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5" r:id="rId3"/>
    <p:sldId id="277" r:id="rId4"/>
    <p:sldId id="278" r:id="rId5"/>
    <p:sldId id="279" r:id="rId6"/>
    <p:sldId id="280" r:id="rId7"/>
    <p:sldId id="281" r:id="rId8"/>
    <p:sldId id="282" r:id="rId9"/>
    <p:sldId id="286" r:id="rId10"/>
    <p:sldId id="284" r:id="rId11"/>
    <p:sldId id="285" r:id="rId12"/>
    <p:sldId id="287" r:id="rId13"/>
    <p:sldId id="27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1C4"/>
    <a:srgbClr val="EFB42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343" autoAdjust="0"/>
  </p:normalViewPr>
  <p:slideViewPr>
    <p:cSldViewPr>
      <p:cViewPr varScale="1">
        <p:scale>
          <a:sx n="110" d="100"/>
          <a:sy n="110" d="100"/>
        </p:scale>
        <p:origin x="1968" y="126"/>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82" d="100"/>
          <a:sy n="82" d="100"/>
        </p:scale>
        <p:origin x="39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21/02/2022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21/02/2022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a:t>Click to edit Master title style</a:t>
            </a:r>
          </a:p>
        </p:txBody>
      </p:sp>
      <p:sp>
        <p:nvSpPr>
          <p:cNvPr id="2" name="Date Placeholder 1"/>
          <p:cNvSpPr>
            <a:spLocks noGrp="1"/>
          </p:cNvSpPr>
          <p:nvPr>
            <p:ph type="dt" sz="half" idx="10"/>
          </p:nvPr>
        </p:nvSpPr>
        <p:spPr/>
        <p:txBody>
          <a:bodyPr/>
          <a:lstStyle/>
          <a:p>
            <a:pPr>
              <a:defRPr/>
            </a:pPr>
            <a:fld id="{30BDE212-E76B-4CCB-8579-F5AE533F1BB0}" type="datetimeFigureOut">
              <a:rPr lang="en-US" smtClean="0"/>
              <a:pPr>
                <a:defRPr/>
              </a:pPr>
              <a:t>21/02/2022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599B649-AC05-4FD4-8EDB-84F71C51DE25}"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a:pPr>
                <a:defRPr/>
              </a:pPr>
              <a:t>21/02/2022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a:pPr>
                <a:defRPr/>
              </a:pPr>
              <a:t>21/02/2022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a:pPr>
                <a:defRPr/>
              </a:pPr>
              <a:t>21/02/2022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
            <a:ext cx="2167287" cy="5943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a:pPr>
                <a:defRPr/>
              </a:pPr>
              <a:t>21/02/2022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a:pPr>
                <a:defRPr/>
              </a:pPr>
              <a:t>21/02/2022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a:pPr>
                <a:defRPr/>
              </a:pPr>
              <a:t>21/02/2022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a:pPr>
                <a:defRPr/>
              </a:pPr>
              <a:t>21/02/2022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a:pPr>
                <a:defRPr/>
              </a:pPr>
              <a:t>21/02/2022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a:pPr>
                <a:defRPr/>
              </a:pPr>
              <a:t>21/02/2022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a:pPr>
                <a:defRPr/>
              </a:pPr>
              <a:t>21/02/2022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a:pPr>
                <a:defRPr/>
              </a:pPr>
              <a:t>21/02/2022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a:solidFill>
                  <a:schemeClr val="bg1"/>
                </a:solidFill>
                <a:latin typeface="Gill Sans MT" pitchFamily="34" charset="0"/>
                <a:cs typeface="+mn-cs"/>
              </a:rPr>
              <a:t>www.jubcor.com</a:t>
            </a: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
        <p:nvSpPr>
          <p:cNvPr id="3" name="MSIPCMContentMarking" descr="{&quot;HashCode&quot;:1061718474,&quot;Placement&quot;:&quot;Header&quot;,&quot;Top&quot;:0.0,&quot;Left&quot;:0.0,&quot;SlideWidth&quot;:720,&quot;SlideHeight&quot;:540}">
            <a:extLst>
              <a:ext uri="{FF2B5EF4-FFF2-40B4-BE49-F238E27FC236}">
                <a16:creationId xmlns:a16="http://schemas.microsoft.com/office/drawing/2014/main" id="{C102608F-ACC3-4B6F-BCC1-4719DE2F7206}"/>
              </a:ext>
            </a:extLst>
          </p:cNvPr>
          <p:cNvSpPr txBox="1"/>
          <p:nvPr userDrawn="1"/>
        </p:nvSpPr>
        <p:spPr>
          <a:xfrm>
            <a:off x="0" y="0"/>
            <a:ext cx="2531006" cy="296525"/>
          </a:xfrm>
          <a:prstGeom prst="rect">
            <a:avLst/>
          </a:prstGeom>
          <a:noFill/>
        </p:spPr>
        <p:txBody>
          <a:bodyPr vert="horz" wrap="square" lIns="0" tIns="0" rIns="0" bIns="0" rtlCol="0" anchor="ctr" anchorCtr="1">
            <a:spAutoFit/>
          </a:bodyPr>
          <a:lstStyle/>
          <a:p>
            <a:pPr algn="l">
              <a:spcBef>
                <a:spcPct val="0"/>
              </a:spcBef>
              <a:spcAft>
                <a:spcPct val="0"/>
              </a:spcAft>
            </a:pPr>
            <a:r>
              <a:rPr lang="en-US" sz="1200">
                <a:solidFill>
                  <a:srgbClr val="5C2D91"/>
                </a:solidFill>
                <a:latin typeface="Calibri" panose="020F0502020204030204" pitchFamily="34" charset="0"/>
              </a:rPr>
              <a:t>Classified as MARAFIQ Internal Use</a:t>
            </a:r>
          </a:p>
        </p:txBody>
      </p:sp>
      <p:sp>
        <p:nvSpPr>
          <p:cNvPr id="10" name="MSIPCMContentMarking" descr="{&quot;HashCode&quot;:-1674186865,&quot;Placement&quot;:&quot;Footer&quot;,&quot;Top&quot;:516.65155,&quot;Left&quot;:348.4,&quot;SlideWidth&quot;:720,&quot;SlideHeight&quot;:540}">
            <a:extLst>
              <a:ext uri="{FF2B5EF4-FFF2-40B4-BE49-F238E27FC236}">
                <a16:creationId xmlns:a16="http://schemas.microsoft.com/office/drawing/2014/main" id="{B3648500-47FE-4ECD-A1D6-0582359C722B}"/>
              </a:ext>
            </a:extLst>
          </p:cNvPr>
          <p:cNvSpPr txBox="1"/>
          <p:nvPr userDrawn="1"/>
        </p:nvSpPr>
        <p:spPr>
          <a:xfrm>
            <a:off x="4424680" y="6561475"/>
            <a:ext cx="294640" cy="296525"/>
          </a:xfrm>
          <a:prstGeom prst="rect">
            <a:avLst/>
          </a:prstGeom>
          <a:noFill/>
        </p:spPr>
        <p:txBody>
          <a:bodyPr vert="horz" wrap="square" lIns="0" tIns="0" rIns="0" bIns="0" rtlCol="0" anchor="ctr" anchorCtr="1">
            <a:spAutoFit/>
          </a:bodyPr>
          <a:lstStyle/>
          <a:p>
            <a:pPr algn="ctr">
              <a:spcBef>
                <a:spcPct val="0"/>
              </a:spcBef>
              <a:spcAft>
                <a:spcPct val="0"/>
              </a:spcAft>
            </a:pPr>
            <a:r>
              <a:rPr lang="en-US" sz="1200">
                <a:solidFill>
                  <a:srgbClr val="5C2D91"/>
                </a:solidFill>
                <a:latin typeface="Calibri" panose="020F0502020204030204" pitchFamily="34" charset="0"/>
              </a:rPr>
              <a:t> </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upload.wikimedia.org/wikipedia/en/8/82/Cleaning_pig_in_a_pipeline.png"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90600" y="2514600"/>
            <a:ext cx="7239000" cy="2743200"/>
          </a:xfrm>
        </p:spPr>
        <p:txBody>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solidFill>
                  <a:srgbClr val="004B88"/>
                </a:solidFill>
                <a:cs typeface="Times New Roman" panose="02020603050405020304" pitchFamily="18" charset="0"/>
              </a:rPr>
              <a:t>Composite Repair for Metallic Pipeline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1"/>
            <a:ext cx="7315200" cy="20061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3620-C8EF-4313-BFBD-A97F65B6E147}"/>
              </a:ext>
            </a:extLst>
          </p:cNvPr>
          <p:cNvSpPr>
            <a:spLocks noGrp="1"/>
          </p:cNvSpPr>
          <p:nvPr>
            <p:ph type="title"/>
          </p:nvPr>
        </p:nvSpPr>
        <p:spPr/>
        <p:txBody>
          <a:bodyPr/>
          <a:lstStyle/>
          <a:p>
            <a:r>
              <a:rPr lang="en-US" b="0" dirty="0">
                <a:solidFill>
                  <a:schemeClr val="bg2"/>
                </a:solidFill>
                <a:cs typeface="Times New Roman" panose="02020603050405020304" pitchFamily="18" charset="0"/>
              </a:rPr>
              <a:t>Composite Repair Application</a:t>
            </a:r>
          </a:p>
        </p:txBody>
      </p:sp>
      <p:sp>
        <p:nvSpPr>
          <p:cNvPr id="3" name="Content Placeholder 2">
            <a:extLst>
              <a:ext uri="{FF2B5EF4-FFF2-40B4-BE49-F238E27FC236}">
                <a16:creationId xmlns:a16="http://schemas.microsoft.com/office/drawing/2014/main" id="{ABAFDB63-0BE0-43DB-8A52-91BD3CFF74EC}"/>
              </a:ext>
            </a:extLst>
          </p:cNvPr>
          <p:cNvSpPr>
            <a:spLocks noGrp="1"/>
          </p:cNvSpPr>
          <p:nvPr>
            <p:ph idx="1"/>
          </p:nvPr>
        </p:nvSpPr>
        <p:spPr>
          <a:xfrm>
            <a:off x="304800" y="1166018"/>
            <a:ext cx="8229600" cy="4525963"/>
          </a:xfrm>
        </p:spPr>
        <p:txBody>
          <a:bodyPr/>
          <a:lstStyle/>
          <a:p>
            <a:pPr marL="0" indent="0">
              <a:lnSpc>
                <a:spcPct val="120000"/>
              </a:lnSpc>
              <a:spcBef>
                <a:spcPts val="0"/>
              </a:spcBef>
              <a:buNone/>
            </a:pPr>
            <a:r>
              <a:rPr lang="en-US" sz="2000" b="1" dirty="0">
                <a:solidFill>
                  <a:srgbClr val="F48120"/>
                </a:solidFill>
                <a:cs typeface="Times New Roman" panose="02020603050405020304" pitchFamily="18" charset="0"/>
              </a:rPr>
              <a:t>INSTALLATION STEPS</a:t>
            </a:r>
            <a:endParaRPr lang="en-US" sz="2000" dirty="0">
              <a:cs typeface="Times New Roman" panose="02020603050405020304" pitchFamily="18" charset="0"/>
            </a:endParaRPr>
          </a:p>
          <a:p>
            <a:pPr>
              <a:lnSpc>
                <a:spcPct val="120000"/>
              </a:lnSpc>
              <a:spcBef>
                <a:spcPts val="0"/>
              </a:spcBef>
            </a:pPr>
            <a:r>
              <a:rPr lang="en-US" sz="2000" dirty="0">
                <a:solidFill>
                  <a:srgbClr val="004B88"/>
                </a:solidFill>
                <a:cs typeface="Times New Roman" panose="02020603050405020304" pitchFamily="18" charset="0"/>
              </a:rPr>
              <a:t>Surface Preparation</a:t>
            </a:r>
          </a:p>
          <a:p>
            <a:pPr>
              <a:lnSpc>
                <a:spcPct val="120000"/>
              </a:lnSpc>
              <a:spcBef>
                <a:spcPts val="0"/>
              </a:spcBef>
            </a:pPr>
            <a:r>
              <a:rPr lang="en-US" sz="2000" dirty="0">
                <a:solidFill>
                  <a:srgbClr val="004B88"/>
                </a:solidFill>
                <a:cs typeface="Times New Roman" panose="02020603050405020304" pitchFamily="18" charset="0"/>
              </a:rPr>
              <a:t>Installation of Filler Material</a:t>
            </a:r>
          </a:p>
          <a:p>
            <a:pPr>
              <a:lnSpc>
                <a:spcPct val="120000"/>
              </a:lnSpc>
              <a:spcBef>
                <a:spcPts val="0"/>
              </a:spcBef>
            </a:pPr>
            <a:r>
              <a:rPr lang="en-US" sz="2000" dirty="0">
                <a:solidFill>
                  <a:srgbClr val="004B88"/>
                </a:solidFill>
                <a:cs typeface="Times New Roman" panose="02020603050405020304" pitchFamily="18" charset="0"/>
              </a:rPr>
              <a:t>Installation of Primer Material</a:t>
            </a:r>
          </a:p>
          <a:p>
            <a:pPr>
              <a:lnSpc>
                <a:spcPct val="120000"/>
              </a:lnSpc>
              <a:spcBef>
                <a:spcPts val="0"/>
              </a:spcBef>
            </a:pPr>
            <a:r>
              <a:rPr lang="en-US" sz="2000" dirty="0">
                <a:solidFill>
                  <a:srgbClr val="004B88"/>
                </a:solidFill>
                <a:cs typeface="Times New Roman" panose="02020603050405020304" pitchFamily="18" charset="0"/>
              </a:rPr>
              <a:t>Installation of Composite Wrap Material</a:t>
            </a:r>
          </a:p>
          <a:p>
            <a:pPr>
              <a:lnSpc>
                <a:spcPct val="120000"/>
              </a:lnSpc>
              <a:spcBef>
                <a:spcPts val="0"/>
              </a:spcBef>
            </a:pPr>
            <a:r>
              <a:rPr lang="en-US" sz="2000" dirty="0">
                <a:solidFill>
                  <a:srgbClr val="004B88"/>
                </a:solidFill>
                <a:cs typeface="Times New Roman" panose="02020603050405020304" pitchFamily="18" charset="0"/>
              </a:rPr>
              <a:t>Installation of Compression Film Wrap</a:t>
            </a:r>
            <a:endParaRPr lang="en-US" sz="2000" dirty="0">
              <a:solidFill>
                <a:srgbClr val="004B88"/>
              </a:solidFill>
            </a:endParaRPr>
          </a:p>
          <a:p>
            <a:endParaRPr lang="en-US" dirty="0"/>
          </a:p>
        </p:txBody>
      </p:sp>
      <p:pic>
        <p:nvPicPr>
          <p:cNvPr id="4" name="Picture 3">
            <a:extLst>
              <a:ext uri="{FF2B5EF4-FFF2-40B4-BE49-F238E27FC236}">
                <a16:creationId xmlns:a16="http://schemas.microsoft.com/office/drawing/2014/main" id="{A9EE4743-1757-4147-A1AE-E5EEE59975B0}"/>
              </a:ext>
            </a:extLst>
          </p:cNvPr>
          <p:cNvPicPr>
            <a:picLocks noChangeAspect="1"/>
          </p:cNvPicPr>
          <p:nvPr/>
        </p:nvPicPr>
        <p:blipFill>
          <a:blip r:embed="rId2"/>
          <a:stretch>
            <a:fillRect/>
          </a:stretch>
        </p:blipFill>
        <p:spPr>
          <a:xfrm>
            <a:off x="6172200" y="3035398"/>
            <a:ext cx="2675605" cy="1570839"/>
          </a:xfrm>
          <a:prstGeom prst="rect">
            <a:avLst/>
          </a:prstGeom>
        </p:spPr>
      </p:pic>
      <p:pic>
        <p:nvPicPr>
          <p:cNvPr id="5" name="Picture 4">
            <a:extLst>
              <a:ext uri="{FF2B5EF4-FFF2-40B4-BE49-F238E27FC236}">
                <a16:creationId xmlns:a16="http://schemas.microsoft.com/office/drawing/2014/main" id="{3EDB14B0-12C5-4EC5-8610-E9C322D069C3}"/>
              </a:ext>
            </a:extLst>
          </p:cNvPr>
          <p:cNvPicPr>
            <a:picLocks noChangeAspect="1"/>
          </p:cNvPicPr>
          <p:nvPr/>
        </p:nvPicPr>
        <p:blipFill rotWithShape="1">
          <a:blip r:embed="rId3"/>
          <a:srcRect/>
          <a:stretch/>
        </p:blipFill>
        <p:spPr>
          <a:xfrm>
            <a:off x="6172200" y="4841534"/>
            <a:ext cx="2675605" cy="1700893"/>
          </a:xfrm>
          <a:prstGeom prst="rect">
            <a:avLst/>
          </a:prstGeom>
        </p:spPr>
      </p:pic>
      <p:pic>
        <p:nvPicPr>
          <p:cNvPr id="6" name="Picture 5">
            <a:extLst>
              <a:ext uri="{FF2B5EF4-FFF2-40B4-BE49-F238E27FC236}">
                <a16:creationId xmlns:a16="http://schemas.microsoft.com/office/drawing/2014/main" id="{28DCB019-1331-48DA-933A-B8617DE5649C}"/>
              </a:ext>
            </a:extLst>
          </p:cNvPr>
          <p:cNvPicPr>
            <a:picLocks noChangeAspect="1"/>
          </p:cNvPicPr>
          <p:nvPr/>
        </p:nvPicPr>
        <p:blipFill>
          <a:blip r:embed="rId4"/>
          <a:stretch>
            <a:fillRect/>
          </a:stretch>
        </p:blipFill>
        <p:spPr>
          <a:xfrm>
            <a:off x="2971801" y="4841535"/>
            <a:ext cx="2675605" cy="1700892"/>
          </a:xfrm>
          <a:prstGeom prst="rect">
            <a:avLst/>
          </a:prstGeom>
        </p:spPr>
      </p:pic>
      <p:pic>
        <p:nvPicPr>
          <p:cNvPr id="7" name="Picture 6">
            <a:extLst>
              <a:ext uri="{FF2B5EF4-FFF2-40B4-BE49-F238E27FC236}">
                <a16:creationId xmlns:a16="http://schemas.microsoft.com/office/drawing/2014/main" id="{03310945-F27B-40CA-8DE8-633C738E9BCB}"/>
              </a:ext>
            </a:extLst>
          </p:cNvPr>
          <p:cNvPicPr>
            <a:picLocks noChangeAspect="1"/>
          </p:cNvPicPr>
          <p:nvPr/>
        </p:nvPicPr>
        <p:blipFill>
          <a:blip r:embed="rId5"/>
          <a:stretch>
            <a:fillRect/>
          </a:stretch>
        </p:blipFill>
        <p:spPr>
          <a:xfrm>
            <a:off x="6172200" y="1137715"/>
            <a:ext cx="2743201" cy="1560991"/>
          </a:xfrm>
          <a:prstGeom prst="rect">
            <a:avLst/>
          </a:prstGeom>
        </p:spPr>
      </p:pic>
    </p:spTree>
    <p:extLst>
      <p:ext uri="{BB962C8B-B14F-4D97-AF65-F5344CB8AC3E}">
        <p14:creationId xmlns:p14="http://schemas.microsoft.com/office/powerpoint/2010/main" val="313376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721D-9556-4175-A19F-3C4CDAA480FB}"/>
              </a:ext>
            </a:extLst>
          </p:cNvPr>
          <p:cNvSpPr>
            <a:spLocks noGrp="1"/>
          </p:cNvSpPr>
          <p:nvPr>
            <p:ph type="title"/>
          </p:nvPr>
        </p:nvSpPr>
        <p:spPr/>
        <p:txBody>
          <a:bodyPr/>
          <a:lstStyle/>
          <a:p>
            <a:r>
              <a:rPr lang="en-US" b="0" dirty="0">
                <a:solidFill>
                  <a:schemeClr val="bg2"/>
                </a:solidFill>
                <a:cs typeface="Times New Roman" panose="02020603050405020304" pitchFamily="18" charset="0"/>
              </a:rPr>
              <a:t>Composite Repair Application</a:t>
            </a:r>
            <a:endParaRPr lang="en-US" dirty="0"/>
          </a:p>
        </p:txBody>
      </p:sp>
      <p:sp>
        <p:nvSpPr>
          <p:cNvPr id="3" name="Content Placeholder 2">
            <a:extLst>
              <a:ext uri="{FF2B5EF4-FFF2-40B4-BE49-F238E27FC236}">
                <a16:creationId xmlns:a16="http://schemas.microsoft.com/office/drawing/2014/main" id="{5315542B-6325-49C2-A24D-4A176DDB417D}"/>
              </a:ext>
            </a:extLst>
          </p:cNvPr>
          <p:cNvSpPr>
            <a:spLocks noGrp="1"/>
          </p:cNvSpPr>
          <p:nvPr>
            <p:ph idx="1"/>
          </p:nvPr>
        </p:nvSpPr>
        <p:spPr/>
        <p:txBody>
          <a:bodyPr/>
          <a:lstStyle/>
          <a:p>
            <a:endParaRPr lang="en-US" dirty="0"/>
          </a:p>
        </p:txBody>
      </p:sp>
      <p:pic>
        <p:nvPicPr>
          <p:cNvPr id="4" name="Content Placeholder 4">
            <a:extLst>
              <a:ext uri="{FF2B5EF4-FFF2-40B4-BE49-F238E27FC236}">
                <a16:creationId xmlns:a16="http://schemas.microsoft.com/office/drawing/2014/main" id="{5FADE7D8-113D-41CE-A5C1-7C6D4F9AE192}"/>
              </a:ext>
            </a:extLst>
          </p:cNvPr>
          <p:cNvPicPr>
            <a:picLocks noChangeAspect="1"/>
          </p:cNvPicPr>
          <p:nvPr/>
        </p:nvPicPr>
        <p:blipFill rotWithShape="1">
          <a:blip r:embed="rId2"/>
          <a:srcRect b="29903"/>
          <a:stretch/>
        </p:blipFill>
        <p:spPr bwMode="auto">
          <a:xfrm>
            <a:off x="2362200" y="1050053"/>
            <a:ext cx="4155260" cy="2793534"/>
          </a:xfrm>
          <a:prstGeom prst="rect">
            <a:avLst/>
          </a:prstGeom>
          <a:noFill/>
          <a:ln w="9525">
            <a:noFill/>
            <a:miter lim="800000"/>
            <a:headEnd/>
            <a:tailEnd/>
          </a:ln>
        </p:spPr>
      </p:pic>
      <p:pic>
        <p:nvPicPr>
          <p:cNvPr id="5" name="Picture 4">
            <a:extLst>
              <a:ext uri="{FF2B5EF4-FFF2-40B4-BE49-F238E27FC236}">
                <a16:creationId xmlns:a16="http://schemas.microsoft.com/office/drawing/2014/main" id="{D24B0457-353D-4846-AC94-928E87576BC5}"/>
              </a:ext>
            </a:extLst>
          </p:cNvPr>
          <p:cNvPicPr>
            <a:picLocks noChangeAspect="1"/>
          </p:cNvPicPr>
          <p:nvPr/>
        </p:nvPicPr>
        <p:blipFill>
          <a:blip r:embed="rId3"/>
          <a:stretch>
            <a:fillRect/>
          </a:stretch>
        </p:blipFill>
        <p:spPr>
          <a:xfrm>
            <a:off x="2393769" y="3863181"/>
            <a:ext cx="4155260" cy="2793534"/>
          </a:xfrm>
          <a:prstGeom prst="rect">
            <a:avLst/>
          </a:prstGeom>
        </p:spPr>
      </p:pic>
    </p:spTree>
    <p:extLst>
      <p:ext uri="{BB962C8B-B14F-4D97-AF65-F5344CB8AC3E}">
        <p14:creationId xmlns:p14="http://schemas.microsoft.com/office/powerpoint/2010/main" val="310346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AC44-A252-474F-9A01-463D15AEC118}"/>
              </a:ext>
            </a:extLst>
          </p:cNvPr>
          <p:cNvSpPr>
            <a:spLocks noGrp="1"/>
          </p:cNvSpPr>
          <p:nvPr>
            <p:ph type="title"/>
          </p:nvPr>
        </p:nvSpPr>
        <p:spPr/>
        <p:txBody>
          <a:bodyPr/>
          <a:lstStyle/>
          <a:p>
            <a:r>
              <a:rPr lang="en-US" b="0" dirty="0">
                <a:solidFill>
                  <a:schemeClr val="bg2"/>
                </a:solidFill>
                <a:cs typeface="Times New Roman" panose="02020603050405020304" pitchFamily="18" charset="0"/>
              </a:rPr>
              <a:t>Composite Repair Application</a:t>
            </a:r>
            <a:endParaRPr lang="en-US" dirty="0"/>
          </a:p>
        </p:txBody>
      </p:sp>
      <p:sp>
        <p:nvSpPr>
          <p:cNvPr id="3" name="Content Placeholder 2">
            <a:extLst>
              <a:ext uri="{FF2B5EF4-FFF2-40B4-BE49-F238E27FC236}">
                <a16:creationId xmlns:a16="http://schemas.microsoft.com/office/drawing/2014/main" id="{7E81458C-178C-4D33-B66A-D28CE3DE3D3E}"/>
              </a:ext>
            </a:extLst>
          </p:cNvPr>
          <p:cNvSpPr>
            <a:spLocks noGrp="1"/>
          </p:cNvSpPr>
          <p:nvPr>
            <p:ph idx="1"/>
          </p:nvPr>
        </p:nvSpPr>
        <p:spPr>
          <a:xfrm>
            <a:off x="152400" y="1166018"/>
            <a:ext cx="8229600" cy="4525963"/>
          </a:xfrm>
        </p:spPr>
        <p:txBody>
          <a:bodyPr/>
          <a:lstStyle/>
          <a:p>
            <a:pPr marL="0" lvl="0" indent="0" eaLnBrk="1" fontAlgn="auto" hangingPunct="1">
              <a:lnSpc>
                <a:spcPct val="90000"/>
              </a:lnSpc>
              <a:spcBef>
                <a:spcPts val="1000"/>
              </a:spcBef>
              <a:spcAft>
                <a:spcPts val="0"/>
              </a:spcAft>
              <a:buNone/>
            </a:pPr>
            <a:r>
              <a:rPr lang="en-US" sz="2400" b="1" dirty="0">
                <a:solidFill>
                  <a:srgbClr val="F48120"/>
                </a:solidFill>
                <a:cs typeface="Times New Roman" panose="02020603050405020304" pitchFamily="18" charset="0"/>
              </a:rPr>
              <a:t>TESTING OF COMPOSITE MATERIAL</a:t>
            </a:r>
            <a:endParaRPr lang="en-US" sz="2400" b="1" dirty="0">
              <a:solidFill>
                <a:srgbClr val="004B88"/>
              </a:solidFill>
              <a:cs typeface="Times New Roman" panose="02020603050405020304" pitchFamily="18" charset="0"/>
            </a:endParaRPr>
          </a:p>
          <a:p>
            <a:pPr marL="0" lvl="0" indent="0" eaLnBrk="1" fontAlgn="auto" hangingPunct="1">
              <a:lnSpc>
                <a:spcPct val="90000"/>
              </a:lnSpc>
              <a:spcBef>
                <a:spcPts val="1000"/>
              </a:spcBef>
              <a:spcAft>
                <a:spcPts val="0"/>
              </a:spcAft>
              <a:buNone/>
            </a:pPr>
            <a:r>
              <a:rPr lang="en-US" sz="2400" b="1" dirty="0">
                <a:solidFill>
                  <a:srgbClr val="004B88"/>
                </a:solidFill>
                <a:cs typeface="Times New Roman" panose="02020603050405020304" pitchFamily="18" charset="0"/>
              </a:rPr>
              <a:t>Hardness Test</a:t>
            </a:r>
          </a:p>
          <a:p>
            <a:pPr marL="0" lvl="0" indent="0" eaLnBrk="1" fontAlgn="auto" hangingPunct="1">
              <a:lnSpc>
                <a:spcPct val="90000"/>
              </a:lnSpc>
              <a:spcBef>
                <a:spcPts val="1000"/>
              </a:spcBef>
              <a:spcAft>
                <a:spcPts val="0"/>
              </a:spcAft>
              <a:buNone/>
            </a:pPr>
            <a:r>
              <a:rPr lang="en-US" sz="2400" b="1" dirty="0">
                <a:solidFill>
                  <a:srgbClr val="004B88"/>
                </a:solidFill>
                <a:cs typeface="Times New Roman" panose="02020603050405020304" pitchFamily="18" charset="0"/>
              </a:rPr>
              <a:t> </a:t>
            </a:r>
            <a:r>
              <a:rPr lang="en-US" sz="2400" dirty="0">
                <a:solidFill>
                  <a:srgbClr val="004B88"/>
                </a:solidFill>
                <a:ea typeface="Tahoma" panose="020B0604030504040204" pitchFamily="34" charset="0"/>
                <a:cs typeface="Times New Roman" panose="02020603050405020304" pitchFamily="18" charset="0"/>
              </a:rPr>
              <a:t>To measure surface hardness using a surface durometer. </a:t>
            </a:r>
          </a:p>
          <a:p>
            <a:pPr marL="0" lvl="0" indent="0" eaLnBrk="1" fontAlgn="auto" hangingPunct="1">
              <a:lnSpc>
                <a:spcPct val="90000"/>
              </a:lnSpc>
              <a:spcBef>
                <a:spcPts val="1000"/>
              </a:spcBef>
              <a:spcAft>
                <a:spcPts val="0"/>
              </a:spcAft>
              <a:buNone/>
            </a:pPr>
            <a:endParaRPr lang="en-US" sz="2400" b="1" dirty="0">
              <a:solidFill>
                <a:srgbClr val="FF0000"/>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400" b="1" dirty="0">
              <a:solidFill>
                <a:srgbClr val="FF0000"/>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400" b="1" dirty="0">
              <a:solidFill>
                <a:srgbClr val="FF0000"/>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400" b="1" dirty="0">
              <a:solidFill>
                <a:srgbClr val="FF0000"/>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400" b="1" dirty="0">
              <a:solidFill>
                <a:prstClr val="black"/>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400" b="1" dirty="0">
              <a:solidFill>
                <a:srgbClr val="F4812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solidFill>
                <a:srgbClr val="F48120"/>
              </a:solidFill>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7FF35CDF-F2CA-4849-9068-BF1DABA0D882}"/>
              </a:ext>
            </a:extLst>
          </p:cNvPr>
          <p:cNvPicPr>
            <a:picLocks noChangeAspect="1"/>
          </p:cNvPicPr>
          <p:nvPr/>
        </p:nvPicPr>
        <p:blipFill rotWithShape="1">
          <a:blip r:embed="rId2"/>
          <a:srcRect l="2819" t="-452" b="39345"/>
          <a:stretch/>
        </p:blipFill>
        <p:spPr>
          <a:xfrm>
            <a:off x="4648199" y="2971800"/>
            <a:ext cx="3752423" cy="2438400"/>
          </a:xfrm>
          <a:prstGeom prst="rect">
            <a:avLst/>
          </a:prstGeom>
        </p:spPr>
      </p:pic>
    </p:spTree>
    <p:extLst>
      <p:ext uri="{BB962C8B-B14F-4D97-AF65-F5344CB8AC3E}">
        <p14:creationId xmlns:p14="http://schemas.microsoft.com/office/powerpoint/2010/main" val="120179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a:solidFill>
                  <a:schemeClr val="bg2"/>
                </a:solidFill>
                <a:cs typeface="Times New Roman" panose="02020603050405020304" pitchFamily="18" charset="0"/>
              </a:rPr>
              <a:t>Composite Repair for Metallic Pipeline</a:t>
            </a:r>
          </a:p>
        </p:txBody>
      </p:sp>
      <p:sp>
        <p:nvSpPr>
          <p:cNvPr id="5" name="Content Placeholder 4"/>
          <p:cNvSpPr>
            <a:spLocks noGrp="1"/>
          </p:cNvSpPr>
          <p:nvPr>
            <p:ph idx="1"/>
          </p:nvPr>
        </p:nvSpPr>
        <p:spPr>
          <a:xfrm>
            <a:off x="381000" y="997131"/>
            <a:ext cx="8229600" cy="4525963"/>
          </a:xfrm>
        </p:spPr>
        <p:txBody>
          <a:bodyPr/>
          <a:lstStyle/>
          <a:p>
            <a:pPr marL="0" indent="0" algn="ctr">
              <a:buNone/>
            </a:pPr>
            <a:endParaRPr lang="en-US" sz="2000" b="1" u="sng" dirty="0">
              <a:solidFill>
                <a:srgbClr val="F48120"/>
              </a:solidFill>
              <a:latin typeface="Times New Roman" panose="02020603050405020304" pitchFamily="18" charset="0"/>
              <a:cs typeface="Times New Roman" panose="02020603050405020304" pitchFamily="18" charset="0"/>
            </a:endParaRPr>
          </a:p>
          <a:p>
            <a:pPr marL="0" indent="0">
              <a:buNone/>
            </a:pPr>
            <a:r>
              <a:rPr lang="en-US" sz="2400" b="1" dirty="0">
                <a:solidFill>
                  <a:srgbClr val="F48120"/>
                </a:solidFill>
                <a:cs typeface="Times New Roman" panose="02020603050405020304" pitchFamily="18" charset="0"/>
              </a:rPr>
              <a:t>CONTENTS</a:t>
            </a:r>
          </a:p>
          <a:p>
            <a:r>
              <a:rPr lang="en-US" sz="2400" dirty="0">
                <a:solidFill>
                  <a:srgbClr val="004B88"/>
                </a:solidFill>
                <a:cs typeface="Times New Roman" panose="02020603050405020304" pitchFamily="18" charset="0"/>
              </a:rPr>
              <a:t>Background</a:t>
            </a:r>
          </a:p>
          <a:p>
            <a:r>
              <a:rPr lang="en-US" sz="2400" dirty="0">
                <a:solidFill>
                  <a:srgbClr val="004B88"/>
                </a:solidFill>
                <a:cs typeface="Times New Roman" panose="02020603050405020304" pitchFamily="18" charset="0"/>
              </a:rPr>
              <a:t>Composite Repair</a:t>
            </a:r>
          </a:p>
          <a:p>
            <a:r>
              <a:rPr lang="en-US" sz="2400" dirty="0">
                <a:solidFill>
                  <a:srgbClr val="004B88"/>
                </a:solidFill>
                <a:cs typeface="Times New Roman" panose="02020603050405020304" pitchFamily="18" charset="0"/>
              </a:rPr>
              <a:t>Composite Repair Application in Marafiq</a:t>
            </a:r>
          </a:p>
          <a:p>
            <a:pPr lvl="1"/>
            <a:r>
              <a:rPr lang="en-US" sz="2400" dirty="0">
                <a:solidFill>
                  <a:srgbClr val="004B88"/>
                </a:solidFill>
                <a:cs typeface="Times New Roman" panose="02020603050405020304" pitchFamily="18" charset="0"/>
              </a:rPr>
              <a:t>	Inline Inspection of Pipeline. </a:t>
            </a:r>
          </a:p>
          <a:p>
            <a:pPr lvl="1"/>
            <a:r>
              <a:rPr lang="en-US" sz="2400" dirty="0">
                <a:solidFill>
                  <a:srgbClr val="004B88"/>
                </a:solidFill>
                <a:cs typeface="Times New Roman" panose="02020603050405020304" pitchFamily="18" charset="0"/>
              </a:rPr>
              <a:t>	Design of Composite Repair</a:t>
            </a:r>
          </a:p>
          <a:p>
            <a:pPr lvl="1"/>
            <a:r>
              <a:rPr lang="en-US" sz="2400" dirty="0">
                <a:solidFill>
                  <a:srgbClr val="004B88"/>
                </a:solidFill>
                <a:cs typeface="Times New Roman" panose="02020603050405020304" pitchFamily="18" charset="0"/>
              </a:rPr>
              <a:t>	Installation of Composite Repair</a:t>
            </a:r>
          </a:p>
          <a:p>
            <a:pPr lvl="1"/>
            <a:r>
              <a:rPr lang="en-US" sz="2400" dirty="0">
                <a:solidFill>
                  <a:srgbClr val="004B88"/>
                </a:solidFill>
                <a:cs typeface="Times New Roman" panose="02020603050405020304" pitchFamily="18" charset="0"/>
              </a:rPr>
              <a:t>	Testing of Composite Repair</a:t>
            </a:r>
          </a:p>
          <a:p>
            <a:pPr marL="0" indent="0">
              <a:buNone/>
            </a:pPr>
            <a:endParaRPr lang="en-US" dirty="0"/>
          </a:p>
        </p:txBody>
      </p:sp>
    </p:spTree>
    <p:extLst>
      <p:ext uri="{BB962C8B-B14F-4D97-AF65-F5344CB8AC3E}">
        <p14:creationId xmlns:p14="http://schemas.microsoft.com/office/powerpoint/2010/main" val="328853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CC38-727A-484F-B479-76E8700CF7E8}"/>
              </a:ext>
            </a:extLst>
          </p:cNvPr>
          <p:cNvSpPr>
            <a:spLocks noGrp="1"/>
          </p:cNvSpPr>
          <p:nvPr>
            <p:ph type="title"/>
          </p:nvPr>
        </p:nvSpPr>
        <p:spPr/>
        <p:txBody>
          <a:bodyPr/>
          <a:lstStyle/>
          <a:p>
            <a:r>
              <a:rPr lang="en-US" b="0" dirty="0">
                <a:solidFill>
                  <a:schemeClr val="bg2"/>
                </a:solidFill>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A74013D2-B1D4-4E1F-B56C-7C5D34A775E5}"/>
              </a:ext>
            </a:extLst>
          </p:cNvPr>
          <p:cNvSpPr>
            <a:spLocks noGrp="1"/>
          </p:cNvSpPr>
          <p:nvPr>
            <p:ph idx="1"/>
          </p:nvPr>
        </p:nvSpPr>
        <p:spPr>
          <a:xfrm>
            <a:off x="228600" y="1371600"/>
            <a:ext cx="5334000" cy="4525963"/>
          </a:xfrm>
        </p:spPr>
        <p:txBody>
          <a:bodyPr/>
          <a:lstStyle/>
          <a:p>
            <a:pPr marL="0" indent="0">
              <a:buNone/>
            </a:pPr>
            <a:r>
              <a:rPr lang="en-US" sz="2000" b="1" dirty="0">
                <a:solidFill>
                  <a:srgbClr val="F48120"/>
                </a:solidFill>
                <a:cs typeface="Times New Roman" panose="02020603050405020304" pitchFamily="18" charset="0"/>
              </a:rPr>
              <a:t>INTRODUCTION</a:t>
            </a:r>
          </a:p>
          <a:p>
            <a:r>
              <a:rPr lang="en-US" sz="2000" dirty="0">
                <a:solidFill>
                  <a:srgbClr val="004B88"/>
                </a:solidFill>
                <a:cs typeface="Times New Roman" panose="02020603050405020304" pitchFamily="18" charset="0"/>
              </a:rPr>
              <a:t>Pipelines are aging over time as they become prone to various defects and failures.</a:t>
            </a:r>
          </a:p>
          <a:p>
            <a:pPr marL="0" indent="0">
              <a:buNone/>
            </a:pPr>
            <a:endParaRPr lang="en-US" sz="2000" dirty="0">
              <a:solidFill>
                <a:srgbClr val="004B88"/>
              </a:solidFill>
              <a:cs typeface="Times New Roman" panose="02020603050405020304" pitchFamily="18" charset="0"/>
            </a:endParaRPr>
          </a:p>
          <a:p>
            <a:r>
              <a:rPr lang="en-US" sz="2000" dirty="0">
                <a:solidFill>
                  <a:srgbClr val="004B88"/>
                </a:solidFill>
                <a:cs typeface="Times New Roman" panose="02020603050405020304" pitchFamily="18" charset="0"/>
              </a:rPr>
              <a:t>Corrosion is the deterioration of material or its properties because of chemical reaction with the environment.</a:t>
            </a:r>
          </a:p>
          <a:p>
            <a:endParaRPr lang="en-US" sz="2000" b="1" dirty="0">
              <a:solidFill>
                <a:srgbClr val="004B88"/>
              </a:solidFill>
              <a:cs typeface="Times New Roman" panose="02020603050405020304" pitchFamily="18" charset="0"/>
            </a:endParaRPr>
          </a:p>
          <a:p>
            <a:r>
              <a:rPr lang="en-US" sz="2000" dirty="0">
                <a:solidFill>
                  <a:srgbClr val="004B88"/>
                </a:solidFill>
                <a:cs typeface="Times New Roman" panose="02020603050405020304" pitchFamily="18" charset="0"/>
              </a:rPr>
              <a:t>Damage of pipelines may lead to product leakage, loss of lives, environmental impact, etc.</a:t>
            </a:r>
            <a:endParaRPr lang="en-US" sz="2000" b="1" dirty="0"/>
          </a:p>
          <a:p>
            <a:pPr marL="0" indent="0">
              <a:buNone/>
            </a:pPr>
            <a:endParaRPr lang="en-US" dirty="0"/>
          </a:p>
        </p:txBody>
      </p:sp>
      <p:pic>
        <p:nvPicPr>
          <p:cNvPr id="4" name="Picture 3">
            <a:extLst>
              <a:ext uri="{FF2B5EF4-FFF2-40B4-BE49-F238E27FC236}">
                <a16:creationId xmlns:a16="http://schemas.microsoft.com/office/drawing/2014/main" id="{5DD8DEE1-520F-4401-B220-6C5CE8D23B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752600"/>
            <a:ext cx="3337420" cy="2667000"/>
          </a:xfrm>
          <a:prstGeom prst="rect">
            <a:avLst/>
          </a:prstGeom>
        </p:spPr>
      </p:pic>
    </p:spTree>
    <p:extLst>
      <p:ext uri="{BB962C8B-B14F-4D97-AF65-F5344CB8AC3E}">
        <p14:creationId xmlns:p14="http://schemas.microsoft.com/office/powerpoint/2010/main" val="329625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C1E7F-77E0-46F3-BCAC-563AC4B8DF7A}"/>
              </a:ext>
            </a:extLst>
          </p:cNvPr>
          <p:cNvSpPr>
            <a:spLocks noGrp="1"/>
          </p:cNvSpPr>
          <p:nvPr>
            <p:ph type="title"/>
          </p:nvPr>
        </p:nvSpPr>
        <p:spPr/>
        <p:txBody>
          <a:bodyPr/>
          <a:lstStyle/>
          <a:p>
            <a:r>
              <a:rPr lang="en-US" b="0" dirty="0">
                <a:solidFill>
                  <a:schemeClr val="bg2"/>
                </a:solidFill>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81ACDE43-5A0C-4BB8-92C0-542482DB107C}"/>
              </a:ext>
            </a:extLst>
          </p:cNvPr>
          <p:cNvSpPr>
            <a:spLocks noGrp="1"/>
          </p:cNvSpPr>
          <p:nvPr>
            <p:ph idx="1"/>
          </p:nvPr>
        </p:nvSpPr>
        <p:spPr>
          <a:xfrm>
            <a:off x="304800" y="1295400"/>
            <a:ext cx="8229600" cy="4648200"/>
          </a:xfrm>
        </p:spPr>
        <p:txBody>
          <a:bodyPr/>
          <a:lstStyle/>
          <a:p>
            <a:pPr marL="0" indent="0">
              <a:buNone/>
            </a:pPr>
            <a:r>
              <a:rPr lang="en-US" sz="2000" b="1" dirty="0">
                <a:solidFill>
                  <a:srgbClr val="F48120"/>
                </a:solidFill>
                <a:cs typeface="Times New Roman" panose="02020603050405020304" pitchFamily="18" charset="0"/>
              </a:rPr>
              <a:t>REPAIR METHODS</a:t>
            </a:r>
            <a:endParaRPr lang="en-US" sz="2000" dirty="0">
              <a:cs typeface="Times New Roman" panose="02020603050405020304" pitchFamily="18" charset="0"/>
            </a:endParaRPr>
          </a:p>
          <a:p>
            <a:pPr marL="0" indent="0">
              <a:lnSpc>
                <a:spcPct val="100000"/>
              </a:lnSpc>
              <a:buNone/>
            </a:pPr>
            <a:r>
              <a:rPr lang="en-US" sz="2000" dirty="0">
                <a:solidFill>
                  <a:srgbClr val="004B88"/>
                </a:solidFill>
                <a:cs typeface="Times New Roman" panose="02020603050405020304" pitchFamily="18" charset="0"/>
              </a:rPr>
              <a:t>Selection of the repair method should be evaluated based on the economics and the practicality of the repair methods.</a:t>
            </a:r>
          </a:p>
          <a:p>
            <a:pPr marL="0" indent="0">
              <a:lnSpc>
                <a:spcPct val="100000"/>
              </a:lnSpc>
              <a:buNone/>
            </a:pPr>
            <a:endParaRPr lang="en-US" sz="2000" b="1" dirty="0">
              <a:solidFill>
                <a:srgbClr val="004B88"/>
              </a:solidFill>
              <a:cs typeface="Times New Roman" panose="02020603050405020304" pitchFamily="18" charset="0"/>
            </a:endParaRPr>
          </a:p>
          <a:p>
            <a:pPr marL="0" indent="0">
              <a:buNone/>
            </a:pPr>
            <a:r>
              <a:rPr lang="en-US" sz="2000" b="1" dirty="0">
                <a:solidFill>
                  <a:srgbClr val="004B88"/>
                </a:solidFill>
                <a:cs typeface="Times New Roman" panose="02020603050405020304" pitchFamily="18" charset="0"/>
              </a:rPr>
              <a:t>       Welding Steel Sleeve                                                     Composite Repair</a:t>
            </a:r>
          </a:p>
          <a:p>
            <a:pPr marL="0" lvl="0" indent="0" eaLnBrk="1" fontAlgn="auto" hangingPunct="1">
              <a:lnSpc>
                <a:spcPct val="90000"/>
              </a:lnSpc>
              <a:spcBef>
                <a:spcPts val="1000"/>
              </a:spcBef>
              <a:spcAft>
                <a:spcPts val="0"/>
              </a:spcAft>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eaLnBrk="1" fontAlgn="auto" hangingPunct="1">
              <a:lnSpc>
                <a:spcPct val="90000"/>
              </a:lnSpc>
              <a:spcBef>
                <a:spcPts val="1000"/>
              </a:spcBef>
              <a:spcAft>
                <a:spcPts val="0"/>
              </a:spcAft>
              <a:buNone/>
            </a:pPr>
            <a:endParaRPr lang="en-US" dirty="0">
              <a:solidFill>
                <a:prstClr val="black"/>
              </a:solidFill>
              <a:latin typeface="Calibri Light" panose="020F0302020204030204"/>
            </a:endParaRPr>
          </a:p>
          <a:p>
            <a:pPr marL="0" indent="0">
              <a:buNone/>
            </a:pPr>
            <a:endParaRPr lang="en-US" dirty="0"/>
          </a:p>
        </p:txBody>
      </p:sp>
      <p:pic>
        <p:nvPicPr>
          <p:cNvPr id="4" name="Picture 3">
            <a:extLst>
              <a:ext uri="{FF2B5EF4-FFF2-40B4-BE49-F238E27FC236}">
                <a16:creationId xmlns:a16="http://schemas.microsoft.com/office/drawing/2014/main" id="{372EA5E5-1465-4074-86F3-9289CBAD03B6}"/>
              </a:ext>
            </a:extLst>
          </p:cNvPr>
          <p:cNvPicPr>
            <a:picLocks noChangeAspect="1"/>
          </p:cNvPicPr>
          <p:nvPr/>
        </p:nvPicPr>
        <p:blipFill rotWithShape="1">
          <a:blip r:embed="rId2"/>
          <a:srcRect r="2886" b="4524"/>
          <a:stretch/>
        </p:blipFill>
        <p:spPr>
          <a:xfrm>
            <a:off x="609600" y="3429000"/>
            <a:ext cx="3015264" cy="2357623"/>
          </a:xfrm>
          <a:prstGeom prst="rect">
            <a:avLst/>
          </a:prstGeom>
        </p:spPr>
      </p:pic>
      <p:pic>
        <p:nvPicPr>
          <p:cNvPr id="5" name="Picture 4">
            <a:extLst>
              <a:ext uri="{FF2B5EF4-FFF2-40B4-BE49-F238E27FC236}">
                <a16:creationId xmlns:a16="http://schemas.microsoft.com/office/drawing/2014/main" id="{4160C341-0FD5-463D-9D67-A466FAEA2DEC}"/>
              </a:ext>
            </a:extLst>
          </p:cNvPr>
          <p:cNvPicPr>
            <a:picLocks noChangeAspect="1"/>
          </p:cNvPicPr>
          <p:nvPr/>
        </p:nvPicPr>
        <p:blipFill>
          <a:blip r:embed="rId3"/>
          <a:stretch>
            <a:fillRect/>
          </a:stretch>
        </p:blipFill>
        <p:spPr>
          <a:xfrm>
            <a:off x="5260717" y="3429000"/>
            <a:ext cx="3255322" cy="2328103"/>
          </a:xfrm>
          <a:prstGeom prst="rect">
            <a:avLst/>
          </a:prstGeom>
        </p:spPr>
      </p:pic>
    </p:spTree>
    <p:extLst>
      <p:ext uri="{BB962C8B-B14F-4D97-AF65-F5344CB8AC3E}">
        <p14:creationId xmlns:p14="http://schemas.microsoft.com/office/powerpoint/2010/main" val="19810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AA1D-8B64-4EDE-8BFE-4174EA1208E2}"/>
              </a:ext>
            </a:extLst>
          </p:cNvPr>
          <p:cNvSpPr>
            <a:spLocks noGrp="1"/>
          </p:cNvSpPr>
          <p:nvPr>
            <p:ph type="title"/>
          </p:nvPr>
        </p:nvSpPr>
        <p:spPr/>
        <p:txBody>
          <a:bodyPr/>
          <a:lstStyle/>
          <a:p>
            <a:r>
              <a:rPr lang="en-US" b="0" dirty="0">
                <a:solidFill>
                  <a:schemeClr val="bg2"/>
                </a:solidFill>
                <a:cs typeface="Times New Roman" panose="02020603050405020304" pitchFamily="18" charset="0"/>
              </a:rPr>
              <a:t>Composite Repair</a:t>
            </a:r>
          </a:p>
        </p:txBody>
      </p:sp>
      <p:sp>
        <p:nvSpPr>
          <p:cNvPr id="3" name="Content Placeholder 2">
            <a:extLst>
              <a:ext uri="{FF2B5EF4-FFF2-40B4-BE49-F238E27FC236}">
                <a16:creationId xmlns:a16="http://schemas.microsoft.com/office/drawing/2014/main" id="{AAB0DF2D-037A-424E-8E30-B35B6E68E779}"/>
              </a:ext>
            </a:extLst>
          </p:cNvPr>
          <p:cNvSpPr>
            <a:spLocks noGrp="1"/>
          </p:cNvSpPr>
          <p:nvPr>
            <p:ph idx="1"/>
          </p:nvPr>
        </p:nvSpPr>
        <p:spPr>
          <a:xfrm>
            <a:off x="381000" y="1295400"/>
            <a:ext cx="8229600" cy="4525963"/>
          </a:xfrm>
        </p:spPr>
        <p:txBody>
          <a:bodyPr/>
          <a:lstStyle/>
          <a:p>
            <a:pPr marL="0" indent="0">
              <a:buNone/>
            </a:pPr>
            <a:r>
              <a:rPr lang="en-US" sz="2000" b="1" dirty="0">
                <a:solidFill>
                  <a:srgbClr val="F48120"/>
                </a:solidFill>
                <a:cs typeface="Times New Roman" panose="02020603050405020304" pitchFamily="18" charset="0"/>
              </a:rPr>
              <a:t>COMPOSITE REPAIR</a:t>
            </a:r>
          </a:p>
          <a:p>
            <a:pPr marL="0" indent="0">
              <a:buNone/>
            </a:pPr>
            <a:r>
              <a:rPr lang="en-US" sz="2000" dirty="0">
                <a:solidFill>
                  <a:srgbClr val="004B88"/>
                </a:solidFill>
                <a:cs typeface="Times New Roman" panose="02020603050405020304" pitchFamily="18" charset="0"/>
              </a:rPr>
              <a:t>Composite repair is a repair method that is used to reinforce the pipeline by using two components; reinforcing fiber and resin. Composite repair return strength to a weakened substrate by rebuilding wall thickness.</a:t>
            </a:r>
          </a:p>
          <a:p>
            <a:pPr marL="0" indent="0">
              <a:buNone/>
            </a:pPr>
            <a:endParaRPr lang="en-US" sz="2000" b="1" dirty="0">
              <a:solidFill>
                <a:srgbClr val="F48120"/>
              </a:solidFill>
              <a:cs typeface="Times New Roman" panose="02020603050405020304" pitchFamily="18" charset="0"/>
            </a:endParaRPr>
          </a:p>
          <a:p>
            <a:pPr marL="0" indent="0">
              <a:buNone/>
            </a:pPr>
            <a:r>
              <a:rPr lang="en-US" sz="2000" b="1" dirty="0">
                <a:solidFill>
                  <a:srgbClr val="F48120"/>
                </a:solidFill>
                <a:cs typeface="Times New Roman" panose="02020603050405020304" pitchFamily="18" charset="0"/>
              </a:rPr>
              <a:t>CAN REPAIR</a:t>
            </a:r>
            <a:endParaRPr lang="en-US" sz="2000" dirty="0"/>
          </a:p>
          <a:p>
            <a:r>
              <a:rPr lang="en-US" sz="2000" dirty="0">
                <a:solidFill>
                  <a:srgbClr val="004B88"/>
                </a:solidFill>
                <a:cs typeface="Times New Roman" panose="02020603050405020304" pitchFamily="18" charset="0"/>
              </a:rPr>
              <a:t>External corrosion</a:t>
            </a:r>
          </a:p>
          <a:p>
            <a:r>
              <a:rPr lang="en-US" sz="2000" dirty="0">
                <a:solidFill>
                  <a:srgbClr val="004B88"/>
                </a:solidFill>
                <a:cs typeface="Times New Roman" panose="02020603050405020304" pitchFamily="18" charset="0"/>
              </a:rPr>
              <a:t>Internal corrosion</a:t>
            </a:r>
          </a:p>
          <a:p>
            <a:r>
              <a:rPr lang="en-US" sz="2000" dirty="0">
                <a:solidFill>
                  <a:srgbClr val="004B88"/>
                </a:solidFill>
                <a:cs typeface="Times New Roman" panose="02020603050405020304" pitchFamily="18" charset="0"/>
              </a:rPr>
              <a:t>Leaks</a:t>
            </a:r>
            <a:endParaRPr lang="en-US" sz="2000" dirty="0"/>
          </a:p>
          <a:p>
            <a:endParaRPr lang="en-US" dirty="0"/>
          </a:p>
        </p:txBody>
      </p:sp>
      <p:pic>
        <p:nvPicPr>
          <p:cNvPr id="4" name="Picture 3">
            <a:extLst>
              <a:ext uri="{FF2B5EF4-FFF2-40B4-BE49-F238E27FC236}">
                <a16:creationId xmlns:a16="http://schemas.microsoft.com/office/drawing/2014/main" id="{CEF1FFCA-4B30-4128-924C-0CC11348FC63}"/>
              </a:ext>
            </a:extLst>
          </p:cNvPr>
          <p:cNvPicPr>
            <a:picLocks noChangeAspect="1"/>
          </p:cNvPicPr>
          <p:nvPr/>
        </p:nvPicPr>
        <p:blipFill>
          <a:blip r:embed="rId2"/>
          <a:stretch>
            <a:fillRect/>
          </a:stretch>
        </p:blipFill>
        <p:spPr>
          <a:xfrm>
            <a:off x="5486400" y="2735921"/>
            <a:ext cx="3352800" cy="2902880"/>
          </a:xfrm>
          <a:prstGeom prst="rect">
            <a:avLst/>
          </a:prstGeom>
        </p:spPr>
      </p:pic>
    </p:spTree>
    <p:extLst>
      <p:ext uri="{BB962C8B-B14F-4D97-AF65-F5344CB8AC3E}">
        <p14:creationId xmlns:p14="http://schemas.microsoft.com/office/powerpoint/2010/main" val="352361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0242-9855-4D6B-BF1A-8E713CC4FC6C}"/>
              </a:ext>
            </a:extLst>
          </p:cNvPr>
          <p:cNvSpPr>
            <a:spLocks noGrp="1"/>
          </p:cNvSpPr>
          <p:nvPr>
            <p:ph type="title"/>
          </p:nvPr>
        </p:nvSpPr>
        <p:spPr/>
        <p:txBody>
          <a:bodyPr/>
          <a:lstStyle/>
          <a:p>
            <a:r>
              <a:rPr lang="en-US" b="0" dirty="0">
                <a:solidFill>
                  <a:schemeClr val="bg2"/>
                </a:solidFill>
                <a:cs typeface="Times New Roman" panose="02020603050405020304" pitchFamily="18" charset="0"/>
              </a:rPr>
              <a:t>Composite Repair</a:t>
            </a:r>
          </a:p>
        </p:txBody>
      </p:sp>
      <p:sp>
        <p:nvSpPr>
          <p:cNvPr id="3" name="Content Placeholder 2">
            <a:extLst>
              <a:ext uri="{FF2B5EF4-FFF2-40B4-BE49-F238E27FC236}">
                <a16:creationId xmlns:a16="http://schemas.microsoft.com/office/drawing/2014/main" id="{03D9C63F-C284-4990-B54D-EB3C2A22C122}"/>
              </a:ext>
            </a:extLst>
          </p:cNvPr>
          <p:cNvSpPr>
            <a:spLocks noGrp="1"/>
          </p:cNvSpPr>
          <p:nvPr>
            <p:ph idx="1"/>
          </p:nvPr>
        </p:nvSpPr>
        <p:spPr>
          <a:xfrm>
            <a:off x="304800" y="1166018"/>
            <a:ext cx="8229600" cy="4525963"/>
          </a:xfrm>
        </p:spPr>
        <p:txBody>
          <a:bodyPr/>
          <a:lstStyle/>
          <a:p>
            <a:pPr marL="0" indent="0">
              <a:lnSpc>
                <a:spcPct val="100000"/>
              </a:lnSpc>
              <a:spcBef>
                <a:spcPts val="0"/>
              </a:spcBef>
              <a:buNone/>
            </a:pPr>
            <a:r>
              <a:rPr lang="en-US" sz="2000" b="1" dirty="0">
                <a:solidFill>
                  <a:srgbClr val="F48120"/>
                </a:solidFill>
                <a:cs typeface="Times New Roman" panose="02020603050405020304" pitchFamily="18" charset="0"/>
              </a:rPr>
              <a:t>BENEFITS OF COMPOSITE REPAIR</a:t>
            </a:r>
            <a:endParaRPr lang="en-US" sz="2000" dirty="0"/>
          </a:p>
          <a:p>
            <a:pPr>
              <a:lnSpc>
                <a:spcPct val="100000"/>
              </a:lnSpc>
              <a:spcBef>
                <a:spcPts val="0"/>
              </a:spcBef>
            </a:pPr>
            <a:r>
              <a:rPr lang="en-US" sz="2000" dirty="0">
                <a:solidFill>
                  <a:srgbClr val="004B88"/>
                </a:solidFill>
                <a:cs typeface="Times New Roman" panose="02020603050405020304" pitchFamily="18" charset="0"/>
              </a:rPr>
              <a:t>Resistance to corrosion</a:t>
            </a:r>
          </a:p>
          <a:p>
            <a:pPr>
              <a:lnSpc>
                <a:spcPct val="100000"/>
              </a:lnSpc>
              <a:spcBef>
                <a:spcPts val="0"/>
              </a:spcBef>
            </a:pPr>
            <a:r>
              <a:rPr lang="en-US" sz="2000" dirty="0">
                <a:solidFill>
                  <a:srgbClr val="004B88"/>
                </a:solidFill>
                <a:cs typeface="Times New Roman" panose="02020603050405020304" pitchFamily="18" charset="0"/>
              </a:rPr>
              <a:t>Reinstate pipe strength compliant with ISO/ASME standards</a:t>
            </a:r>
          </a:p>
          <a:p>
            <a:pPr>
              <a:lnSpc>
                <a:spcPct val="100000"/>
              </a:lnSpc>
              <a:spcBef>
                <a:spcPts val="0"/>
              </a:spcBef>
            </a:pPr>
            <a:r>
              <a:rPr lang="en-US" sz="2000" dirty="0">
                <a:solidFill>
                  <a:srgbClr val="004B88"/>
                </a:solidFill>
                <a:cs typeface="Times New Roman" panose="02020603050405020304" pitchFamily="18" charset="0"/>
              </a:rPr>
              <a:t>Can be applied easily and while the pipeline is in service</a:t>
            </a:r>
          </a:p>
          <a:p>
            <a:pPr>
              <a:lnSpc>
                <a:spcPct val="100000"/>
              </a:lnSpc>
              <a:spcBef>
                <a:spcPts val="0"/>
              </a:spcBef>
            </a:pPr>
            <a:r>
              <a:rPr lang="en-US" sz="2000" dirty="0">
                <a:solidFill>
                  <a:srgbClr val="004B88"/>
                </a:solidFill>
                <a:cs typeface="Times New Roman" panose="02020603050405020304" pitchFamily="18" charset="0"/>
              </a:rPr>
              <a:t>Can be applied to any geometric configuration</a:t>
            </a:r>
          </a:p>
          <a:p>
            <a:pPr>
              <a:lnSpc>
                <a:spcPct val="100000"/>
              </a:lnSpc>
              <a:spcBef>
                <a:spcPts val="0"/>
              </a:spcBef>
            </a:pPr>
            <a:r>
              <a:rPr lang="en-US" sz="2000" dirty="0">
                <a:solidFill>
                  <a:srgbClr val="004B88"/>
                </a:solidFill>
                <a:cs typeface="Times New Roman" panose="02020603050405020304" pitchFamily="18" charset="0"/>
              </a:rPr>
              <a:t>Ease of handling and transportation</a:t>
            </a:r>
          </a:p>
          <a:p>
            <a:pPr marL="0" indent="0">
              <a:lnSpc>
                <a:spcPct val="100000"/>
              </a:lnSpc>
              <a:spcBef>
                <a:spcPts val="0"/>
              </a:spcBef>
              <a:buNone/>
            </a:pPr>
            <a:r>
              <a:rPr lang="en-US" sz="2000" dirty="0">
                <a:solidFill>
                  <a:srgbClr val="004B88"/>
                </a:solidFill>
                <a:cs typeface="Times New Roman" panose="02020603050405020304" pitchFamily="18" charset="0"/>
              </a:rPr>
              <a:t> </a:t>
            </a:r>
          </a:p>
          <a:p>
            <a:pPr marL="0" indent="0">
              <a:lnSpc>
                <a:spcPct val="100000"/>
              </a:lnSpc>
              <a:spcBef>
                <a:spcPts val="0"/>
              </a:spcBef>
              <a:buNone/>
            </a:pPr>
            <a:r>
              <a:rPr lang="en-US" sz="2000" b="1" dirty="0">
                <a:solidFill>
                  <a:srgbClr val="F48120"/>
                </a:solidFill>
                <a:cs typeface="Times New Roman" panose="02020603050405020304" pitchFamily="18" charset="0"/>
              </a:rPr>
              <a:t>DESIGN CONSIDERATION</a:t>
            </a:r>
          </a:p>
          <a:p>
            <a:pPr>
              <a:lnSpc>
                <a:spcPct val="100000"/>
              </a:lnSpc>
              <a:spcBef>
                <a:spcPts val="0"/>
              </a:spcBef>
            </a:pPr>
            <a:r>
              <a:rPr lang="en-US" sz="2000" dirty="0">
                <a:solidFill>
                  <a:srgbClr val="004B88"/>
                </a:solidFill>
                <a:cs typeface="Times New Roman" panose="02020603050405020304" pitchFamily="18" charset="0"/>
              </a:rPr>
              <a:t>Pipe Diameter</a:t>
            </a:r>
          </a:p>
          <a:p>
            <a:pPr>
              <a:lnSpc>
                <a:spcPct val="100000"/>
              </a:lnSpc>
              <a:spcBef>
                <a:spcPts val="0"/>
              </a:spcBef>
            </a:pPr>
            <a:r>
              <a:rPr lang="en-US" sz="2000" dirty="0">
                <a:solidFill>
                  <a:srgbClr val="004B88"/>
                </a:solidFill>
                <a:cs typeface="Times New Roman" panose="02020603050405020304" pitchFamily="18" charset="0"/>
              </a:rPr>
              <a:t>Pressure</a:t>
            </a:r>
          </a:p>
          <a:p>
            <a:pPr>
              <a:lnSpc>
                <a:spcPct val="100000"/>
              </a:lnSpc>
              <a:spcBef>
                <a:spcPts val="0"/>
              </a:spcBef>
            </a:pPr>
            <a:r>
              <a:rPr lang="en-US" sz="2000" dirty="0">
                <a:solidFill>
                  <a:srgbClr val="004B88"/>
                </a:solidFill>
                <a:cs typeface="Times New Roman" panose="02020603050405020304" pitchFamily="18" charset="0"/>
              </a:rPr>
              <a:t>Temperature</a:t>
            </a:r>
          </a:p>
          <a:p>
            <a:pPr>
              <a:lnSpc>
                <a:spcPct val="100000"/>
              </a:lnSpc>
              <a:spcBef>
                <a:spcPts val="0"/>
              </a:spcBef>
            </a:pPr>
            <a:r>
              <a:rPr lang="en-US" sz="2000" dirty="0">
                <a:solidFill>
                  <a:srgbClr val="004B88"/>
                </a:solidFill>
                <a:cs typeface="Times New Roman" panose="02020603050405020304" pitchFamily="18" charset="0"/>
              </a:rPr>
              <a:t>Defect Type</a:t>
            </a:r>
          </a:p>
          <a:p>
            <a:pPr>
              <a:lnSpc>
                <a:spcPct val="100000"/>
              </a:lnSpc>
              <a:spcBef>
                <a:spcPts val="0"/>
              </a:spcBef>
            </a:pPr>
            <a:r>
              <a:rPr lang="en-US" sz="2000" dirty="0">
                <a:solidFill>
                  <a:srgbClr val="004B88"/>
                </a:solidFill>
                <a:cs typeface="Times New Roman" panose="02020603050405020304" pitchFamily="18" charset="0"/>
              </a:rPr>
              <a:t>Remaining Wall Thickness</a:t>
            </a:r>
            <a:endParaRPr lang="en-US" dirty="0"/>
          </a:p>
        </p:txBody>
      </p:sp>
    </p:spTree>
    <p:extLst>
      <p:ext uri="{BB962C8B-B14F-4D97-AF65-F5344CB8AC3E}">
        <p14:creationId xmlns:p14="http://schemas.microsoft.com/office/powerpoint/2010/main" val="89217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6CE93-FC51-4DF0-B460-799EC5FA8F40}"/>
              </a:ext>
            </a:extLst>
          </p:cNvPr>
          <p:cNvSpPr>
            <a:spLocks noGrp="1"/>
          </p:cNvSpPr>
          <p:nvPr>
            <p:ph type="title"/>
          </p:nvPr>
        </p:nvSpPr>
        <p:spPr/>
        <p:txBody>
          <a:bodyPr/>
          <a:lstStyle/>
          <a:p>
            <a:r>
              <a:rPr lang="en-US" b="0" dirty="0">
                <a:solidFill>
                  <a:schemeClr val="bg2"/>
                </a:solidFill>
                <a:cs typeface="Times New Roman" panose="02020603050405020304" pitchFamily="18" charset="0"/>
              </a:rPr>
              <a:t>Composite Repair Application</a:t>
            </a:r>
          </a:p>
        </p:txBody>
      </p:sp>
      <p:sp>
        <p:nvSpPr>
          <p:cNvPr id="3" name="Content Placeholder 2">
            <a:extLst>
              <a:ext uri="{FF2B5EF4-FFF2-40B4-BE49-F238E27FC236}">
                <a16:creationId xmlns:a16="http://schemas.microsoft.com/office/drawing/2014/main" id="{165C6D06-1011-4340-AECD-DA692BF86149}"/>
              </a:ext>
            </a:extLst>
          </p:cNvPr>
          <p:cNvSpPr>
            <a:spLocks noGrp="1"/>
          </p:cNvSpPr>
          <p:nvPr>
            <p:ph idx="1"/>
          </p:nvPr>
        </p:nvSpPr>
        <p:spPr>
          <a:xfrm>
            <a:off x="306305" y="1166018"/>
            <a:ext cx="8229600" cy="4525963"/>
          </a:xfrm>
        </p:spPr>
        <p:txBody>
          <a:bodyPr/>
          <a:lstStyle/>
          <a:p>
            <a:pPr marL="0" indent="0">
              <a:buNone/>
            </a:pPr>
            <a:r>
              <a:rPr lang="en-US" sz="2000" b="1" dirty="0">
                <a:solidFill>
                  <a:srgbClr val="F48120"/>
                </a:solidFill>
                <a:cs typeface="Times New Roman" panose="02020603050405020304" pitchFamily="18" charset="0"/>
              </a:rPr>
              <a:t>COMPOSITE REPAIR APPLICATION IN MARAFIQ</a:t>
            </a:r>
            <a:endParaRPr lang="en-US" sz="2000" dirty="0">
              <a:cs typeface="Times New Roman" panose="02020603050405020304" pitchFamily="18" charset="0"/>
            </a:endParaRPr>
          </a:p>
          <a:p>
            <a:pPr marL="0" indent="0">
              <a:buNone/>
            </a:pPr>
            <a:r>
              <a:rPr lang="en-US" sz="2000" dirty="0">
                <a:solidFill>
                  <a:srgbClr val="004B88"/>
                </a:solidFill>
                <a:cs typeface="Times New Roman" panose="02020603050405020304" pitchFamily="18" charset="0"/>
              </a:rPr>
              <a:t>The Marafiq gas pipeline supply’s natural gas from the Berri Metering Station to Jubail Water Power Plant (JWAP). The aboveground pipeline which is constructed above SWC outfall canal was damaged by external corrosion over a length of 160 m.</a:t>
            </a:r>
            <a:endParaRPr lang="en-US" sz="2000" dirty="0"/>
          </a:p>
          <a:p>
            <a:pPr marL="0" lvl="0" indent="0" eaLnBrk="1" fontAlgn="auto" hangingPunct="1">
              <a:lnSpc>
                <a:spcPct val="90000"/>
              </a:lnSpc>
              <a:spcBef>
                <a:spcPts val="1000"/>
              </a:spcBef>
              <a:spcAft>
                <a:spcPts val="0"/>
              </a:spcAft>
              <a:buNone/>
            </a:pPr>
            <a:r>
              <a:rPr lang="en-US" sz="2000" dirty="0">
                <a:solidFill>
                  <a:prstClr val="black"/>
                </a:solidFill>
                <a:latin typeface="Times New Roman" panose="02020603050405020304" pitchFamily="18" charset="0"/>
                <a:cs typeface="Times New Roman" panose="02020603050405020304" pitchFamily="18" charset="0"/>
              </a:rPr>
              <a:t>                                                                        </a:t>
            </a:r>
          </a:p>
          <a:p>
            <a:endParaRPr lang="en-US" dirty="0"/>
          </a:p>
        </p:txBody>
      </p:sp>
      <p:pic>
        <p:nvPicPr>
          <p:cNvPr id="4" name="x_x_x_Picture 1" descr="cid:image001.jpg@01D566FC.0BFD0260">
            <a:extLst>
              <a:ext uri="{FF2B5EF4-FFF2-40B4-BE49-F238E27FC236}">
                <a16:creationId xmlns:a16="http://schemas.microsoft.com/office/drawing/2014/main" id="{59323781-A4B5-44B1-8DB5-9803E26B87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7" t="-19258" r="-983" b="19258"/>
          <a:stretch/>
        </p:blipFill>
        <p:spPr bwMode="auto">
          <a:xfrm>
            <a:off x="343316" y="2758439"/>
            <a:ext cx="4365071"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5EF1B7C5-F7FF-4CE0-9A59-19924259BE47}"/>
              </a:ext>
            </a:extLst>
          </p:cNvPr>
          <p:cNvGraphicFramePr>
            <a:graphicFrameLocks noGrp="1"/>
          </p:cNvGraphicFramePr>
          <p:nvPr>
            <p:extLst>
              <p:ext uri="{D42A27DB-BD31-4B8C-83A1-F6EECF244321}">
                <p14:modId xmlns:p14="http://schemas.microsoft.com/office/powerpoint/2010/main" val="3405706172"/>
              </p:ext>
            </p:extLst>
          </p:nvPr>
        </p:nvGraphicFramePr>
        <p:xfrm>
          <a:off x="5101718" y="3291256"/>
          <a:ext cx="3698966" cy="2944080"/>
        </p:xfrm>
        <a:graphic>
          <a:graphicData uri="http://schemas.openxmlformats.org/drawingml/2006/table">
            <a:tbl>
              <a:tblPr firstRow="1" bandRow="1">
                <a:tableStyleId>{D7AC3CCA-C797-4891-BE02-D94E43425B78}</a:tableStyleId>
              </a:tblPr>
              <a:tblGrid>
                <a:gridCol w="2079071">
                  <a:extLst>
                    <a:ext uri="{9D8B030D-6E8A-4147-A177-3AD203B41FA5}">
                      <a16:colId xmlns:a16="http://schemas.microsoft.com/office/drawing/2014/main" val="1404725399"/>
                    </a:ext>
                  </a:extLst>
                </a:gridCol>
                <a:gridCol w="1619895">
                  <a:extLst>
                    <a:ext uri="{9D8B030D-6E8A-4147-A177-3AD203B41FA5}">
                      <a16:colId xmlns:a16="http://schemas.microsoft.com/office/drawing/2014/main" val="4061050600"/>
                    </a:ext>
                  </a:extLst>
                </a:gridCol>
              </a:tblGrid>
              <a:tr h="350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4B88"/>
                          </a:solidFill>
                          <a:latin typeface="+mn-lt"/>
                          <a:cs typeface="Times New Roman" panose="02020603050405020304" pitchFamily="18" charset="0"/>
                        </a:rPr>
                        <a:t>Diameter of Pipe</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Times New Roman" panose="02020603050405020304" pitchFamily="18" charset="0"/>
                        </a:rPr>
                        <a:t>36 Inch </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323280"/>
                  </a:ext>
                </a:extLst>
              </a:tr>
              <a:tr h="350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4B88"/>
                          </a:solidFill>
                          <a:latin typeface="+mn-lt"/>
                          <a:cs typeface="Times New Roman" panose="02020603050405020304" pitchFamily="18" charset="0"/>
                        </a:rPr>
                        <a:t>Material of Pipe </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cs typeface="Times New Roman" panose="02020603050405020304" pitchFamily="18" charset="0"/>
                        </a:rPr>
                        <a:t>Carbon Steel </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3751657"/>
                  </a:ext>
                </a:extLst>
              </a:tr>
              <a:tr h="625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4B88"/>
                          </a:solidFill>
                          <a:latin typeface="+mn-lt"/>
                          <a:cs typeface="Times New Roman" panose="02020603050405020304" pitchFamily="18" charset="0"/>
                        </a:rPr>
                        <a:t>Nominal Wall Thickness </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anose="02020603050405020304" pitchFamily="18" charset="0"/>
                        </a:rPr>
                        <a:t>0.375’’</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8997581"/>
                  </a:ext>
                </a:extLst>
              </a:tr>
              <a:tr h="350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4B88"/>
                          </a:solidFill>
                          <a:latin typeface="+mn-lt"/>
                          <a:cs typeface="Times New Roman" panose="02020603050405020304" pitchFamily="18" charset="0"/>
                        </a:rPr>
                        <a:t>MAOP</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anose="02020603050405020304" pitchFamily="18" charset="0"/>
                        </a:rPr>
                        <a:t>500 </a:t>
                      </a:r>
                      <a:r>
                        <a:rPr lang="en-US" sz="2000" dirty="0" err="1">
                          <a:latin typeface="+mn-lt"/>
                          <a:cs typeface="Times New Roman" panose="02020603050405020304" pitchFamily="18" charset="0"/>
                        </a:rPr>
                        <a:t>psig</a:t>
                      </a:r>
                      <a:endParaRPr lang="en-US" sz="2000" dirty="0">
                        <a:latin typeface="+mn-lt"/>
                        <a:cs typeface="Times New Roman" panose="02020603050405020304" pitchFamily="18" charset="0"/>
                      </a:endParaRP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0632020"/>
                  </a:ext>
                </a:extLst>
              </a:tr>
              <a:tr h="625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4B88"/>
                          </a:solidFill>
                          <a:latin typeface="+mn-lt"/>
                          <a:cs typeface="Times New Roman" panose="02020603050405020304" pitchFamily="18" charset="0"/>
                        </a:rPr>
                        <a:t>Maximum Design Temperature </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anose="02020603050405020304" pitchFamily="18" charset="0"/>
                        </a:rPr>
                        <a:t>65  ̊C</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4105699"/>
                  </a:ext>
                </a:extLst>
              </a:tr>
              <a:tr h="350525">
                <a:tc>
                  <a:txBody>
                    <a:bodyPr/>
                    <a:lstStyle/>
                    <a:p>
                      <a:r>
                        <a:rPr lang="en-US" sz="2000" b="1" dirty="0">
                          <a:solidFill>
                            <a:srgbClr val="004B88"/>
                          </a:solidFill>
                          <a:latin typeface="+mn-lt"/>
                          <a:cs typeface="Times New Roman" panose="02020603050405020304" pitchFamily="18" charset="0"/>
                        </a:rPr>
                        <a:t>Product</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dirty="0">
                          <a:latin typeface="+mn-lt"/>
                          <a:cs typeface="Times New Roman" panose="02020603050405020304" pitchFamily="18" charset="0"/>
                        </a:rPr>
                        <a:t>Natural Gas </a:t>
                      </a:r>
                    </a:p>
                  </a:txBody>
                  <a:tcPr marL="84279" marR="84279" marT="42140" marB="421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724151"/>
                  </a:ext>
                </a:extLst>
              </a:tr>
            </a:tbl>
          </a:graphicData>
        </a:graphic>
      </p:graphicFrame>
    </p:spTree>
    <p:extLst>
      <p:ext uri="{BB962C8B-B14F-4D97-AF65-F5344CB8AC3E}">
        <p14:creationId xmlns:p14="http://schemas.microsoft.com/office/powerpoint/2010/main" val="347385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28E58-1208-4D23-8422-3EA85297D765}"/>
              </a:ext>
            </a:extLst>
          </p:cNvPr>
          <p:cNvSpPr>
            <a:spLocks noGrp="1"/>
          </p:cNvSpPr>
          <p:nvPr>
            <p:ph type="title"/>
          </p:nvPr>
        </p:nvSpPr>
        <p:spPr/>
        <p:txBody>
          <a:bodyPr/>
          <a:lstStyle/>
          <a:p>
            <a:r>
              <a:rPr lang="en-US" b="0" dirty="0">
                <a:solidFill>
                  <a:schemeClr val="bg2"/>
                </a:solidFill>
                <a:cs typeface="Times New Roman" panose="02020603050405020304" pitchFamily="18" charset="0"/>
              </a:rPr>
              <a:t>Composite Repair Application</a:t>
            </a:r>
          </a:p>
        </p:txBody>
      </p:sp>
      <p:sp>
        <p:nvSpPr>
          <p:cNvPr id="3" name="Content Placeholder 2">
            <a:extLst>
              <a:ext uri="{FF2B5EF4-FFF2-40B4-BE49-F238E27FC236}">
                <a16:creationId xmlns:a16="http://schemas.microsoft.com/office/drawing/2014/main" id="{0F7D64C0-403E-4EEA-ACC5-25DE512E2307}"/>
              </a:ext>
            </a:extLst>
          </p:cNvPr>
          <p:cNvSpPr>
            <a:spLocks noGrp="1"/>
          </p:cNvSpPr>
          <p:nvPr>
            <p:ph idx="1"/>
          </p:nvPr>
        </p:nvSpPr>
        <p:spPr>
          <a:xfrm>
            <a:off x="457200" y="914400"/>
            <a:ext cx="8229600" cy="5638800"/>
          </a:xfrm>
        </p:spPr>
        <p:txBody>
          <a:bodyPr/>
          <a:lstStyle/>
          <a:p>
            <a:pPr marL="0" indent="0">
              <a:buNone/>
            </a:pPr>
            <a:r>
              <a:rPr lang="en-GB" altLang="en-US" sz="2000" b="1" dirty="0">
                <a:solidFill>
                  <a:srgbClr val="F48120"/>
                </a:solidFill>
                <a:cs typeface="Times New Roman" panose="02020603050405020304" pitchFamily="18" charset="0"/>
              </a:rPr>
              <a:t>PIPELINE INLINE CARRIED OUT AS PER BELOW SEQUENCE</a:t>
            </a:r>
          </a:p>
          <a:p>
            <a:pPr>
              <a:defRPr/>
            </a:pPr>
            <a:r>
              <a:rPr lang="en-GB" altLang="en-US" sz="2000" b="1" dirty="0">
                <a:solidFill>
                  <a:srgbClr val="004B88"/>
                </a:solidFill>
                <a:cs typeface="Times New Roman" panose="02020603050405020304" pitchFamily="18" charset="0"/>
              </a:rPr>
              <a:t>Gauging Scraper Run: </a:t>
            </a:r>
            <a:r>
              <a:rPr lang="en-GB" altLang="en-US" sz="2000" dirty="0">
                <a:solidFill>
                  <a:srgbClr val="004B88"/>
                </a:solidFill>
                <a:cs typeface="Times New Roman" panose="02020603050405020304" pitchFamily="18" charset="0"/>
              </a:rPr>
              <a:t>Gauge pig equipped with deformable aluminium gauge plates sized to 95% of the pipeline nominal internal diameter. It is used to ensure that there is not any obstruction in the pipeline. </a:t>
            </a:r>
          </a:p>
          <a:p>
            <a:pPr>
              <a:defRPr/>
            </a:pPr>
            <a:r>
              <a:rPr lang="en-GB" altLang="en-US" sz="2000" b="1" dirty="0">
                <a:solidFill>
                  <a:srgbClr val="004B88"/>
                </a:solidFill>
                <a:cs typeface="Times New Roman" panose="02020603050405020304" pitchFamily="18" charset="0"/>
              </a:rPr>
              <a:t>Cleaning Run: </a:t>
            </a:r>
            <a:r>
              <a:rPr lang="en-GB" altLang="en-US" sz="2000" dirty="0">
                <a:solidFill>
                  <a:srgbClr val="004B88"/>
                </a:solidFill>
                <a:cs typeface="Times New Roman" panose="02020603050405020304" pitchFamily="18" charset="0"/>
              </a:rPr>
              <a:t>Cleaning run carried out utility pig equipped with cups and brushes to clean the internal pipe wall and remove dirt, rust, mill scale and black powder from the pipeline. </a:t>
            </a:r>
          </a:p>
          <a:p>
            <a:pPr>
              <a:defRPr/>
            </a:pPr>
            <a:r>
              <a:rPr lang="en-GB" altLang="en-US" sz="2000" b="1" dirty="0">
                <a:solidFill>
                  <a:srgbClr val="004B88"/>
                </a:solidFill>
                <a:cs typeface="Times New Roman" panose="02020603050405020304" pitchFamily="18" charset="0"/>
              </a:rPr>
              <a:t>Magnetic Flux Leakage (MFL) Tool Run: </a:t>
            </a:r>
            <a:r>
              <a:rPr lang="en-GB" altLang="en-US" sz="2000" dirty="0">
                <a:solidFill>
                  <a:srgbClr val="004B88"/>
                </a:solidFill>
                <a:cs typeface="Times New Roman" panose="02020603050405020304" pitchFamily="18" charset="0"/>
              </a:rPr>
              <a:t>It is a tool used to inspect the wall of a pipe. </a:t>
            </a:r>
            <a:endParaRPr lang="en-US" sz="2000" b="1" dirty="0">
              <a:solidFill>
                <a:srgbClr val="004B88"/>
              </a:solidFill>
              <a:cs typeface="Times New Roman" panose="02020603050405020304" pitchFamily="18" charset="0"/>
            </a:endParaRPr>
          </a:p>
          <a:p>
            <a:pPr marL="0" indent="0">
              <a:buNone/>
            </a:pPr>
            <a:endParaRPr lang="en-US" sz="2000" dirty="0">
              <a:ea typeface="Tahoma" panose="020B0604030504040204" pitchFamily="34" charset="0"/>
              <a:cs typeface="Times New Roman" panose="02020603050405020304" pitchFamily="18" charset="0"/>
            </a:endParaRPr>
          </a:p>
          <a:p>
            <a:pPr marL="0" indent="0">
              <a:buNone/>
            </a:pPr>
            <a:endParaRPr lang="en-US" sz="2000" b="1" dirty="0">
              <a:solidFill>
                <a:srgbClr val="F48120"/>
              </a:solidFill>
              <a:ea typeface="Tahoma" panose="020B0604030504040204" pitchFamily="34" charset="0"/>
              <a:cs typeface="Times New Roman" panose="02020603050405020304" pitchFamily="18" charset="0"/>
            </a:endParaRPr>
          </a:p>
          <a:p>
            <a:pPr marL="0" indent="0">
              <a:buNone/>
            </a:pPr>
            <a:endParaRPr lang="en-US" sz="2000" b="1" dirty="0">
              <a:solidFill>
                <a:srgbClr val="F48120"/>
              </a:solidFill>
              <a:ea typeface="Tahoma" panose="020B0604030504040204" pitchFamily="34" charset="0"/>
              <a:cs typeface="Times New Roman" panose="02020603050405020304" pitchFamily="18" charset="0"/>
            </a:endParaRPr>
          </a:p>
          <a:p>
            <a:pPr marL="0" indent="0">
              <a:buNone/>
            </a:pPr>
            <a:r>
              <a:rPr lang="en-US" sz="2000" b="1" dirty="0">
                <a:solidFill>
                  <a:srgbClr val="F48120"/>
                </a:solidFill>
                <a:ea typeface="Tahoma" panose="020B0604030504040204" pitchFamily="34" charset="0"/>
                <a:cs typeface="Times New Roman" panose="02020603050405020304" pitchFamily="18" charset="0"/>
              </a:rPr>
              <a:t>FINDING:</a:t>
            </a:r>
          </a:p>
          <a:p>
            <a:r>
              <a:rPr lang="en-US" sz="2000" dirty="0">
                <a:solidFill>
                  <a:srgbClr val="004B88"/>
                </a:solidFill>
                <a:ea typeface="Tahoma" panose="020B0604030504040204" pitchFamily="34" charset="0"/>
                <a:cs typeface="Times New Roman" panose="02020603050405020304" pitchFamily="18" charset="0"/>
              </a:rPr>
              <a:t>External corrosion was observed above ground pipeline (SWC canal crossing), length 160 meters.</a:t>
            </a:r>
          </a:p>
          <a:p>
            <a:pPr marL="0" indent="0">
              <a:buNone/>
            </a:pPr>
            <a:endParaRPr lang="en-US" dirty="0"/>
          </a:p>
        </p:txBody>
      </p:sp>
      <p:pic>
        <p:nvPicPr>
          <p:cNvPr id="4" name="Picture 3">
            <a:extLst>
              <a:ext uri="{FF2B5EF4-FFF2-40B4-BE49-F238E27FC236}">
                <a16:creationId xmlns:a16="http://schemas.microsoft.com/office/drawing/2014/main" id="{B5A110B8-BECB-4FFA-A4E2-3FA1FF5FDF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171950" y="3682225"/>
            <a:ext cx="678180" cy="1252220"/>
          </a:xfrm>
          <a:prstGeom prst="rect">
            <a:avLst/>
          </a:prstGeom>
          <a:noFill/>
          <a:ln>
            <a:noFill/>
          </a:ln>
        </p:spPr>
      </p:pic>
      <p:pic>
        <p:nvPicPr>
          <p:cNvPr id="5" name="Picture 4">
            <a:extLst>
              <a:ext uri="{FF2B5EF4-FFF2-40B4-BE49-F238E27FC236}">
                <a16:creationId xmlns:a16="http://schemas.microsoft.com/office/drawing/2014/main" id="{62C4A044-795B-4899-9547-F3B0F8EB3A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697346" y="3682225"/>
            <a:ext cx="678180" cy="1252220"/>
          </a:xfrm>
          <a:prstGeom prst="rect">
            <a:avLst/>
          </a:prstGeom>
          <a:noFill/>
          <a:ln>
            <a:noFill/>
          </a:ln>
        </p:spPr>
      </p:pic>
      <p:pic>
        <p:nvPicPr>
          <p:cNvPr id="6" name="Picture 5">
            <a:extLst>
              <a:ext uri="{FF2B5EF4-FFF2-40B4-BE49-F238E27FC236}">
                <a16:creationId xmlns:a16="http://schemas.microsoft.com/office/drawing/2014/main" id="{CC04EAA9-E9DC-4080-99BE-4E0B98E5A62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241921" y="3675239"/>
            <a:ext cx="662305" cy="1250315"/>
          </a:xfrm>
          <a:prstGeom prst="rect">
            <a:avLst/>
          </a:prstGeom>
          <a:noFill/>
          <a:ln>
            <a:noFill/>
          </a:ln>
        </p:spPr>
      </p:pic>
      <p:pic>
        <p:nvPicPr>
          <p:cNvPr id="7" name="Picture 6" descr="File:Cleaning pig in a pipeline.png">
            <a:hlinkClick r:id="rId5"/>
            <a:extLst>
              <a:ext uri="{FF2B5EF4-FFF2-40B4-BE49-F238E27FC236}">
                <a16:creationId xmlns:a16="http://schemas.microsoft.com/office/drawing/2014/main" id="{363BFEF9-29F9-4DA4-84EA-7932B7083A2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3958450"/>
            <a:ext cx="2970530" cy="688975"/>
          </a:xfrm>
          <a:prstGeom prst="rect">
            <a:avLst/>
          </a:prstGeom>
          <a:noFill/>
          <a:ln>
            <a:noFill/>
          </a:ln>
          <a:extLst/>
        </p:spPr>
      </p:pic>
    </p:spTree>
    <p:extLst>
      <p:ext uri="{BB962C8B-B14F-4D97-AF65-F5344CB8AC3E}">
        <p14:creationId xmlns:p14="http://schemas.microsoft.com/office/powerpoint/2010/main" val="315293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BA56-4448-47FB-96C4-80B40079EF5C}"/>
              </a:ext>
            </a:extLst>
          </p:cNvPr>
          <p:cNvSpPr>
            <a:spLocks noGrp="1"/>
          </p:cNvSpPr>
          <p:nvPr>
            <p:ph type="title"/>
          </p:nvPr>
        </p:nvSpPr>
        <p:spPr/>
        <p:txBody>
          <a:bodyPr/>
          <a:lstStyle/>
          <a:p>
            <a:r>
              <a:rPr lang="en-US" b="0" dirty="0">
                <a:solidFill>
                  <a:schemeClr val="bg2"/>
                </a:solidFill>
                <a:cs typeface="Times New Roman" panose="02020603050405020304" pitchFamily="18" charset="0"/>
              </a:rPr>
              <a:t>Composite Repair Application</a:t>
            </a:r>
          </a:p>
        </p:txBody>
      </p:sp>
      <p:sp>
        <p:nvSpPr>
          <p:cNvPr id="3" name="Content Placeholder 2">
            <a:extLst>
              <a:ext uri="{FF2B5EF4-FFF2-40B4-BE49-F238E27FC236}">
                <a16:creationId xmlns:a16="http://schemas.microsoft.com/office/drawing/2014/main" id="{92115E6A-AE88-472E-8CD9-E59E6906E4E7}"/>
              </a:ext>
            </a:extLst>
          </p:cNvPr>
          <p:cNvSpPr>
            <a:spLocks noGrp="1"/>
          </p:cNvSpPr>
          <p:nvPr>
            <p:ph idx="1"/>
          </p:nvPr>
        </p:nvSpPr>
        <p:spPr>
          <a:xfrm>
            <a:off x="304800" y="1166018"/>
            <a:ext cx="8229600" cy="5234782"/>
          </a:xfrm>
        </p:spPr>
        <p:txBody>
          <a:bodyPr/>
          <a:lstStyle/>
          <a:p>
            <a:pPr marL="0" indent="0">
              <a:buNone/>
            </a:pPr>
            <a:r>
              <a:rPr lang="en-US" sz="2000" b="1" dirty="0">
                <a:solidFill>
                  <a:srgbClr val="F48120"/>
                </a:solidFill>
                <a:cs typeface="Times New Roman" panose="02020603050405020304" pitchFamily="18" charset="0"/>
              </a:rPr>
              <a:t>APPLICABLE STANDARDS</a:t>
            </a:r>
          </a:p>
          <a:p>
            <a:pPr marL="0" indent="0">
              <a:buNone/>
            </a:pPr>
            <a:r>
              <a:rPr lang="en-US" sz="2000" b="1" dirty="0">
                <a:solidFill>
                  <a:srgbClr val="F48120"/>
                </a:solidFill>
                <a:cs typeface="Times New Roman" panose="02020603050405020304" pitchFamily="18" charset="0"/>
              </a:rPr>
              <a:t>        </a:t>
            </a:r>
            <a:r>
              <a:rPr lang="en-US" sz="2000" b="1" dirty="0">
                <a:solidFill>
                  <a:srgbClr val="004B88"/>
                </a:solidFill>
                <a:cs typeface="Times New Roman" panose="02020603050405020304" pitchFamily="18" charset="0"/>
              </a:rPr>
              <a:t>ASME PCC2</a:t>
            </a:r>
            <a:r>
              <a:rPr lang="en-US" sz="2000" dirty="0">
                <a:solidFill>
                  <a:srgbClr val="004B88"/>
                </a:solidFill>
                <a:cs typeface="Times New Roman" panose="02020603050405020304" pitchFamily="18" charset="0"/>
              </a:rPr>
              <a:t>			</a:t>
            </a:r>
            <a:r>
              <a:rPr lang="en-US" sz="2000" b="1" dirty="0">
                <a:solidFill>
                  <a:srgbClr val="004B88"/>
                </a:solidFill>
                <a:cs typeface="Times New Roman" panose="02020603050405020304" pitchFamily="18" charset="0"/>
              </a:rPr>
              <a:t>                                           ISO 24817</a:t>
            </a:r>
            <a:endParaRPr lang="en-US" sz="2000" dirty="0"/>
          </a:p>
          <a:p>
            <a:pPr marL="0" indent="0">
              <a:buNone/>
            </a:pPr>
            <a:endParaRPr lang="en-US" sz="2000" b="1" dirty="0">
              <a:solidFill>
                <a:srgbClr val="F48120"/>
              </a:solidFill>
              <a:cs typeface="Times New Roman" panose="02020603050405020304" pitchFamily="18" charset="0"/>
            </a:endParaRPr>
          </a:p>
          <a:p>
            <a:pPr marL="0" indent="0">
              <a:buNone/>
            </a:pPr>
            <a:endParaRPr lang="en-US" sz="2000" b="1" dirty="0">
              <a:solidFill>
                <a:srgbClr val="F48120"/>
              </a:solidFill>
              <a:cs typeface="Times New Roman" panose="02020603050405020304" pitchFamily="18" charset="0"/>
            </a:endParaRPr>
          </a:p>
          <a:p>
            <a:pPr marL="0" indent="0">
              <a:buNone/>
            </a:pPr>
            <a:endParaRPr lang="en-US" sz="2000" b="1" dirty="0">
              <a:solidFill>
                <a:srgbClr val="F48120"/>
              </a:solidFill>
              <a:cs typeface="Times New Roman" panose="02020603050405020304" pitchFamily="18" charset="0"/>
            </a:endParaRPr>
          </a:p>
          <a:p>
            <a:pPr marL="0" indent="0">
              <a:buNone/>
            </a:pPr>
            <a:endParaRPr lang="en-US" sz="2000" b="1" dirty="0">
              <a:solidFill>
                <a:srgbClr val="F48120"/>
              </a:solidFill>
              <a:cs typeface="Times New Roman" panose="02020603050405020304" pitchFamily="18" charset="0"/>
            </a:endParaRPr>
          </a:p>
          <a:p>
            <a:pPr marL="0" indent="0">
              <a:buNone/>
            </a:pPr>
            <a:endParaRPr lang="en-US" sz="2000" b="1" dirty="0">
              <a:solidFill>
                <a:srgbClr val="F48120"/>
              </a:solidFill>
              <a:cs typeface="Times New Roman" panose="02020603050405020304" pitchFamily="18" charset="0"/>
            </a:endParaRPr>
          </a:p>
          <a:p>
            <a:pPr marL="0" indent="0">
              <a:buNone/>
            </a:pPr>
            <a:endParaRPr lang="en-US" sz="2000" b="1" dirty="0">
              <a:solidFill>
                <a:srgbClr val="F48120"/>
              </a:solidFill>
              <a:cs typeface="Times New Roman" panose="02020603050405020304" pitchFamily="18" charset="0"/>
            </a:endParaRPr>
          </a:p>
          <a:p>
            <a:pPr marL="0" indent="0">
              <a:buNone/>
            </a:pPr>
            <a:endParaRPr lang="en-US" sz="2000" b="1" dirty="0">
              <a:solidFill>
                <a:srgbClr val="F48120"/>
              </a:solidFill>
              <a:cs typeface="Times New Roman" panose="02020603050405020304" pitchFamily="18" charset="0"/>
            </a:endParaRPr>
          </a:p>
          <a:p>
            <a:pPr marL="0" indent="0">
              <a:buNone/>
            </a:pPr>
            <a:endParaRPr lang="en-US" sz="2000" b="1" dirty="0">
              <a:solidFill>
                <a:srgbClr val="F48120"/>
              </a:solidFill>
              <a:cs typeface="Times New Roman" panose="02020603050405020304" pitchFamily="18" charset="0"/>
            </a:endParaRPr>
          </a:p>
          <a:p>
            <a:pPr marL="0" indent="0">
              <a:buNone/>
            </a:pPr>
            <a:r>
              <a:rPr lang="en-US" sz="2000" b="1" dirty="0">
                <a:solidFill>
                  <a:srgbClr val="F48120"/>
                </a:solidFill>
                <a:cs typeface="Times New Roman" panose="02020603050405020304" pitchFamily="18" charset="0"/>
              </a:rPr>
              <a:t>TWO CRITICAL VARIABLES TO DESIGN FOR A COMPOSITE REPAIR ARE </a:t>
            </a:r>
          </a:p>
          <a:p>
            <a:pPr marL="0" indent="0">
              <a:buNone/>
            </a:pPr>
            <a:r>
              <a:rPr lang="en-US" sz="2000" dirty="0">
                <a:solidFill>
                  <a:srgbClr val="004B88"/>
                </a:solidFill>
                <a:cs typeface="Times New Roman" panose="02020603050405020304" pitchFamily="18" charset="0"/>
              </a:rPr>
              <a:t>-Repair Thickness</a:t>
            </a:r>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r>
              <a:rPr lang="en-US" sz="2000" dirty="0">
                <a:solidFill>
                  <a:srgbClr val="004B88"/>
                </a:solidFill>
                <a:cs typeface="Times New Roman" panose="02020603050405020304" pitchFamily="18" charset="0"/>
              </a:rPr>
              <a:t>-Repair Length</a:t>
            </a:r>
          </a:p>
          <a:p>
            <a:pPr marL="0" lvl="0" indent="0" eaLnBrk="1" fontAlgn="auto" hangingPunct="1">
              <a:lnSpc>
                <a:spcPct val="90000"/>
              </a:lnSpc>
              <a:spcBef>
                <a:spcPts val="1000"/>
              </a:spcBef>
              <a:spcAft>
                <a:spcPts val="0"/>
              </a:spcAft>
              <a:buNone/>
            </a:pPr>
            <a:endParaRPr lang="en-US" sz="2000" dirty="0">
              <a:solidFill>
                <a:prstClr val="black"/>
              </a:solidFill>
              <a:latin typeface="Calibri Light" panose="020F0302020204030204"/>
            </a:endParaRPr>
          </a:p>
          <a:p>
            <a:endParaRPr lang="en-US" dirty="0"/>
          </a:p>
        </p:txBody>
      </p:sp>
      <p:pic>
        <p:nvPicPr>
          <p:cNvPr id="6" name="Content Placeholder 3">
            <a:extLst>
              <a:ext uri="{FF2B5EF4-FFF2-40B4-BE49-F238E27FC236}">
                <a16:creationId xmlns:a16="http://schemas.microsoft.com/office/drawing/2014/main" id="{254580FA-8569-437B-90DA-8AD0EFEE42C1}"/>
              </a:ext>
            </a:extLst>
          </p:cNvPr>
          <p:cNvPicPr>
            <a:picLocks noChangeAspect="1"/>
          </p:cNvPicPr>
          <p:nvPr/>
        </p:nvPicPr>
        <p:blipFill>
          <a:blip r:embed="rId2"/>
          <a:stretch>
            <a:fillRect/>
          </a:stretch>
        </p:blipFill>
        <p:spPr bwMode="auto">
          <a:xfrm>
            <a:off x="685800" y="2057400"/>
            <a:ext cx="2152172" cy="2514599"/>
          </a:xfrm>
          <a:prstGeom prst="rect">
            <a:avLst/>
          </a:prstGeom>
          <a:noFill/>
          <a:ln w="9525">
            <a:noFill/>
            <a:miter lim="800000"/>
            <a:headEnd/>
            <a:tailEnd/>
          </a:ln>
        </p:spPr>
      </p:pic>
      <p:pic>
        <p:nvPicPr>
          <p:cNvPr id="7" name="Picture 6">
            <a:extLst>
              <a:ext uri="{FF2B5EF4-FFF2-40B4-BE49-F238E27FC236}">
                <a16:creationId xmlns:a16="http://schemas.microsoft.com/office/drawing/2014/main" id="{8692F065-290D-4E8D-866D-F1C397A101C3}"/>
              </a:ext>
            </a:extLst>
          </p:cNvPr>
          <p:cNvPicPr>
            <a:picLocks noChangeAspect="1"/>
          </p:cNvPicPr>
          <p:nvPr/>
        </p:nvPicPr>
        <p:blipFill>
          <a:blip r:embed="rId3"/>
          <a:stretch>
            <a:fillRect/>
          </a:stretch>
        </p:blipFill>
        <p:spPr>
          <a:xfrm>
            <a:off x="5791200" y="2057399"/>
            <a:ext cx="2127715" cy="2514599"/>
          </a:xfrm>
          <a:prstGeom prst="rect">
            <a:avLst/>
          </a:prstGeom>
        </p:spPr>
      </p:pic>
    </p:spTree>
    <p:extLst>
      <p:ext uri="{BB962C8B-B14F-4D97-AF65-F5344CB8AC3E}">
        <p14:creationId xmlns:p14="http://schemas.microsoft.com/office/powerpoint/2010/main" val="2378372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502</Words>
  <Application>Microsoft Office PowerPoint</Application>
  <PresentationFormat>On-screen Show (4:3)</PresentationFormat>
  <Paragraphs>118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Gill Sans MT</vt:lpstr>
      <vt:lpstr>Tahoma</vt:lpstr>
      <vt:lpstr>Times New Roman</vt:lpstr>
      <vt:lpstr>Office Theme</vt:lpstr>
      <vt:lpstr>PowerPoint Presentation</vt:lpstr>
      <vt:lpstr>Composite Repair for Metallic Pipeline</vt:lpstr>
      <vt:lpstr>Background</vt:lpstr>
      <vt:lpstr>Background</vt:lpstr>
      <vt:lpstr>Composite Repair</vt:lpstr>
      <vt:lpstr>Composite Repair</vt:lpstr>
      <vt:lpstr>Composite Repair Application</vt:lpstr>
      <vt:lpstr>Composite Repair Application</vt:lpstr>
      <vt:lpstr>Composite Repair Application</vt:lpstr>
      <vt:lpstr>Composite Repair Application</vt:lpstr>
      <vt:lpstr>Composite Repair Application</vt:lpstr>
      <vt:lpstr>Composite Repair Application</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Ali Saleh AlSalamah</cp:lastModifiedBy>
  <cp:revision>201</cp:revision>
  <dcterms:created xsi:type="dcterms:W3CDTF">2009-10-28T07:50:07Z</dcterms:created>
  <dcterms:modified xsi:type="dcterms:W3CDTF">2022-02-21T07:49:26Z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01ca8b7-7302-4ea3-9e41-6f1302ced2a7_Enabled">
    <vt:lpwstr>true</vt:lpwstr>
  </property>
  <property fmtid="{D5CDD505-2E9C-101B-9397-08002B2CF9AE}" pid="3" name="MSIP_Label_801ca8b7-7302-4ea3-9e41-6f1302ced2a7_SetDate">
    <vt:lpwstr>2022-02-21T07:49:26Z</vt:lpwstr>
  </property>
  <property fmtid="{D5CDD505-2E9C-101B-9397-08002B2CF9AE}" pid="4" name="MSIP_Label_801ca8b7-7302-4ea3-9e41-6f1302ced2a7_Method">
    <vt:lpwstr>Standard</vt:lpwstr>
  </property>
  <property fmtid="{D5CDD505-2E9C-101B-9397-08002B2CF9AE}" pid="5" name="MSIP_Label_801ca8b7-7302-4ea3-9e41-6f1302ced2a7_Name">
    <vt:lpwstr>801ca8b7-7302-4ea3-9e41-6f1302ced2a7</vt:lpwstr>
  </property>
  <property fmtid="{D5CDD505-2E9C-101B-9397-08002B2CF9AE}" pid="6" name="MSIP_Label_801ca8b7-7302-4ea3-9e41-6f1302ced2a7_SiteId">
    <vt:lpwstr>a2db6c27-83a4-4516-b7cd-52d63dbc0500</vt:lpwstr>
  </property>
  <property fmtid="{D5CDD505-2E9C-101B-9397-08002B2CF9AE}" pid="7" name="MSIP_Label_801ca8b7-7302-4ea3-9e41-6f1302ced2a7_ActionId">
    <vt:lpwstr>3c2d14fb-1eff-4976-840e-1a38d439a41e</vt:lpwstr>
  </property>
  <property fmtid="{D5CDD505-2E9C-101B-9397-08002B2CF9AE}" pid="8" name="MSIP_Label_801ca8b7-7302-4ea3-9e41-6f1302ced2a7_ContentBits">
    <vt:lpwstr>3</vt:lpwstr>
  </property>
</Properties>
</file>