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59" r:id="rId4"/>
    <p:sldId id="271" r:id="rId5"/>
    <p:sldId id="272" r:id="rId6"/>
    <p:sldId id="273" r:id="rId7"/>
    <p:sldId id="274" r:id="rId8"/>
    <p:sldId id="275" r:id="rId9"/>
    <p:sldId id="258" r:id="rId10"/>
  </p:sldIdLst>
  <p:sldSz cx="18288000" cy="10287000"/>
  <p:notesSz cx="6858000" cy="9144000"/>
  <p:embeddedFontLst>
    <p:embeddedFont>
      <p:font typeface="Calibri" panose="020F0502020204030204" pitchFamily="34" charset="0"/>
      <p:regular r:id="rId12"/>
      <p:bold r:id="rId13"/>
    </p:embeddedFont>
    <p:embeddedFont>
      <p:font typeface="Canva Sans" panose="020B0604020202020204" charset="0"/>
      <p:regular r:id="rId14"/>
    </p:embeddedFont>
    <p:embeddedFont>
      <p:font typeface="Canva Sans Bold" panose="020B0604020202020204" charset="0"/>
      <p:regular r:id="rId15"/>
    </p:embeddedFont>
    <p:embeddedFont>
      <p:font typeface="Codec Pro ExtraBold" panose="020B0604020202020204" charset="0"/>
      <p:regular r:id="rId16"/>
    </p:embeddedFont>
    <p:embeddedFont>
      <p:font typeface="Glacial Indifference Bold" panose="020B0604020202020204" charset="0"/>
      <p:regular r:id="rId17"/>
    </p:embeddedFont>
    <p:embeddedFont>
      <p:font typeface="SABIC Typeface Headline Light" panose="020B0303060202020204" pitchFamily="34" charset="0"/>
      <p:regular r:id="rId18"/>
    </p:embeddedFont>
    <p:embeddedFont>
      <p:font typeface="SABIC Typeface Text Light" panose="020B0303060202020204" pitchFamily="34" charset="0"/>
      <p:regular r:id="rId19"/>
    </p:embeddedFont>
    <p:embeddedFont>
      <p:font typeface="Tabarra Sans" panose="020B0604020202020204" charset="0"/>
      <p:regular r:id="rId20"/>
    </p:embeddedFont>
    <p:embeddedFont>
      <p:font typeface="Tabarra Sans Heavy"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968"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1E4BB4-F40F-4BCC-84E8-6EE7A767EED0}" type="datetimeFigureOut">
              <a:rPr lang="en-US" smtClean="0"/>
              <a:t>8/18/2024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A472F6-EF26-46F6-9A2F-5DF670471233}" type="slidenum">
              <a:rPr lang="en-US" smtClean="0"/>
              <a:t>‹#›</a:t>
            </a:fld>
            <a:endParaRPr lang="en-US"/>
          </a:p>
        </p:txBody>
      </p:sp>
    </p:spTree>
    <p:extLst>
      <p:ext uri="{BB962C8B-B14F-4D97-AF65-F5344CB8AC3E}">
        <p14:creationId xmlns:p14="http://schemas.microsoft.com/office/powerpoint/2010/main" val="3243675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8" name="TextBox 7">
            <a:extLst>
              <a:ext uri="{FF2B5EF4-FFF2-40B4-BE49-F238E27FC236}">
                <a16:creationId xmlns:a16="http://schemas.microsoft.com/office/drawing/2014/main" id="{33E5A937-7444-4057-61AD-90524426E9F4}"/>
              </a:ext>
            </a:extLst>
          </p:cNvPr>
          <p:cNvSpPr txBox="1"/>
          <p:nvPr userDrawn="1">
            <p:extLst>
              <p:ext uri="{1162E1C5-73C7-4A58-AE30-91384D911F3F}">
                <p184:classification xmlns:p184="http://schemas.microsoft.com/office/powerpoint/2018/4/main" val="hdr"/>
              </p:ext>
            </p:extLst>
          </p:nvPr>
        </p:nvSpPr>
        <p:spPr>
          <a:xfrm>
            <a:off x="190500" y="190500"/>
            <a:ext cx="2178114" cy="152400"/>
          </a:xfrm>
          <a:prstGeom prst="rect">
            <a:avLst/>
          </a:prstGeom>
        </p:spPr>
        <p:txBody>
          <a:bodyPr horzOverflow="overflow" lIns="0" tIns="0" rIns="0" bIns="0">
            <a:spAutoFit/>
          </a:bodyPr>
          <a:lstStyle/>
          <a:p>
            <a:pPr algn="l"/>
            <a:r>
              <a:rPr lang="en-US" sz="1000">
                <a:solidFill>
                  <a:srgbClr val="A7A8AA"/>
                </a:solidFill>
                <a:latin typeface="SABIC Typeface Headline Light" panose="020B0303060202020204" pitchFamily="34" charset="0"/>
                <a:cs typeface="SABIC Typeface Headline Light" panose="020B0303060202020204" pitchFamily="34" charset="0"/>
              </a:rPr>
              <a:t>Classification: General Business Use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1.jp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1087100" y="3086100"/>
            <a:ext cx="7200900" cy="7200900"/>
          </a:xfrm>
          <a:custGeom>
            <a:avLst/>
            <a:gdLst/>
            <a:ahLst/>
            <a:cxnLst/>
            <a:rect l="l" t="t" r="r" b="b"/>
            <a:pathLst>
              <a:path w="7200900" h="7200900">
                <a:moveTo>
                  <a:pt x="0" y="0"/>
                </a:moveTo>
                <a:lnTo>
                  <a:pt x="7200900" y="0"/>
                </a:lnTo>
                <a:lnTo>
                  <a:pt x="7200900" y="7200900"/>
                </a:lnTo>
                <a:lnTo>
                  <a:pt x="0" y="7200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7682761">
            <a:off x="-1383321" y="-185949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1722956" y="6564251"/>
            <a:ext cx="9516546" cy="1308050"/>
          </a:xfrm>
          <a:prstGeom prst="rect">
            <a:avLst/>
          </a:prstGeom>
        </p:spPr>
        <p:txBody>
          <a:bodyPr wrap="square" lIns="0" tIns="0" rIns="0" bIns="0" rtlCol="0" anchor="t">
            <a:spAutoFit/>
          </a:bodyPr>
          <a:lstStyle/>
          <a:p>
            <a:pPr algn="l">
              <a:lnSpc>
                <a:spcPts val="5076"/>
              </a:lnSpc>
            </a:pPr>
            <a:r>
              <a:rPr lang="en-US" sz="4400" dirty="0">
                <a:latin typeface="+mj-lt"/>
              </a:rPr>
              <a:t>ADVANCED NDT to Improve The Integrity of FRP Line (UT-COMP)</a:t>
            </a:r>
            <a:endParaRPr lang="en-US" sz="4230" spc="287" dirty="0">
              <a:solidFill>
                <a:srgbClr val="0C3E5B"/>
              </a:solidFill>
              <a:latin typeface="Codec Pro ExtraBold"/>
            </a:endParaRPr>
          </a:p>
        </p:txBody>
      </p:sp>
      <p:sp>
        <p:nvSpPr>
          <p:cNvPr id="11" name="TextBox 11"/>
          <p:cNvSpPr txBox="1"/>
          <p:nvPr/>
        </p:nvSpPr>
        <p:spPr>
          <a:xfrm>
            <a:off x="12268201" y="6226555"/>
            <a:ext cx="4991100" cy="1363707"/>
          </a:xfrm>
          <a:prstGeom prst="rect">
            <a:avLst/>
          </a:prstGeom>
        </p:spPr>
        <p:txBody>
          <a:bodyPr wrap="square" lIns="0" tIns="0" rIns="0" bIns="0" rtlCol="0" anchor="t">
            <a:spAutoFit/>
          </a:bodyPr>
          <a:lstStyle/>
          <a:p>
            <a:pPr algn="ctr">
              <a:lnSpc>
                <a:spcPts val="5471"/>
              </a:lnSpc>
            </a:pPr>
            <a:r>
              <a:rPr lang="en-US" sz="3908" spc="195" dirty="0">
                <a:solidFill>
                  <a:srgbClr val="0C3E5B"/>
                </a:solidFill>
                <a:latin typeface="Canva Sans"/>
              </a:rPr>
              <a:t>Presented By:</a:t>
            </a:r>
            <a:r>
              <a:rPr lang="en-US" sz="3908" spc="195" dirty="0">
                <a:solidFill>
                  <a:srgbClr val="0C3E5B"/>
                </a:solidFill>
                <a:latin typeface="Canva Sans Bold"/>
              </a:rPr>
              <a:t> Anas S. Al </a:t>
            </a:r>
            <a:r>
              <a:rPr lang="en-US" sz="3908" spc="195" dirty="0" err="1">
                <a:solidFill>
                  <a:srgbClr val="0C3E5B"/>
                </a:solidFill>
                <a:latin typeface="Canva Sans Bold"/>
              </a:rPr>
              <a:t>Ghamdi</a:t>
            </a:r>
            <a:endParaRPr lang="en-US" sz="3908" spc="195" dirty="0">
              <a:solidFill>
                <a:srgbClr val="0C3E5B"/>
              </a:solidFill>
              <a:latin typeface="Canva Sans Bold"/>
            </a:endParaRPr>
          </a:p>
        </p:txBody>
      </p:sp>
      <p:grpSp>
        <p:nvGrpSpPr>
          <p:cNvPr id="13" name="Group 13"/>
          <p:cNvGrpSpPr/>
          <p:nvPr/>
        </p:nvGrpSpPr>
        <p:grpSpPr>
          <a:xfrm>
            <a:off x="1722956" y="2652012"/>
            <a:ext cx="7861286" cy="2612151"/>
            <a:chOff x="0" y="0"/>
            <a:chExt cx="10481714" cy="3482868"/>
          </a:xfrm>
        </p:grpSpPr>
        <p:sp>
          <p:nvSpPr>
            <p:cNvPr id="14" name="TextBox 14"/>
            <p:cNvSpPr txBox="1"/>
            <p:nvPr/>
          </p:nvSpPr>
          <p:spPr>
            <a:xfrm>
              <a:off x="54198" y="-466725"/>
              <a:ext cx="9004452" cy="2910308"/>
            </a:xfrm>
            <a:prstGeom prst="rect">
              <a:avLst/>
            </a:prstGeom>
          </p:spPr>
          <p:txBody>
            <a:bodyPr lIns="0" tIns="0" rIns="0" bIns="0" rtlCol="0" anchor="t">
              <a:spAutoFit/>
            </a:bodyPr>
            <a:lstStyle/>
            <a:p>
              <a:pPr algn="ctr">
                <a:lnSpc>
                  <a:spcPts val="16907"/>
                </a:lnSpc>
              </a:pPr>
              <a:r>
                <a:rPr lang="en-US" sz="12076">
                  <a:solidFill>
                    <a:srgbClr val="0C3E5A"/>
                  </a:solidFill>
                  <a:latin typeface="Tabarra Sans Heavy"/>
                </a:rPr>
                <a:t>JUBCOR</a:t>
              </a:r>
            </a:p>
          </p:txBody>
        </p:sp>
        <p:grpSp>
          <p:nvGrpSpPr>
            <p:cNvPr id="15" name="Group 15"/>
            <p:cNvGrpSpPr/>
            <p:nvPr/>
          </p:nvGrpSpPr>
          <p:grpSpPr>
            <a:xfrm>
              <a:off x="54198" y="2005202"/>
              <a:ext cx="10427516" cy="891503"/>
              <a:chOff x="0" y="0"/>
              <a:chExt cx="1782556" cy="152400"/>
            </a:xfrm>
          </p:grpSpPr>
          <p:sp>
            <p:nvSpPr>
              <p:cNvPr id="16" name="Freeform 16"/>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sp>
        </p:grpSp>
        <p:grpSp>
          <p:nvGrpSpPr>
            <p:cNvPr id="17" name="Group 17"/>
            <p:cNvGrpSpPr/>
            <p:nvPr/>
          </p:nvGrpSpPr>
          <p:grpSpPr>
            <a:xfrm rot="5400000">
              <a:off x="8501551" y="916541"/>
              <a:ext cx="2681013" cy="1279313"/>
              <a:chOff x="0" y="0"/>
              <a:chExt cx="458312" cy="218695"/>
            </a:xfrm>
          </p:grpSpPr>
          <p:sp>
            <p:nvSpPr>
              <p:cNvPr id="18" name="Freeform 18"/>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sp>
        </p:grpSp>
        <p:sp>
          <p:nvSpPr>
            <p:cNvPr id="19" name="TextBox 19"/>
            <p:cNvSpPr txBox="1"/>
            <p:nvPr/>
          </p:nvSpPr>
          <p:spPr>
            <a:xfrm>
              <a:off x="0" y="2055964"/>
              <a:ext cx="9058650" cy="840740"/>
            </a:xfrm>
            <a:prstGeom prst="rect">
              <a:avLst/>
            </a:prstGeom>
          </p:spPr>
          <p:txBody>
            <a:bodyPr lIns="0" tIns="0" rIns="0" bIns="0" rtlCol="0" anchor="t">
              <a:spAutoFit/>
            </a:bodyPr>
            <a:lstStyle/>
            <a:p>
              <a:pPr algn="ctr">
                <a:lnSpc>
                  <a:spcPts val="4898"/>
                </a:lnSpc>
              </a:pPr>
              <a:r>
                <a:rPr lang="en-US" sz="3499">
                  <a:solidFill>
                    <a:srgbClr val="FFFFFF"/>
                  </a:solidFill>
                  <a:latin typeface="Tabarra Sans"/>
                </a:rPr>
                <a:t>CONFERENCE &amp; EXHIBITION</a:t>
              </a:r>
            </a:p>
          </p:txBody>
        </p:sp>
        <p:sp>
          <p:nvSpPr>
            <p:cNvPr id="20" name="TextBox 20"/>
            <p:cNvSpPr txBox="1"/>
            <p:nvPr/>
          </p:nvSpPr>
          <p:spPr>
            <a:xfrm rot="5400000">
              <a:off x="8666000" y="894224"/>
              <a:ext cx="2561608" cy="1323948"/>
            </a:xfrm>
            <a:prstGeom prst="rect">
              <a:avLst/>
            </a:prstGeom>
          </p:spPr>
          <p:txBody>
            <a:bodyPr lIns="0" tIns="0" rIns="0" bIns="0" rtlCol="0" anchor="t">
              <a:spAutoFit/>
            </a:bodyPr>
            <a:lstStyle/>
            <a:p>
              <a:pPr algn="ctr">
                <a:lnSpc>
                  <a:spcPts val="7798"/>
                </a:lnSpc>
              </a:pPr>
              <a:r>
                <a:rPr lang="en-US" sz="5570" spc="172">
                  <a:solidFill>
                    <a:srgbClr val="FFFFFF"/>
                  </a:solidFill>
                  <a:latin typeface="Tabarra Sans Heavy"/>
                </a:rPr>
                <a:t>2024</a:t>
              </a:r>
            </a:p>
          </p:txBody>
        </p:sp>
        <p:sp>
          <p:nvSpPr>
            <p:cNvPr id="21" name="TextBox 21"/>
            <p:cNvSpPr txBox="1"/>
            <p:nvPr/>
          </p:nvSpPr>
          <p:spPr>
            <a:xfrm>
              <a:off x="36201" y="2958141"/>
              <a:ext cx="10445513" cy="524727"/>
            </a:xfrm>
            <a:prstGeom prst="rect">
              <a:avLst/>
            </a:prstGeom>
          </p:spPr>
          <p:txBody>
            <a:bodyPr lIns="0" tIns="0" rIns="0" bIns="0" rtlCol="0" anchor="t">
              <a:spAutoFit/>
            </a:bodyPr>
            <a:lstStyle/>
            <a:p>
              <a:pPr algn="ctr">
                <a:lnSpc>
                  <a:spcPts val="3323"/>
                </a:lnSpc>
                <a:spcBef>
                  <a:spcPct val="0"/>
                </a:spcBef>
              </a:pPr>
              <a:r>
                <a:rPr lang="en-US" sz="2373">
                  <a:solidFill>
                    <a:srgbClr val="0C3E5B"/>
                  </a:solidFill>
                  <a:latin typeface="Glacial Indifference Bold"/>
                </a:rPr>
                <a:t>INNOVATIVE SOLUTIONS FOR CORROSION CHALLENGES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4">
            <a:extLst>
              <a:ext uri="{FF2B5EF4-FFF2-40B4-BE49-F238E27FC236}">
                <a16:creationId xmlns:a16="http://schemas.microsoft.com/office/drawing/2014/main" id="{165ED48E-98BA-DB6A-389A-CBA360F253AD}"/>
              </a:ext>
            </a:extLst>
          </p:cNvPr>
          <p:cNvSpPr txBox="1"/>
          <p:nvPr/>
        </p:nvSpPr>
        <p:spPr>
          <a:xfrm>
            <a:off x="685800" y="2119596"/>
            <a:ext cx="15863255" cy="60478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79" tIns="68579" rIns="68579" bIns="68579" numCol="1" spcCol="38100" rtlCol="0" anchor="t">
            <a:spAutoFit/>
          </a:bodyPr>
          <a:lstStyle/>
          <a:p>
            <a:pPr defTabSz="1371656" hangingPunct="0">
              <a:defRPr/>
            </a:pPr>
            <a:r>
              <a:rPr lang="en-US" sz="4800" b="1" u="sng" cap="all" dirty="0">
                <a:solidFill>
                  <a:srgbClr val="4D4D4D"/>
                </a:solidFill>
                <a:latin typeface="SABIC Typeface Headline Light"/>
                <a:cs typeface="SABIC Typeface Text Light"/>
                <a:sym typeface="Calibri"/>
              </a:rPr>
              <a:t>Contents:</a:t>
            </a:r>
          </a:p>
          <a:p>
            <a:pPr defTabSz="1371656" hangingPunct="0">
              <a:defRPr/>
            </a:pPr>
            <a:endParaRPr lang="en-US" sz="4800" dirty="0">
              <a:solidFill>
                <a:srgbClr val="4D4D4D"/>
              </a:solidFill>
              <a:latin typeface="SABIC Typeface Text Light"/>
              <a:cs typeface="SABIC Typeface Text Light"/>
              <a:sym typeface="Calibri"/>
            </a:endParaRPr>
          </a:p>
          <a:p>
            <a:pPr marL="389021" indent="-389021" defTabSz="1371656" hangingPunct="0">
              <a:lnSpc>
                <a:spcPct val="200000"/>
              </a:lnSpc>
              <a:buFont typeface="Arial" panose="020B0604020202020204" pitchFamily="34" charset="0"/>
              <a:buChar char="•"/>
              <a:defRPr/>
            </a:pPr>
            <a:r>
              <a:rPr lang="en-US" sz="3600" cap="all" dirty="0">
                <a:solidFill>
                  <a:srgbClr val="4D4D4D"/>
                </a:solidFill>
                <a:latin typeface="SABIC Typeface Headline Light"/>
                <a:cs typeface="SABIC Typeface Text Light"/>
                <a:sym typeface="Calibri"/>
              </a:rPr>
              <a:t>Introduction and problem statement</a:t>
            </a:r>
          </a:p>
          <a:p>
            <a:pPr marL="389021" indent="-389021" defTabSz="1371656" hangingPunct="0">
              <a:lnSpc>
                <a:spcPct val="200000"/>
              </a:lnSpc>
              <a:buFont typeface="Arial" panose="020B0604020202020204" pitchFamily="34" charset="0"/>
              <a:buChar char="•"/>
              <a:defRPr/>
            </a:pPr>
            <a:r>
              <a:rPr lang="en-US" sz="3600" cap="all" dirty="0">
                <a:solidFill>
                  <a:srgbClr val="4D4D4D"/>
                </a:solidFill>
                <a:latin typeface="SABIC Typeface Headline Light"/>
                <a:cs typeface="SABIC Typeface Text Light"/>
                <a:sym typeface="Calibri"/>
              </a:rPr>
              <a:t>Driver and intervention</a:t>
            </a:r>
          </a:p>
          <a:p>
            <a:pPr marL="389021" indent="-389021" defTabSz="1371656" hangingPunct="0">
              <a:lnSpc>
                <a:spcPct val="200000"/>
              </a:lnSpc>
              <a:buFont typeface="Arial" panose="020B0604020202020204" pitchFamily="34" charset="0"/>
              <a:buChar char="•"/>
              <a:defRPr/>
            </a:pPr>
            <a:r>
              <a:rPr lang="en-US" sz="3600" cap="all" dirty="0">
                <a:solidFill>
                  <a:srgbClr val="4D4D4D"/>
                </a:solidFill>
                <a:latin typeface="SABIC Typeface Headline Light"/>
                <a:cs typeface="SABIC Typeface Text Light"/>
                <a:sym typeface="Calibri"/>
              </a:rPr>
              <a:t>Advanced NDT and result analysis</a:t>
            </a:r>
          </a:p>
          <a:p>
            <a:pPr marL="389021" indent="-389021" defTabSz="1371656" hangingPunct="0">
              <a:lnSpc>
                <a:spcPct val="200000"/>
              </a:lnSpc>
              <a:buFont typeface="Arial" panose="020B0604020202020204" pitchFamily="34" charset="0"/>
              <a:buChar char="•"/>
              <a:defRPr/>
            </a:pPr>
            <a:r>
              <a:rPr lang="en-US" sz="3600" cap="all" dirty="0">
                <a:solidFill>
                  <a:srgbClr val="4D4D4D"/>
                </a:solidFill>
                <a:latin typeface="SABIC Typeface Headline Light"/>
                <a:cs typeface="SABIC Typeface Text Light"/>
                <a:sym typeface="Calibri"/>
              </a:rPr>
              <a:t>Conclusion and benefit realization</a:t>
            </a:r>
          </a:p>
        </p:txBody>
      </p:sp>
      <p:sp>
        <p:nvSpPr>
          <p:cNvPr id="6" name="Title 1">
            <a:extLst>
              <a:ext uri="{FF2B5EF4-FFF2-40B4-BE49-F238E27FC236}">
                <a16:creationId xmlns:a16="http://schemas.microsoft.com/office/drawing/2014/main" id="{377358D8-2E13-CCFF-B5A0-EF39C8CD88C8}"/>
              </a:ext>
            </a:extLst>
          </p:cNvPr>
          <p:cNvSpPr txBox="1">
            <a:spLocks/>
          </p:cNvSpPr>
          <p:nvPr/>
        </p:nvSpPr>
        <p:spPr>
          <a:xfrm>
            <a:off x="490180" y="406399"/>
            <a:ext cx="15283220" cy="58049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ADVANCED NDT to Improve The Integrity of FRP Line (UT-COMP)</a:t>
            </a:r>
            <a:endParaRPr lang="en-US" dirty="0">
              <a:solidFill>
                <a:schemeClr val="accent6"/>
              </a:solidFill>
              <a:cs typeface="SABIC Typeface Text" panose="020B060306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5" name="Picture 4">
            <a:extLst>
              <a:ext uri="{FF2B5EF4-FFF2-40B4-BE49-F238E27FC236}">
                <a16:creationId xmlns:a16="http://schemas.microsoft.com/office/drawing/2014/main" id="{CA6FC9AD-4C2A-A822-896E-4FD8E04CC57C}"/>
              </a:ext>
            </a:extLst>
          </p:cNvPr>
          <p:cNvPicPr>
            <a:picLocks noChangeAspect="1"/>
          </p:cNvPicPr>
          <p:nvPr/>
        </p:nvPicPr>
        <p:blipFill>
          <a:blip r:embed="rId6"/>
          <a:stretch>
            <a:fillRect/>
          </a:stretch>
        </p:blipFill>
        <p:spPr>
          <a:xfrm>
            <a:off x="10966017" y="4007762"/>
            <a:ext cx="6790827" cy="5608344"/>
          </a:xfrm>
          <a:prstGeom prst="rect">
            <a:avLst/>
          </a:prstGeom>
        </p:spPr>
      </p:pic>
      <p:sp>
        <p:nvSpPr>
          <p:cNvPr id="6" name="Rectangle 5">
            <a:extLst>
              <a:ext uri="{FF2B5EF4-FFF2-40B4-BE49-F238E27FC236}">
                <a16:creationId xmlns:a16="http://schemas.microsoft.com/office/drawing/2014/main" id="{3FE4B5E6-B8F9-3954-D6CB-A042B420FB97}"/>
              </a:ext>
            </a:extLst>
          </p:cNvPr>
          <p:cNvSpPr/>
          <p:nvPr/>
        </p:nvSpPr>
        <p:spPr>
          <a:xfrm>
            <a:off x="735269" y="2623498"/>
            <a:ext cx="17021574" cy="1754326"/>
          </a:xfrm>
          <a:prstGeom prst="rect">
            <a:avLst/>
          </a:prstGeom>
        </p:spPr>
        <p:txBody>
          <a:bodyPr wrap="square">
            <a:spAutoFit/>
          </a:bodyPr>
          <a:lstStyle/>
          <a:p>
            <a:pPr algn="just" defTabSz="1371600">
              <a:defRPr/>
            </a:pPr>
            <a:r>
              <a:rPr lang="en-US" sz="2700" dirty="0">
                <a:solidFill>
                  <a:srgbClr val="4D4D4D"/>
                </a:solidFill>
                <a:latin typeface="SABIC Typeface Text Light"/>
                <a:ea typeface="SimSun" panose="02010600030101010101" pitchFamily="2" charset="-122"/>
                <a:cs typeface="SABIC Typeface Text Light"/>
              </a:rPr>
              <a:t>In GAS PH-7 FRP reducer; downstream of 71-HV-8451 having severe thinning concern due the butterfly valve is operated in throttling mode. This concern could affect the plant operation and lead to unplanned outage due to severe SW leak from FRP pipe. We need to decide whether it is safe to operate and for how long until this affected pipe is replaced.</a:t>
            </a:r>
          </a:p>
        </p:txBody>
      </p:sp>
      <p:sp>
        <p:nvSpPr>
          <p:cNvPr id="7" name="Rectangle 6">
            <a:extLst>
              <a:ext uri="{FF2B5EF4-FFF2-40B4-BE49-F238E27FC236}">
                <a16:creationId xmlns:a16="http://schemas.microsoft.com/office/drawing/2014/main" id="{D1958886-D6FC-3AAC-2AFA-32BD3DA26FCE}"/>
              </a:ext>
            </a:extLst>
          </p:cNvPr>
          <p:cNvSpPr/>
          <p:nvPr/>
        </p:nvSpPr>
        <p:spPr>
          <a:xfrm>
            <a:off x="735271" y="4195073"/>
            <a:ext cx="9081083" cy="3831818"/>
          </a:xfrm>
          <a:prstGeom prst="rect">
            <a:avLst/>
          </a:prstGeom>
        </p:spPr>
        <p:txBody>
          <a:bodyPr wrap="square">
            <a:spAutoFit/>
          </a:bodyPr>
          <a:lstStyle/>
          <a:p>
            <a:pPr algn="just" defTabSz="1371600">
              <a:defRPr/>
            </a:pPr>
            <a:r>
              <a:rPr lang="en-US" sz="2700" dirty="0">
                <a:solidFill>
                  <a:srgbClr val="4D4D4D"/>
                </a:solidFill>
                <a:latin typeface="SABIC Typeface Text Light"/>
                <a:ea typeface="SimSun" panose="02010600030101010101" pitchFamily="2" charset="-122"/>
                <a:cs typeface="Arial" panose="020B0604020202020204" pitchFamily="34" charset="0"/>
              </a:rPr>
              <a:t> </a:t>
            </a:r>
          </a:p>
          <a:p>
            <a:pPr algn="just" defTabSz="1371600">
              <a:defRPr/>
            </a:pPr>
            <a:r>
              <a:rPr lang="en-US" sz="2700" dirty="0">
                <a:solidFill>
                  <a:srgbClr val="4D4D4D"/>
                </a:solidFill>
                <a:latin typeface="SABIC Typeface Text Light"/>
                <a:ea typeface="SimSun" panose="02010600030101010101" pitchFamily="2" charset="-122"/>
                <a:cs typeface="Arial" panose="020B0604020202020204" pitchFamily="34" charset="0"/>
              </a:rPr>
              <a:t>In 2018, inspection team found FRP eccentric reducer downstream the valve 71-HV-8451 (1000 x 800 mm EEC reducer FRP line# 1000-SW8422-AV1W02-N-N) with major erosion and thinning due to the operational mode of the throttling butterfly valve 71-HV-8451. Moreover, after the repair it became an area of concern where inspection team need to observe this reducer carefully on nearest opportunity. </a:t>
            </a:r>
          </a:p>
        </p:txBody>
      </p:sp>
      <p:sp>
        <p:nvSpPr>
          <p:cNvPr id="9" name="Title 1">
            <a:extLst>
              <a:ext uri="{FF2B5EF4-FFF2-40B4-BE49-F238E27FC236}">
                <a16:creationId xmlns:a16="http://schemas.microsoft.com/office/drawing/2014/main" id="{FDC161D8-265F-BA3A-F474-3E39559F6B02}"/>
              </a:ext>
            </a:extLst>
          </p:cNvPr>
          <p:cNvSpPr txBox="1">
            <a:spLocks/>
          </p:cNvSpPr>
          <p:nvPr/>
        </p:nvSpPr>
        <p:spPr>
          <a:xfrm>
            <a:off x="490180" y="406399"/>
            <a:ext cx="15283220" cy="58049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ADVANCED NDT to Improve The Integrity of FRP Line (UT-COMP)</a:t>
            </a:r>
            <a:endParaRPr lang="en-US" dirty="0">
              <a:solidFill>
                <a:schemeClr val="accent6"/>
              </a:solidFill>
              <a:cs typeface="SABIC Typeface Text" panose="020B0603060202020204" pitchFamily="34" charset="0"/>
            </a:endParaRPr>
          </a:p>
        </p:txBody>
      </p:sp>
      <p:grpSp>
        <p:nvGrpSpPr>
          <p:cNvPr id="10" name="Group 9">
            <a:extLst>
              <a:ext uri="{FF2B5EF4-FFF2-40B4-BE49-F238E27FC236}">
                <a16:creationId xmlns:a16="http://schemas.microsoft.com/office/drawing/2014/main" id="{DE99428B-980D-61D8-FF2E-2B426733D07B}"/>
              </a:ext>
            </a:extLst>
          </p:cNvPr>
          <p:cNvGrpSpPr/>
          <p:nvPr/>
        </p:nvGrpSpPr>
        <p:grpSpPr>
          <a:xfrm>
            <a:off x="735269" y="1595268"/>
            <a:ext cx="17021574" cy="1338432"/>
            <a:chOff x="490180" y="1233382"/>
            <a:chExt cx="4194387" cy="615553"/>
          </a:xfrm>
        </p:grpSpPr>
        <p:grpSp>
          <p:nvGrpSpPr>
            <p:cNvPr id="11" name="Group 10">
              <a:extLst>
                <a:ext uri="{FF2B5EF4-FFF2-40B4-BE49-F238E27FC236}">
                  <a16:creationId xmlns:a16="http://schemas.microsoft.com/office/drawing/2014/main" id="{65C8C904-5C46-2CF9-521F-48B6FFBC97B8}"/>
                </a:ext>
              </a:extLst>
            </p:cNvPr>
            <p:cNvGrpSpPr/>
            <p:nvPr/>
          </p:nvGrpSpPr>
          <p:grpSpPr>
            <a:xfrm>
              <a:off x="490180" y="1233382"/>
              <a:ext cx="4194387" cy="274320"/>
              <a:chOff x="6182747" y="4291820"/>
              <a:chExt cx="4265931" cy="274320"/>
            </a:xfrm>
          </p:grpSpPr>
          <p:sp>
            <p:nvSpPr>
              <p:cNvPr id="13" name="Flowchart: Manual Input 12">
                <a:extLst>
                  <a:ext uri="{FF2B5EF4-FFF2-40B4-BE49-F238E27FC236}">
                    <a16:creationId xmlns:a16="http://schemas.microsoft.com/office/drawing/2014/main" id="{DEE8B0F4-2000-2EAC-87B3-718710E175A2}"/>
                  </a:ext>
                </a:extLst>
              </p:cNvPr>
              <p:cNvSpPr/>
              <p:nvPr/>
            </p:nvSpPr>
            <p:spPr bwMode="auto">
              <a:xfrm rot="16200000">
                <a:off x="9122798" y="3240260"/>
                <a:ext cx="274320" cy="2377440"/>
              </a:xfrm>
              <a:prstGeom prst="flowChartManualInput">
                <a:avLst/>
              </a:prstGeom>
              <a:solidFill>
                <a:schemeClr val="accent5">
                  <a:lumMod val="20000"/>
                  <a:lumOff val="80000"/>
                </a:schemeClr>
              </a:solidFill>
              <a:ln w="9525" cap="flat" cmpd="sng" algn="ctr">
                <a:solidFill>
                  <a:schemeClr val="accent5">
                    <a:lumMod val="20000"/>
                    <a:lumOff val="80000"/>
                  </a:schemeClr>
                </a:solidFill>
                <a:prstDash val="solid"/>
                <a:round/>
                <a:headEnd type="none" w="med" len="med"/>
                <a:tailEnd type="none" w="med" len="med"/>
              </a:ln>
              <a:effectLst/>
            </p:spPr>
            <p:txBody>
              <a:bodyPr vert="vert"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100" dirty="0">
                  <a:solidFill>
                    <a:schemeClr val="bg1"/>
                  </a:solidFill>
                  <a:latin typeface="SABIC Typeface Headline Light"/>
                  <a:cs typeface="SABIC Typeface Text Light"/>
                </a:endParaRPr>
              </a:p>
            </p:txBody>
          </p:sp>
          <p:sp>
            <p:nvSpPr>
              <p:cNvPr id="14" name="Flowchart: Manual Input 13">
                <a:extLst>
                  <a:ext uri="{FF2B5EF4-FFF2-40B4-BE49-F238E27FC236}">
                    <a16:creationId xmlns:a16="http://schemas.microsoft.com/office/drawing/2014/main" id="{75EB358A-C7A2-6720-6235-00B38B874B92}"/>
                  </a:ext>
                </a:extLst>
              </p:cNvPr>
              <p:cNvSpPr/>
              <p:nvPr/>
            </p:nvSpPr>
            <p:spPr bwMode="auto">
              <a:xfrm rot="5400000">
                <a:off x="7234307" y="3240260"/>
                <a:ext cx="274320" cy="2377440"/>
              </a:xfrm>
              <a:prstGeom prst="flowChartManualInput">
                <a:avLst/>
              </a:prstGeom>
              <a:solidFill>
                <a:schemeClr val="accent2"/>
              </a:solidFill>
              <a:ln w="9525" cap="flat" cmpd="sng" algn="ctr">
                <a:solidFill>
                  <a:schemeClr val="accent1">
                    <a:lumMod val="20000"/>
                    <a:lumOff val="80000"/>
                  </a:schemeClr>
                </a:solidFill>
                <a:prstDash val="solid"/>
                <a:round/>
                <a:headEnd type="none" w="med" len="med"/>
                <a:tailEnd type="none" w="med" len="med"/>
              </a:ln>
              <a:effectLst/>
            </p:spPr>
            <p:txBody>
              <a:bodyPr vert="vert270" wrap="square" lIns="108000" tIns="108000" rIns="108000" bIns="108000" numCol="1" rtlCol="0" anchor="ctr" anchorCtr="1" compatLnSpc="1">
                <a:prstTxWarp prst="textNoShape">
                  <a:avLst/>
                </a:prstTxWarp>
              </a:bodyPr>
              <a:lstStyle/>
              <a:p>
                <a:pPr algn="ctr" defTabSz="1371600" fontAlgn="base">
                  <a:spcBef>
                    <a:spcPct val="0"/>
                  </a:spcBef>
                  <a:spcAft>
                    <a:spcPct val="0"/>
                  </a:spcAft>
                  <a:defRPr/>
                </a:pPr>
                <a:endParaRPr lang="en-US" dirty="0">
                  <a:solidFill>
                    <a:schemeClr val="bg1"/>
                  </a:solidFill>
                  <a:latin typeface="Arial" pitchFamily="34" charset="0"/>
                  <a:cs typeface="SABIC Typeface Text Light"/>
                </a:endParaRPr>
              </a:p>
            </p:txBody>
          </p:sp>
        </p:grpSp>
        <p:sp>
          <p:nvSpPr>
            <p:cNvPr id="12" name="TextBox 11">
              <a:extLst>
                <a:ext uri="{FF2B5EF4-FFF2-40B4-BE49-F238E27FC236}">
                  <a16:creationId xmlns:a16="http://schemas.microsoft.com/office/drawing/2014/main" id="{C0D81859-C5F9-EB80-CD47-E754D6806E69}"/>
                </a:ext>
              </a:extLst>
            </p:cNvPr>
            <p:cNvSpPr txBox="1"/>
            <p:nvPr/>
          </p:nvSpPr>
          <p:spPr bwMode="auto">
            <a:xfrm>
              <a:off x="663387" y="1233382"/>
              <a:ext cx="390861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defTabSz="1371600">
                <a:defRPr/>
              </a:pPr>
              <a:r>
                <a:rPr lang="en-US" sz="3000" kern="0" dirty="0">
                  <a:solidFill>
                    <a:schemeClr val="bg1"/>
                  </a:solidFill>
                  <a:latin typeface="SABIC Typeface Headline Light"/>
                  <a:cs typeface="SABIC Typeface Text Light"/>
                </a:rPr>
                <a:t>Introduction and problem statement</a:t>
              </a:r>
            </a:p>
          </p:txBody>
        </p:sp>
      </p:grpSp>
    </p:spTree>
    <p:extLst>
      <p:ext uri="{BB962C8B-B14F-4D97-AF65-F5344CB8AC3E}">
        <p14:creationId xmlns:p14="http://schemas.microsoft.com/office/powerpoint/2010/main" val="350531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pic>
        <p:nvPicPr>
          <p:cNvPr id="4" name="Picture 1">
            <a:extLst>
              <a:ext uri="{FF2B5EF4-FFF2-40B4-BE49-F238E27FC236}">
                <a16:creationId xmlns:a16="http://schemas.microsoft.com/office/drawing/2014/main" id="{988A2679-9209-0AA1-F92E-7B2F508E87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05911" y="3529125"/>
            <a:ext cx="5254274" cy="603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FF8E4A2-E5AB-E5FC-56D2-FF2F15EB95FF}"/>
              </a:ext>
            </a:extLst>
          </p:cNvPr>
          <p:cNvSpPr/>
          <p:nvPr/>
        </p:nvSpPr>
        <p:spPr>
          <a:xfrm>
            <a:off x="374908" y="4996469"/>
            <a:ext cx="6249836" cy="3000821"/>
          </a:xfrm>
          <a:prstGeom prst="rect">
            <a:avLst/>
          </a:prstGeom>
        </p:spPr>
        <p:txBody>
          <a:bodyPr wrap="square">
            <a:spAutoFit/>
          </a:bodyPr>
          <a:lstStyle/>
          <a:p>
            <a:pPr algn="just" defTabSz="1371600">
              <a:defRPr/>
            </a:pPr>
            <a:r>
              <a:rPr lang="en-US" sz="2700" dirty="0">
                <a:solidFill>
                  <a:srgbClr val="4D4D4D"/>
                </a:solidFill>
                <a:latin typeface="SABIC Typeface Text Light"/>
                <a:ea typeface="SimSun" panose="02010600030101010101" pitchFamily="2" charset="-122"/>
                <a:cs typeface="Arial" panose="020B0604020202020204" pitchFamily="34" charset="0"/>
              </a:rPr>
              <a:t>Instead, we decided to utilize new NDT technique called “UTCOMP“  (recently approved advanced NDT by SABIC). This technique help us to evaluate the existing integrity &amp; the service life of the FRP condition without disturbing the plant.</a:t>
            </a:r>
          </a:p>
        </p:txBody>
      </p:sp>
      <p:pic>
        <p:nvPicPr>
          <p:cNvPr id="6" name="Picture 5">
            <a:extLst>
              <a:ext uri="{FF2B5EF4-FFF2-40B4-BE49-F238E27FC236}">
                <a16:creationId xmlns:a16="http://schemas.microsoft.com/office/drawing/2014/main" id="{994ADA23-1EF9-D4D7-BF30-88F40AAD6C71}"/>
              </a:ext>
            </a:extLst>
          </p:cNvPr>
          <p:cNvPicPr>
            <a:picLocks noChangeAspect="1"/>
          </p:cNvPicPr>
          <p:nvPr/>
        </p:nvPicPr>
        <p:blipFill rotWithShape="1">
          <a:blip r:embed="rId7">
            <a:extLst>
              <a:ext uri="{28A0092B-C50C-407E-A947-70E740481C1C}">
                <a14:useLocalDpi xmlns:a14="http://schemas.microsoft.com/office/drawing/2010/main" val="0"/>
              </a:ext>
            </a:extLst>
          </a:blip>
          <a:srcRect l="9479"/>
          <a:stretch/>
        </p:blipFill>
        <p:spPr>
          <a:xfrm>
            <a:off x="6715663" y="4710022"/>
            <a:ext cx="5864336" cy="4858796"/>
          </a:xfrm>
          <a:prstGeom prst="rect">
            <a:avLst/>
          </a:prstGeom>
        </p:spPr>
      </p:pic>
      <p:sp>
        <p:nvSpPr>
          <p:cNvPr id="7" name="TextBox 6">
            <a:extLst>
              <a:ext uri="{FF2B5EF4-FFF2-40B4-BE49-F238E27FC236}">
                <a16:creationId xmlns:a16="http://schemas.microsoft.com/office/drawing/2014/main" id="{FD0CF560-4212-36B1-46C0-CF26456CDC23}"/>
              </a:ext>
            </a:extLst>
          </p:cNvPr>
          <p:cNvSpPr txBox="1"/>
          <p:nvPr/>
        </p:nvSpPr>
        <p:spPr bwMode="auto">
          <a:xfrm flipH="1">
            <a:off x="530524" y="3749974"/>
            <a:ext cx="132113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r>
              <a:rPr lang="en-US" sz="2700" dirty="0">
                <a:solidFill>
                  <a:srgbClr val="4D4D4D"/>
                </a:solidFill>
                <a:ea typeface="SimSun" panose="02010600030101010101" pitchFamily="2" charset="-122"/>
                <a:cs typeface="Arial" panose="020B0604020202020204" pitchFamily="34" charset="0"/>
              </a:rPr>
              <a:t>On 07 November 2022, due to access limitation, the integrity of the pipe internally was not confirm and couldn’t verify to check the development of any erosion signs on the reducer.</a:t>
            </a:r>
            <a:endParaRPr lang="en-US" sz="2700" kern="0" dirty="0">
              <a:solidFill>
                <a:schemeClr val="accent6"/>
              </a:solidFill>
            </a:endParaRPr>
          </a:p>
        </p:txBody>
      </p:sp>
      <p:sp>
        <p:nvSpPr>
          <p:cNvPr id="8" name="Title 1">
            <a:extLst>
              <a:ext uri="{FF2B5EF4-FFF2-40B4-BE49-F238E27FC236}">
                <a16:creationId xmlns:a16="http://schemas.microsoft.com/office/drawing/2014/main" id="{71994DDC-479C-1CE2-F0FE-EE6AE1FE3F9A}"/>
              </a:ext>
            </a:extLst>
          </p:cNvPr>
          <p:cNvSpPr txBox="1">
            <a:spLocks/>
          </p:cNvSpPr>
          <p:nvPr/>
        </p:nvSpPr>
        <p:spPr>
          <a:xfrm>
            <a:off x="490180" y="406399"/>
            <a:ext cx="15283220" cy="58049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ADVANCED NDT to Improve The Integrity of FRP Line (UT-COMP)</a:t>
            </a:r>
            <a:endParaRPr lang="en-US" dirty="0">
              <a:solidFill>
                <a:schemeClr val="accent6"/>
              </a:solidFill>
              <a:cs typeface="SABIC Typeface Text" panose="020B0603060202020204" pitchFamily="34" charset="0"/>
            </a:endParaRPr>
          </a:p>
        </p:txBody>
      </p:sp>
      <p:grpSp>
        <p:nvGrpSpPr>
          <p:cNvPr id="9" name="Group 8">
            <a:extLst>
              <a:ext uri="{FF2B5EF4-FFF2-40B4-BE49-F238E27FC236}">
                <a16:creationId xmlns:a16="http://schemas.microsoft.com/office/drawing/2014/main" id="{3D16D989-B9DE-87FF-F2BE-B4F1BCC39C14}"/>
              </a:ext>
            </a:extLst>
          </p:cNvPr>
          <p:cNvGrpSpPr/>
          <p:nvPr/>
        </p:nvGrpSpPr>
        <p:grpSpPr>
          <a:xfrm>
            <a:off x="735269" y="1595268"/>
            <a:ext cx="17021574" cy="1338432"/>
            <a:chOff x="490180" y="1233382"/>
            <a:chExt cx="4194387" cy="615553"/>
          </a:xfrm>
        </p:grpSpPr>
        <p:grpSp>
          <p:nvGrpSpPr>
            <p:cNvPr id="10" name="Group 9">
              <a:extLst>
                <a:ext uri="{FF2B5EF4-FFF2-40B4-BE49-F238E27FC236}">
                  <a16:creationId xmlns:a16="http://schemas.microsoft.com/office/drawing/2014/main" id="{876CFE8A-D0DA-8192-87EA-446006789625}"/>
                </a:ext>
              </a:extLst>
            </p:cNvPr>
            <p:cNvGrpSpPr/>
            <p:nvPr/>
          </p:nvGrpSpPr>
          <p:grpSpPr>
            <a:xfrm>
              <a:off x="490180" y="1233382"/>
              <a:ext cx="4194387" cy="274320"/>
              <a:chOff x="6182747" y="4291820"/>
              <a:chExt cx="4265931" cy="274320"/>
            </a:xfrm>
          </p:grpSpPr>
          <p:sp>
            <p:nvSpPr>
              <p:cNvPr id="12" name="Flowchart: Manual Input 11">
                <a:extLst>
                  <a:ext uri="{FF2B5EF4-FFF2-40B4-BE49-F238E27FC236}">
                    <a16:creationId xmlns:a16="http://schemas.microsoft.com/office/drawing/2014/main" id="{81F52119-EA1F-22D9-F05D-E5BBC05BACDE}"/>
                  </a:ext>
                </a:extLst>
              </p:cNvPr>
              <p:cNvSpPr/>
              <p:nvPr/>
            </p:nvSpPr>
            <p:spPr bwMode="auto">
              <a:xfrm rot="16200000">
                <a:off x="9122798" y="3240260"/>
                <a:ext cx="274320" cy="2377440"/>
              </a:xfrm>
              <a:prstGeom prst="flowChartManualInput">
                <a:avLst/>
              </a:prstGeom>
              <a:solidFill>
                <a:schemeClr val="accent5">
                  <a:lumMod val="20000"/>
                  <a:lumOff val="80000"/>
                </a:schemeClr>
              </a:solidFill>
              <a:ln w="9525" cap="flat" cmpd="sng" algn="ctr">
                <a:solidFill>
                  <a:schemeClr val="accent5">
                    <a:lumMod val="20000"/>
                    <a:lumOff val="80000"/>
                  </a:schemeClr>
                </a:solidFill>
                <a:prstDash val="solid"/>
                <a:round/>
                <a:headEnd type="none" w="med" len="med"/>
                <a:tailEnd type="none" w="med" len="med"/>
              </a:ln>
              <a:effectLst/>
            </p:spPr>
            <p:txBody>
              <a:bodyPr vert="vert"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100" dirty="0">
                  <a:solidFill>
                    <a:schemeClr val="bg1"/>
                  </a:solidFill>
                  <a:latin typeface="SABIC Typeface Headline Light"/>
                  <a:cs typeface="SABIC Typeface Text Light"/>
                </a:endParaRPr>
              </a:p>
            </p:txBody>
          </p:sp>
          <p:sp>
            <p:nvSpPr>
              <p:cNvPr id="13" name="Flowchart: Manual Input 12">
                <a:extLst>
                  <a:ext uri="{FF2B5EF4-FFF2-40B4-BE49-F238E27FC236}">
                    <a16:creationId xmlns:a16="http://schemas.microsoft.com/office/drawing/2014/main" id="{384A6C56-F382-B260-EFD6-EC537102919E}"/>
                  </a:ext>
                </a:extLst>
              </p:cNvPr>
              <p:cNvSpPr/>
              <p:nvPr/>
            </p:nvSpPr>
            <p:spPr bwMode="auto">
              <a:xfrm rot="5400000">
                <a:off x="7234307" y="3240260"/>
                <a:ext cx="274320" cy="2377440"/>
              </a:xfrm>
              <a:prstGeom prst="flowChartManualInput">
                <a:avLst/>
              </a:prstGeom>
              <a:solidFill>
                <a:schemeClr val="accent2"/>
              </a:solidFill>
              <a:ln w="9525" cap="flat" cmpd="sng" algn="ctr">
                <a:solidFill>
                  <a:schemeClr val="accent1">
                    <a:lumMod val="20000"/>
                    <a:lumOff val="80000"/>
                  </a:schemeClr>
                </a:solidFill>
                <a:prstDash val="solid"/>
                <a:round/>
                <a:headEnd type="none" w="med" len="med"/>
                <a:tailEnd type="none" w="med" len="med"/>
              </a:ln>
              <a:effectLst/>
            </p:spPr>
            <p:txBody>
              <a:bodyPr vert="vert270" wrap="square" lIns="108000" tIns="108000" rIns="108000" bIns="108000" numCol="1" rtlCol="0" anchor="ctr" anchorCtr="1" compatLnSpc="1">
                <a:prstTxWarp prst="textNoShape">
                  <a:avLst/>
                </a:prstTxWarp>
              </a:bodyPr>
              <a:lstStyle/>
              <a:p>
                <a:pPr algn="ctr" defTabSz="1371600" fontAlgn="base">
                  <a:spcBef>
                    <a:spcPct val="0"/>
                  </a:spcBef>
                  <a:spcAft>
                    <a:spcPct val="0"/>
                  </a:spcAft>
                  <a:defRPr/>
                </a:pPr>
                <a:endParaRPr lang="en-US" dirty="0">
                  <a:solidFill>
                    <a:schemeClr val="bg1"/>
                  </a:solidFill>
                  <a:latin typeface="Arial" pitchFamily="34" charset="0"/>
                  <a:cs typeface="SABIC Typeface Text Light"/>
                </a:endParaRPr>
              </a:p>
            </p:txBody>
          </p:sp>
        </p:grpSp>
        <p:sp>
          <p:nvSpPr>
            <p:cNvPr id="11" name="TextBox 10">
              <a:extLst>
                <a:ext uri="{FF2B5EF4-FFF2-40B4-BE49-F238E27FC236}">
                  <a16:creationId xmlns:a16="http://schemas.microsoft.com/office/drawing/2014/main" id="{A508577F-2BD4-4929-B9FC-07F77F93F024}"/>
                </a:ext>
              </a:extLst>
            </p:cNvPr>
            <p:cNvSpPr txBox="1"/>
            <p:nvPr/>
          </p:nvSpPr>
          <p:spPr bwMode="auto">
            <a:xfrm>
              <a:off x="663387" y="1233382"/>
              <a:ext cx="3908612"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defTabSz="1371600">
                <a:defRPr/>
              </a:pPr>
              <a:r>
                <a:rPr lang="en-US" sz="3000" kern="0" dirty="0">
                  <a:solidFill>
                    <a:schemeClr val="bg1"/>
                  </a:solidFill>
                  <a:latin typeface="SABIC Typeface Headline Light"/>
                  <a:cs typeface="SABIC Typeface Text Light"/>
                </a:rPr>
                <a:t>Introduction and problem statement</a:t>
              </a:r>
            </a:p>
          </p:txBody>
        </p:sp>
      </p:grpSp>
    </p:spTree>
    <p:extLst>
      <p:ext uri="{BB962C8B-B14F-4D97-AF65-F5344CB8AC3E}">
        <p14:creationId xmlns:p14="http://schemas.microsoft.com/office/powerpoint/2010/main" val="1860582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3">
            <a:extLst>
              <a:ext uri="{FF2B5EF4-FFF2-40B4-BE49-F238E27FC236}">
                <a16:creationId xmlns:a16="http://schemas.microsoft.com/office/drawing/2014/main" id="{5C99076F-B3D5-607F-3C37-4AB53E764DC9}"/>
              </a:ext>
            </a:extLst>
          </p:cNvPr>
          <p:cNvSpPr txBox="1"/>
          <p:nvPr/>
        </p:nvSpPr>
        <p:spPr bwMode="auto">
          <a:xfrm>
            <a:off x="735272" y="3258227"/>
            <a:ext cx="6285084" cy="290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defTabSz="1371600">
              <a:defRPr/>
            </a:pPr>
            <a:r>
              <a:rPr lang="en-US" sz="2700" dirty="0">
                <a:solidFill>
                  <a:srgbClr val="4D4D4D"/>
                </a:solidFill>
                <a:latin typeface="SABIC Typeface Text Light"/>
                <a:cs typeface="SABIC Typeface Text Light"/>
              </a:rPr>
              <a:t>Unknown condition of the FRP line with a history of failure with major erosion and thinning due to the operational mode of the throttling butterfly valve 71-HV-8451 and it could lead to unplanned shut down of the plant. </a:t>
            </a:r>
            <a:endParaRPr lang="en-US" sz="2700" kern="0" dirty="0">
              <a:solidFill>
                <a:srgbClr val="4D4D4D"/>
              </a:solidFill>
              <a:latin typeface="SABIC Typeface Text Light"/>
              <a:cs typeface="SABIC Typeface Text Light"/>
            </a:endParaRPr>
          </a:p>
        </p:txBody>
      </p:sp>
      <p:sp>
        <p:nvSpPr>
          <p:cNvPr id="5" name="TextBox 4">
            <a:extLst>
              <a:ext uri="{FF2B5EF4-FFF2-40B4-BE49-F238E27FC236}">
                <a16:creationId xmlns:a16="http://schemas.microsoft.com/office/drawing/2014/main" id="{0C99D1B9-057E-20AB-F4F5-7CDC5FAB702A}"/>
              </a:ext>
            </a:extLst>
          </p:cNvPr>
          <p:cNvSpPr txBox="1"/>
          <p:nvPr/>
        </p:nvSpPr>
        <p:spPr bwMode="auto">
          <a:xfrm flipH="1">
            <a:off x="7590030" y="3258227"/>
            <a:ext cx="1024077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defTabSz="1371600">
              <a:defRPr/>
            </a:pPr>
            <a:r>
              <a:rPr lang="en-US" sz="2700" dirty="0">
                <a:solidFill>
                  <a:srgbClr val="4D4D4D"/>
                </a:solidFill>
                <a:latin typeface="SABIC Typeface Text Light"/>
                <a:cs typeface="SABIC Typeface Text Light"/>
              </a:rPr>
              <a:t>Due to access limitation , the integrity of the pipe internally was not confirm and couldn’t verify to check the development of any erosion signs on the reducer. Instead, we decided to utilize new NDT technique called “ UTCOMP “.This technique help us to evaluate the existing integrity &amp; the service life of the FRP condition without disturbing the plant.</a:t>
            </a:r>
            <a:endParaRPr lang="en-US" sz="2700" kern="0" dirty="0">
              <a:solidFill>
                <a:srgbClr val="4D4D4D"/>
              </a:solidFill>
              <a:latin typeface="SABIC Typeface Text Light"/>
              <a:cs typeface="SABIC Typeface Text Light"/>
            </a:endParaRPr>
          </a:p>
        </p:txBody>
      </p:sp>
      <p:pic>
        <p:nvPicPr>
          <p:cNvPr id="6" name="Picture 5">
            <a:extLst>
              <a:ext uri="{FF2B5EF4-FFF2-40B4-BE49-F238E27FC236}">
                <a16:creationId xmlns:a16="http://schemas.microsoft.com/office/drawing/2014/main" id="{17FA54F2-13E9-563A-A616-6160D4EF97E6}"/>
              </a:ext>
            </a:extLst>
          </p:cNvPr>
          <p:cNvPicPr>
            <a:picLocks noChangeAspect="1"/>
          </p:cNvPicPr>
          <p:nvPr/>
        </p:nvPicPr>
        <p:blipFill rotWithShape="1">
          <a:blip r:embed="rId6"/>
          <a:srcRect t="7802"/>
          <a:stretch/>
        </p:blipFill>
        <p:spPr>
          <a:xfrm>
            <a:off x="12443003" y="5855240"/>
            <a:ext cx="5116065" cy="3555459"/>
          </a:xfrm>
          <a:prstGeom prst="rect">
            <a:avLst/>
          </a:prstGeom>
        </p:spPr>
      </p:pic>
      <p:pic>
        <p:nvPicPr>
          <p:cNvPr id="7" name="Picture 6">
            <a:extLst>
              <a:ext uri="{FF2B5EF4-FFF2-40B4-BE49-F238E27FC236}">
                <a16:creationId xmlns:a16="http://schemas.microsoft.com/office/drawing/2014/main" id="{B14B2F1F-77AC-5B1D-D9E0-D7BAD81D57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55627" y="6075661"/>
            <a:ext cx="4446717" cy="3335039"/>
          </a:xfrm>
          <a:prstGeom prst="rect">
            <a:avLst/>
          </a:prstGeom>
        </p:spPr>
      </p:pic>
      <p:grpSp>
        <p:nvGrpSpPr>
          <p:cNvPr id="8" name="Group 7">
            <a:extLst>
              <a:ext uri="{FF2B5EF4-FFF2-40B4-BE49-F238E27FC236}">
                <a16:creationId xmlns:a16="http://schemas.microsoft.com/office/drawing/2014/main" id="{40B7DD48-B4AA-2C42-CC05-F69E1978B310}"/>
              </a:ext>
            </a:extLst>
          </p:cNvPr>
          <p:cNvGrpSpPr/>
          <p:nvPr/>
        </p:nvGrpSpPr>
        <p:grpSpPr>
          <a:xfrm>
            <a:off x="735271" y="2476499"/>
            <a:ext cx="6291581" cy="617215"/>
            <a:chOff x="490180" y="1233382"/>
            <a:chExt cx="4194387" cy="307776"/>
          </a:xfrm>
        </p:grpSpPr>
        <p:grpSp>
          <p:nvGrpSpPr>
            <p:cNvPr id="9" name="Group 8">
              <a:extLst>
                <a:ext uri="{FF2B5EF4-FFF2-40B4-BE49-F238E27FC236}">
                  <a16:creationId xmlns:a16="http://schemas.microsoft.com/office/drawing/2014/main" id="{C632A1B6-C044-C229-3669-F2167D93C90F}"/>
                </a:ext>
              </a:extLst>
            </p:cNvPr>
            <p:cNvGrpSpPr/>
            <p:nvPr/>
          </p:nvGrpSpPr>
          <p:grpSpPr>
            <a:xfrm>
              <a:off x="490180" y="1233382"/>
              <a:ext cx="4194387" cy="274320"/>
              <a:chOff x="6182747" y="4291820"/>
              <a:chExt cx="4265931" cy="274320"/>
            </a:xfrm>
          </p:grpSpPr>
          <p:sp>
            <p:nvSpPr>
              <p:cNvPr id="11" name="Flowchart: Manual Input 10">
                <a:extLst>
                  <a:ext uri="{FF2B5EF4-FFF2-40B4-BE49-F238E27FC236}">
                    <a16:creationId xmlns:a16="http://schemas.microsoft.com/office/drawing/2014/main" id="{4B6B45A6-9F94-B01F-18E1-734E384E84F3}"/>
                  </a:ext>
                </a:extLst>
              </p:cNvPr>
              <p:cNvSpPr/>
              <p:nvPr/>
            </p:nvSpPr>
            <p:spPr bwMode="auto">
              <a:xfrm rot="16200000">
                <a:off x="9122798" y="3240260"/>
                <a:ext cx="274320" cy="2377440"/>
              </a:xfrm>
              <a:prstGeom prst="flowChartManualInput">
                <a:avLst/>
              </a:prstGeom>
              <a:solidFill>
                <a:schemeClr val="accent5">
                  <a:lumMod val="20000"/>
                  <a:lumOff val="80000"/>
                </a:schemeClr>
              </a:solidFill>
              <a:ln w="9525" cap="flat" cmpd="sng" algn="ctr">
                <a:solidFill>
                  <a:schemeClr val="accent5">
                    <a:lumMod val="20000"/>
                    <a:lumOff val="80000"/>
                  </a:schemeClr>
                </a:solidFill>
                <a:prstDash val="solid"/>
                <a:round/>
                <a:headEnd type="none" w="med" len="med"/>
                <a:tailEnd type="none" w="med" len="med"/>
              </a:ln>
              <a:effectLst/>
            </p:spPr>
            <p:txBody>
              <a:bodyPr vert="vert"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100" dirty="0">
                  <a:solidFill>
                    <a:schemeClr val="bg1"/>
                  </a:solidFill>
                  <a:latin typeface="SABIC Typeface Headline Light"/>
                  <a:cs typeface="SABIC Typeface Text Light"/>
                </a:endParaRPr>
              </a:p>
            </p:txBody>
          </p:sp>
          <p:sp>
            <p:nvSpPr>
              <p:cNvPr id="12" name="Flowchart: Manual Input 11">
                <a:extLst>
                  <a:ext uri="{FF2B5EF4-FFF2-40B4-BE49-F238E27FC236}">
                    <a16:creationId xmlns:a16="http://schemas.microsoft.com/office/drawing/2014/main" id="{2113A692-0797-E338-7791-CA8F9608B252}"/>
                  </a:ext>
                </a:extLst>
              </p:cNvPr>
              <p:cNvSpPr/>
              <p:nvPr/>
            </p:nvSpPr>
            <p:spPr bwMode="auto">
              <a:xfrm rot="5400000">
                <a:off x="7234307" y="3240260"/>
                <a:ext cx="274320" cy="2377440"/>
              </a:xfrm>
              <a:prstGeom prst="flowChartManualInput">
                <a:avLst/>
              </a:prstGeom>
              <a:solidFill>
                <a:schemeClr val="accent2"/>
              </a:solidFill>
              <a:ln w="9525" cap="flat" cmpd="sng" algn="ctr">
                <a:solidFill>
                  <a:schemeClr val="accent1">
                    <a:lumMod val="20000"/>
                    <a:lumOff val="80000"/>
                  </a:schemeClr>
                </a:solidFill>
                <a:prstDash val="solid"/>
                <a:round/>
                <a:headEnd type="none" w="med" len="med"/>
                <a:tailEnd type="none" w="med" len="med"/>
              </a:ln>
              <a:effectLst/>
            </p:spPr>
            <p:txBody>
              <a:bodyPr vert="vert270" wrap="square" lIns="108000" tIns="108000" rIns="108000" bIns="108000" numCol="1" rtlCol="0" anchor="ctr" anchorCtr="1" compatLnSpc="1">
                <a:prstTxWarp prst="textNoShape">
                  <a:avLst/>
                </a:prstTxWarp>
              </a:bodyPr>
              <a:lstStyle/>
              <a:p>
                <a:pPr algn="ctr" defTabSz="1371600" fontAlgn="base">
                  <a:spcBef>
                    <a:spcPct val="0"/>
                  </a:spcBef>
                  <a:spcAft>
                    <a:spcPct val="0"/>
                  </a:spcAft>
                  <a:defRPr/>
                </a:pPr>
                <a:endParaRPr lang="en-US" dirty="0">
                  <a:solidFill>
                    <a:schemeClr val="bg1"/>
                  </a:solidFill>
                  <a:latin typeface="Arial" pitchFamily="34" charset="0"/>
                  <a:cs typeface="SABIC Typeface Text Light"/>
                </a:endParaRPr>
              </a:p>
            </p:txBody>
          </p:sp>
        </p:grpSp>
        <p:sp>
          <p:nvSpPr>
            <p:cNvPr id="10" name="TextBox 9">
              <a:extLst>
                <a:ext uri="{FF2B5EF4-FFF2-40B4-BE49-F238E27FC236}">
                  <a16:creationId xmlns:a16="http://schemas.microsoft.com/office/drawing/2014/main" id="{7342BEEA-9D8E-D458-6ABB-5C93CC287EFF}"/>
                </a:ext>
              </a:extLst>
            </p:cNvPr>
            <p:cNvSpPr txBox="1"/>
            <p:nvPr/>
          </p:nvSpPr>
          <p:spPr bwMode="auto">
            <a:xfrm>
              <a:off x="663388" y="1233382"/>
              <a:ext cx="1923985" cy="3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defTabSz="1371600">
                <a:defRPr/>
              </a:pPr>
              <a:r>
                <a:rPr lang="en-US" sz="3000" kern="0" dirty="0">
                  <a:solidFill>
                    <a:schemeClr val="bg1"/>
                  </a:solidFill>
                  <a:latin typeface="SABIC Typeface Headline Light"/>
                  <a:cs typeface="SABIC Typeface Text Light"/>
                </a:rPr>
                <a:t>Driver</a:t>
              </a:r>
            </a:p>
          </p:txBody>
        </p:sp>
      </p:grpSp>
      <p:grpSp>
        <p:nvGrpSpPr>
          <p:cNvPr id="13" name="Group 12">
            <a:extLst>
              <a:ext uri="{FF2B5EF4-FFF2-40B4-BE49-F238E27FC236}">
                <a16:creationId xmlns:a16="http://schemas.microsoft.com/office/drawing/2014/main" id="{43051CE0-0549-E8E2-8149-0D089A0F7867}"/>
              </a:ext>
            </a:extLst>
          </p:cNvPr>
          <p:cNvGrpSpPr/>
          <p:nvPr/>
        </p:nvGrpSpPr>
        <p:grpSpPr>
          <a:xfrm>
            <a:off x="7590031" y="2476502"/>
            <a:ext cx="6291581" cy="617218"/>
            <a:chOff x="5060020" y="1233382"/>
            <a:chExt cx="4194387" cy="307777"/>
          </a:xfrm>
        </p:grpSpPr>
        <p:grpSp>
          <p:nvGrpSpPr>
            <p:cNvPr id="14" name="Group 13">
              <a:extLst>
                <a:ext uri="{FF2B5EF4-FFF2-40B4-BE49-F238E27FC236}">
                  <a16:creationId xmlns:a16="http://schemas.microsoft.com/office/drawing/2014/main" id="{BEF0EE9F-087D-E49E-F803-9CB69341E530}"/>
                </a:ext>
              </a:extLst>
            </p:cNvPr>
            <p:cNvGrpSpPr/>
            <p:nvPr/>
          </p:nvGrpSpPr>
          <p:grpSpPr>
            <a:xfrm>
              <a:off x="5060020" y="1233382"/>
              <a:ext cx="4194387" cy="274320"/>
              <a:chOff x="6182747" y="4291820"/>
              <a:chExt cx="4265931" cy="274320"/>
            </a:xfrm>
          </p:grpSpPr>
          <p:sp>
            <p:nvSpPr>
              <p:cNvPr id="16" name="Flowchart: Manual Input 15">
                <a:extLst>
                  <a:ext uri="{FF2B5EF4-FFF2-40B4-BE49-F238E27FC236}">
                    <a16:creationId xmlns:a16="http://schemas.microsoft.com/office/drawing/2014/main" id="{F9D50F34-5C24-850D-ED75-910E20DF9C89}"/>
                  </a:ext>
                </a:extLst>
              </p:cNvPr>
              <p:cNvSpPr/>
              <p:nvPr/>
            </p:nvSpPr>
            <p:spPr bwMode="auto">
              <a:xfrm rot="16200000">
                <a:off x="9122798" y="3240260"/>
                <a:ext cx="274320" cy="2377440"/>
              </a:xfrm>
              <a:prstGeom prst="flowChartManualInput">
                <a:avLst/>
              </a:prstGeom>
              <a:solidFill>
                <a:schemeClr val="accent5">
                  <a:lumMod val="20000"/>
                  <a:lumOff val="80000"/>
                </a:schemeClr>
              </a:solidFill>
              <a:ln w="9525" cap="flat" cmpd="sng" algn="ctr">
                <a:solidFill>
                  <a:schemeClr val="accent5">
                    <a:lumMod val="20000"/>
                    <a:lumOff val="80000"/>
                  </a:schemeClr>
                </a:solidFill>
                <a:prstDash val="solid"/>
                <a:round/>
                <a:headEnd type="none" w="med" len="med"/>
                <a:tailEnd type="none" w="med" len="med"/>
              </a:ln>
              <a:effectLst/>
            </p:spPr>
            <p:txBody>
              <a:bodyPr vert="vert"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100" dirty="0">
                  <a:solidFill>
                    <a:srgbClr val="4D4D4D"/>
                  </a:solidFill>
                  <a:latin typeface="SABIC Typeface Headline Light"/>
                  <a:cs typeface="SABIC Typeface Text Light"/>
                </a:endParaRPr>
              </a:p>
            </p:txBody>
          </p:sp>
          <p:sp>
            <p:nvSpPr>
              <p:cNvPr id="17" name="Flowchart: Manual Input 16">
                <a:extLst>
                  <a:ext uri="{FF2B5EF4-FFF2-40B4-BE49-F238E27FC236}">
                    <a16:creationId xmlns:a16="http://schemas.microsoft.com/office/drawing/2014/main" id="{909EA60F-322D-093A-4B11-83DCA4D57AB7}"/>
                  </a:ext>
                </a:extLst>
              </p:cNvPr>
              <p:cNvSpPr/>
              <p:nvPr/>
            </p:nvSpPr>
            <p:spPr bwMode="auto">
              <a:xfrm rot="5400000">
                <a:off x="7234307" y="3240260"/>
                <a:ext cx="274320" cy="2377440"/>
              </a:xfrm>
              <a:prstGeom prst="flowChartManualInput">
                <a:avLst/>
              </a:prstGeom>
              <a:solidFill>
                <a:schemeClr val="accent2"/>
              </a:solidFill>
              <a:ln w="9525" cap="flat" cmpd="sng" algn="ctr">
                <a:solidFill>
                  <a:schemeClr val="accent1">
                    <a:lumMod val="20000"/>
                    <a:lumOff val="80000"/>
                  </a:schemeClr>
                </a:solidFill>
                <a:prstDash val="solid"/>
                <a:round/>
                <a:headEnd type="none" w="med" len="med"/>
                <a:tailEnd type="none" w="med" len="med"/>
              </a:ln>
              <a:effectLst/>
            </p:spPr>
            <p:txBody>
              <a:bodyPr vert="vert270" wrap="square" lIns="108000" tIns="108000" rIns="108000" bIns="108000" numCol="1" rtlCol="0" anchor="ctr" anchorCtr="1" compatLnSpc="1">
                <a:prstTxWarp prst="textNoShape">
                  <a:avLst/>
                </a:prstTxWarp>
              </a:bodyPr>
              <a:lstStyle/>
              <a:p>
                <a:pPr algn="ctr" defTabSz="1371600" fontAlgn="base">
                  <a:spcBef>
                    <a:spcPct val="0"/>
                  </a:spcBef>
                  <a:spcAft>
                    <a:spcPct val="0"/>
                  </a:spcAft>
                  <a:defRPr/>
                </a:pPr>
                <a:endParaRPr lang="en-US" dirty="0">
                  <a:solidFill>
                    <a:srgbClr val="4D4D4D"/>
                  </a:solidFill>
                  <a:latin typeface="Arial" pitchFamily="34" charset="0"/>
                  <a:cs typeface="SABIC Typeface Text Light"/>
                </a:endParaRPr>
              </a:p>
            </p:txBody>
          </p:sp>
        </p:grpSp>
        <p:sp>
          <p:nvSpPr>
            <p:cNvPr id="15" name="TextBox 14">
              <a:extLst>
                <a:ext uri="{FF2B5EF4-FFF2-40B4-BE49-F238E27FC236}">
                  <a16:creationId xmlns:a16="http://schemas.microsoft.com/office/drawing/2014/main" id="{5CFD9745-AF0A-6F7E-8774-55FA6C66D6D3}"/>
                </a:ext>
              </a:extLst>
            </p:cNvPr>
            <p:cNvSpPr txBox="1"/>
            <p:nvPr/>
          </p:nvSpPr>
          <p:spPr bwMode="auto">
            <a:xfrm>
              <a:off x="5233228" y="1233382"/>
              <a:ext cx="192398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defTabSz="1371600">
                <a:defRPr/>
              </a:pPr>
              <a:r>
                <a:rPr lang="en-US" sz="3000" kern="0" dirty="0">
                  <a:solidFill>
                    <a:schemeClr val="bg1"/>
                  </a:solidFill>
                  <a:latin typeface="SABIC Typeface Headline Light"/>
                  <a:cs typeface="SABIC Typeface Text Light"/>
                </a:rPr>
                <a:t>Intervention</a:t>
              </a:r>
            </a:p>
          </p:txBody>
        </p:sp>
      </p:grpSp>
      <p:sp>
        <p:nvSpPr>
          <p:cNvPr id="18" name="Title 1">
            <a:extLst>
              <a:ext uri="{FF2B5EF4-FFF2-40B4-BE49-F238E27FC236}">
                <a16:creationId xmlns:a16="http://schemas.microsoft.com/office/drawing/2014/main" id="{7B719A7C-8B97-764E-84AD-75D17D1920A3}"/>
              </a:ext>
            </a:extLst>
          </p:cNvPr>
          <p:cNvSpPr txBox="1">
            <a:spLocks/>
          </p:cNvSpPr>
          <p:nvPr/>
        </p:nvSpPr>
        <p:spPr>
          <a:xfrm>
            <a:off x="490180" y="406399"/>
            <a:ext cx="15283220" cy="58049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ADVANCED NDT to Improve The Integrity of FRP Line (UT-COMP)</a:t>
            </a:r>
            <a:endParaRPr lang="en-US" dirty="0">
              <a:solidFill>
                <a:schemeClr val="accent6"/>
              </a:solidFill>
              <a:cs typeface="SABIC Typeface Text" panose="020B0603060202020204" pitchFamily="34" charset="0"/>
            </a:endParaRPr>
          </a:p>
        </p:txBody>
      </p:sp>
    </p:spTree>
    <p:extLst>
      <p:ext uri="{BB962C8B-B14F-4D97-AF65-F5344CB8AC3E}">
        <p14:creationId xmlns:p14="http://schemas.microsoft.com/office/powerpoint/2010/main" val="3318498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DFED90-BAB8-6E5B-2CC2-5653F4F6FBAE}"/>
              </a:ext>
            </a:extLst>
          </p:cNvPr>
          <p:cNvPicPr>
            <a:picLocks noChangeAspect="1"/>
          </p:cNvPicPr>
          <p:nvPr/>
        </p:nvPicPr>
        <p:blipFill>
          <a:blip r:embed="rId2"/>
          <a:stretch>
            <a:fillRect/>
          </a:stretch>
        </p:blipFill>
        <p:spPr>
          <a:xfrm>
            <a:off x="463549" y="2802572"/>
            <a:ext cx="8732282" cy="6735675"/>
          </a:xfrm>
          <a:prstGeom prst="rect">
            <a:avLst/>
          </a:prstGeom>
        </p:spPr>
      </p:pic>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Rectangle 4">
            <a:extLst>
              <a:ext uri="{FF2B5EF4-FFF2-40B4-BE49-F238E27FC236}">
                <a16:creationId xmlns:a16="http://schemas.microsoft.com/office/drawing/2014/main" id="{18BC68D8-382F-FCA5-8B35-78CB4160F788}"/>
              </a:ext>
            </a:extLst>
          </p:cNvPr>
          <p:cNvSpPr/>
          <p:nvPr/>
        </p:nvSpPr>
        <p:spPr>
          <a:xfrm>
            <a:off x="9195830" y="2781946"/>
            <a:ext cx="8811971" cy="5078313"/>
          </a:xfrm>
          <a:prstGeom prst="rect">
            <a:avLst/>
          </a:prstGeom>
        </p:spPr>
        <p:txBody>
          <a:bodyPr wrap="square">
            <a:spAutoFit/>
          </a:bodyPr>
          <a:lstStyle/>
          <a:p>
            <a:pPr defTabSz="1371600">
              <a:defRPr/>
            </a:pPr>
            <a:r>
              <a:rPr lang="en-US" sz="2700" dirty="0">
                <a:solidFill>
                  <a:srgbClr val="4D4D4D"/>
                </a:solidFill>
                <a:latin typeface="SABIC Typeface Text Light"/>
                <a:ea typeface="CIDFont+F3"/>
                <a:cs typeface="Arial" panose="020B0604020202020204" pitchFamily="34" charset="0"/>
              </a:rPr>
              <a:t>Assessment was conducted to evaluate the line integrity, indicated several area of concern were identified based on previous damage observed to a similar reducer under the same service conditions. Particular emphasis was put on the analysis for the 3-o clock and 9-o clock positions as viewed from the larger diameter end of the reducer. Data collected for this inspection determined that damage progression at these areas is not of concern at this time and the equipment is suitable for continued service until the next recommended inspection date.</a:t>
            </a:r>
            <a:endParaRPr lang="en-US" sz="2700" dirty="0">
              <a:solidFill>
                <a:srgbClr val="4D4D4D"/>
              </a:solidFill>
              <a:latin typeface="SABIC Typeface Text Light"/>
              <a:ea typeface="Times New Roman"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id="{C075EE97-75D1-5177-2862-7632F1794B41}"/>
              </a:ext>
            </a:extLst>
          </p:cNvPr>
          <p:cNvSpPr/>
          <p:nvPr/>
        </p:nvSpPr>
        <p:spPr>
          <a:xfrm>
            <a:off x="9476024" y="8120798"/>
            <a:ext cx="8020050" cy="738664"/>
          </a:xfrm>
          <a:prstGeom prst="rect">
            <a:avLst/>
          </a:prstGeom>
        </p:spPr>
        <p:txBody>
          <a:bodyPr>
            <a:spAutoFit/>
          </a:bodyPr>
          <a:lstStyle/>
          <a:p>
            <a:pPr defTabSz="1371600">
              <a:defRPr/>
            </a:pPr>
            <a:r>
              <a:rPr lang="en-US" sz="2100" dirty="0">
                <a:solidFill>
                  <a:srgbClr val="4D4D4D"/>
                </a:solidFill>
                <a:latin typeface="Arial" panose="020B0604020202020204" pitchFamily="34" charset="0"/>
                <a:cs typeface="Arial" panose="020B0604020202020204" pitchFamily="34" charset="0"/>
              </a:rPr>
              <a:t>PDS: Percentage of Design Stiffness</a:t>
            </a:r>
          </a:p>
          <a:p>
            <a:pPr defTabSz="1371600">
              <a:defRPr/>
            </a:pPr>
            <a:endParaRPr lang="en-US" sz="2100" dirty="0">
              <a:solidFill>
                <a:srgbClr val="4D4D4D"/>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3A85F74-9089-DFA1-2145-B4E194C3D187}"/>
              </a:ext>
            </a:extLst>
          </p:cNvPr>
          <p:cNvPicPr>
            <a:picLocks noChangeAspect="1"/>
          </p:cNvPicPr>
          <p:nvPr/>
        </p:nvPicPr>
        <p:blipFill>
          <a:blip r:embed="rId7"/>
          <a:stretch>
            <a:fillRect/>
          </a:stretch>
        </p:blipFill>
        <p:spPr>
          <a:xfrm>
            <a:off x="8864591" y="8738388"/>
            <a:ext cx="8800473" cy="885825"/>
          </a:xfrm>
          <a:prstGeom prst="rect">
            <a:avLst/>
          </a:prstGeom>
        </p:spPr>
      </p:pic>
      <p:sp>
        <p:nvSpPr>
          <p:cNvPr id="8" name="Title 1">
            <a:extLst>
              <a:ext uri="{FF2B5EF4-FFF2-40B4-BE49-F238E27FC236}">
                <a16:creationId xmlns:a16="http://schemas.microsoft.com/office/drawing/2014/main" id="{A4E629C8-EDEF-DDC2-E017-65E47F7E73A3}"/>
              </a:ext>
            </a:extLst>
          </p:cNvPr>
          <p:cNvSpPr txBox="1">
            <a:spLocks/>
          </p:cNvSpPr>
          <p:nvPr/>
        </p:nvSpPr>
        <p:spPr>
          <a:xfrm>
            <a:off x="490180" y="406399"/>
            <a:ext cx="15283220" cy="58049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ADVANCED NDT to Improve The Integrity of FRP Line (UT-COMP)</a:t>
            </a:r>
            <a:endParaRPr lang="en-US" dirty="0">
              <a:solidFill>
                <a:schemeClr val="accent6"/>
              </a:solidFill>
              <a:cs typeface="SABIC Typeface Text" panose="020B0603060202020204" pitchFamily="34" charset="0"/>
            </a:endParaRPr>
          </a:p>
        </p:txBody>
      </p:sp>
      <p:grpSp>
        <p:nvGrpSpPr>
          <p:cNvPr id="9" name="Group 8">
            <a:extLst>
              <a:ext uri="{FF2B5EF4-FFF2-40B4-BE49-F238E27FC236}">
                <a16:creationId xmlns:a16="http://schemas.microsoft.com/office/drawing/2014/main" id="{62CB7025-BFCC-0C33-B6F1-CA64CF989E6C}"/>
              </a:ext>
            </a:extLst>
          </p:cNvPr>
          <p:cNvGrpSpPr/>
          <p:nvPr/>
        </p:nvGrpSpPr>
        <p:grpSpPr>
          <a:xfrm>
            <a:off x="735269" y="1595270"/>
            <a:ext cx="17021574" cy="596470"/>
            <a:chOff x="490180" y="1233382"/>
            <a:chExt cx="4194387" cy="274320"/>
          </a:xfrm>
        </p:grpSpPr>
        <p:grpSp>
          <p:nvGrpSpPr>
            <p:cNvPr id="10" name="Group 9">
              <a:extLst>
                <a:ext uri="{FF2B5EF4-FFF2-40B4-BE49-F238E27FC236}">
                  <a16:creationId xmlns:a16="http://schemas.microsoft.com/office/drawing/2014/main" id="{4168417B-97E9-6D36-F577-1E864682D903}"/>
                </a:ext>
              </a:extLst>
            </p:cNvPr>
            <p:cNvGrpSpPr/>
            <p:nvPr/>
          </p:nvGrpSpPr>
          <p:grpSpPr>
            <a:xfrm>
              <a:off x="490180" y="1233382"/>
              <a:ext cx="4194387" cy="274320"/>
              <a:chOff x="6182747" y="4291820"/>
              <a:chExt cx="4265931" cy="274320"/>
            </a:xfrm>
          </p:grpSpPr>
          <p:sp>
            <p:nvSpPr>
              <p:cNvPr id="12" name="Flowchart: Manual Input 11">
                <a:extLst>
                  <a:ext uri="{FF2B5EF4-FFF2-40B4-BE49-F238E27FC236}">
                    <a16:creationId xmlns:a16="http://schemas.microsoft.com/office/drawing/2014/main" id="{61B388AB-9384-DC24-233A-EDA228A4ED55}"/>
                  </a:ext>
                </a:extLst>
              </p:cNvPr>
              <p:cNvSpPr/>
              <p:nvPr/>
            </p:nvSpPr>
            <p:spPr bwMode="auto">
              <a:xfrm rot="16200000">
                <a:off x="9122798" y="3240260"/>
                <a:ext cx="274320" cy="2377440"/>
              </a:xfrm>
              <a:prstGeom prst="flowChartManualInput">
                <a:avLst/>
              </a:prstGeom>
              <a:solidFill>
                <a:schemeClr val="accent5">
                  <a:lumMod val="20000"/>
                  <a:lumOff val="80000"/>
                </a:schemeClr>
              </a:solidFill>
              <a:ln w="9525" cap="flat" cmpd="sng" algn="ctr">
                <a:solidFill>
                  <a:schemeClr val="accent5">
                    <a:lumMod val="20000"/>
                    <a:lumOff val="80000"/>
                  </a:schemeClr>
                </a:solidFill>
                <a:prstDash val="solid"/>
                <a:round/>
                <a:headEnd type="none" w="med" len="med"/>
                <a:tailEnd type="none" w="med" len="med"/>
              </a:ln>
              <a:effectLst/>
            </p:spPr>
            <p:txBody>
              <a:bodyPr vert="vert"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100" dirty="0">
                  <a:solidFill>
                    <a:schemeClr val="bg1"/>
                  </a:solidFill>
                  <a:latin typeface="SABIC Typeface Headline Light"/>
                  <a:cs typeface="SABIC Typeface Text Light"/>
                </a:endParaRPr>
              </a:p>
            </p:txBody>
          </p:sp>
          <p:sp>
            <p:nvSpPr>
              <p:cNvPr id="13" name="Flowchart: Manual Input 12">
                <a:extLst>
                  <a:ext uri="{FF2B5EF4-FFF2-40B4-BE49-F238E27FC236}">
                    <a16:creationId xmlns:a16="http://schemas.microsoft.com/office/drawing/2014/main" id="{C4C4DFE7-90AE-AB4C-2057-6331D9D9641E}"/>
                  </a:ext>
                </a:extLst>
              </p:cNvPr>
              <p:cNvSpPr/>
              <p:nvPr/>
            </p:nvSpPr>
            <p:spPr bwMode="auto">
              <a:xfrm rot="5400000">
                <a:off x="7234307" y="3240260"/>
                <a:ext cx="274320" cy="2377440"/>
              </a:xfrm>
              <a:prstGeom prst="flowChartManualInput">
                <a:avLst/>
              </a:prstGeom>
              <a:solidFill>
                <a:schemeClr val="accent2"/>
              </a:solidFill>
              <a:ln w="9525" cap="flat" cmpd="sng" algn="ctr">
                <a:solidFill>
                  <a:schemeClr val="accent1">
                    <a:lumMod val="20000"/>
                    <a:lumOff val="80000"/>
                  </a:schemeClr>
                </a:solidFill>
                <a:prstDash val="solid"/>
                <a:round/>
                <a:headEnd type="none" w="med" len="med"/>
                <a:tailEnd type="none" w="med" len="med"/>
              </a:ln>
              <a:effectLst/>
            </p:spPr>
            <p:txBody>
              <a:bodyPr vert="vert270" wrap="square" lIns="108000" tIns="108000" rIns="108000" bIns="108000" numCol="1" rtlCol="0" anchor="ctr" anchorCtr="1" compatLnSpc="1">
                <a:prstTxWarp prst="textNoShape">
                  <a:avLst/>
                </a:prstTxWarp>
              </a:bodyPr>
              <a:lstStyle/>
              <a:p>
                <a:pPr algn="ctr" defTabSz="1371600" fontAlgn="base">
                  <a:spcBef>
                    <a:spcPct val="0"/>
                  </a:spcBef>
                  <a:spcAft>
                    <a:spcPct val="0"/>
                  </a:spcAft>
                  <a:defRPr/>
                </a:pPr>
                <a:endParaRPr lang="en-US" dirty="0">
                  <a:solidFill>
                    <a:schemeClr val="bg1"/>
                  </a:solidFill>
                  <a:latin typeface="Arial" pitchFamily="34" charset="0"/>
                  <a:cs typeface="SABIC Typeface Text Light"/>
                </a:endParaRPr>
              </a:p>
            </p:txBody>
          </p:sp>
        </p:grpSp>
        <p:sp>
          <p:nvSpPr>
            <p:cNvPr id="11" name="TextBox 10">
              <a:extLst>
                <a:ext uri="{FF2B5EF4-FFF2-40B4-BE49-F238E27FC236}">
                  <a16:creationId xmlns:a16="http://schemas.microsoft.com/office/drawing/2014/main" id="{CD4F344C-10C3-3D05-001B-D9B9BA5BDEE9}"/>
                </a:ext>
              </a:extLst>
            </p:cNvPr>
            <p:cNvSpPr txBox="1"/>
            <p:nvPr/>
          </p:nvSpPr>
          <p:spPr bwMode="auto">
            <a:xfrm>
              <a:off x="663387" y="1233382"/>
              <a:ext cx="3908612" cy="21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defTabSz="1371600">
                <a:defRPr/>
              </a:pPr>
              <a:r>
                <a:rPr lang="en-US" sz="3000" kern="0" dirty="0">
                  <a:solidFill>
                    <a:schemeClr val="bg1"/>
                  </a:solidFill>
                  <a:latin typeface="SABIC Typeface Headline Light"/>
                  <a:cs typeface="SABIC Typeface Text Light"/>
                </a:rPr>
                <a:t>Advanced NDT and result analysis</a:t>
              </a:r>
            </a:p>
          </p:txBody>
        </p:sp>
      </p:grpSp>
    </p:spTree>
    <p:extLst>
      <p:ext uri="{BB962C8B-B14F-4D97-AF65-F5344CB8AC3E}">
        <p14:creationId xmlns:p14="http://schemas.microsoft.com/office/powerpoint/2010/main" val="194626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322C83-DA02-5FE7-ACB6-B12535E100AF}"/>
              </a:ext>
            </a:extLst>
          </p:cNvPr>
          <p:cNvPicPr>
            <a:picLocks noChangeAspect="1"/>
          </p:cNvPicPr>
          <p:nvPr/>
        </p:nvPicPr>
        <p:blipFill>
          <a:blip r:embed="rId2"/>
          <a:stretch>
            <a:fillRect/>
          </a:stretch>
        </p:blipFill>
        <p:spPr>
          <a:xfrm>
            <a:off x="411716" y="2802572"/>
            <a:ext cx="8732282" cy="6735675"/>
          </a:xfrm>
          <a:prstGeom prst="rect">
            <a:avLst/>
          </a:prstGeom>
        </p:spPr>
      </p:pic>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Rectangle 3">
            <a:extLst>
              <a:ext uri="{FF2B5EF4-FFF2-40B4-BE49-F238E27FC236}">
                <a16:creationId xmlns:a16="http://schemas.microsoft.com/office/drawing/2014/main" id="{5CCFE79A-2BC6-0086-125D-45FDCF831A8D}"/>
              </a:ext>
            </a:extLst>
          </p:cNvPr>
          <p:cNvSpPr/>
          <p:nvPr/>
        </p:nvSpPr>
        <p:spPr>
          <a:xfrm>
            <a:off x="1657350" y="9705225"/>
            <a:ext cx="8020050" cy="738664"/>
          </a:xfrm>
          <a:prstGeom prst="rect">
            <a:avLst/>
          </a:prstGeom>
        </p:spPr>
        <p:txBody>
          <a:bodyPr>
            <a:spAutoFit/>
          </a:bodyPr>
          <a:lstStyle/>
          <a:p>
            <a:pPr defTabSz="1371600">
              <a:defRPr/>
            </a:pPr>
            <a:r>
              <a:rPr lang="en-US" sz="2100" dirty="0">
                <a:solidFill>
                  <a:srgbClr val="4D4D4D"/>
                </a:solidFill>
                <a:latin typeface="Arial" panose="020B0604020202020204" pitchFamily="34" charset="0"/>
                <a:cs typeface="Arial" panose="020B0604020202020204" pitchFamily="34" charset="0"/>
              </a:rPr>
              <a:t>PDS: Percentage of Design Stiffness</a:t>
            </a:r>
          </a:p>
          <a:p>
            <a:pPr defTabSz="1371600">
              <a:defRPr/>
            </a:pPr>
            <a:endParaRPr lang="en-US" sz="2100" dirty="0">
              <a:solidFill>
                <a:srgbClr val="4D4D4D"/>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37EDDCA-9663-621A-0494-954C5B794D4F}"/>
              </a:ext>
            </a:extLst>
          </p:cNvPr>
          <p:cNvSpPr/>
          <p:nvPr/>
        </p:nvSpPr>
        <p:spPr>
          <a:xfrm>
            <a:off x="9143997" y="2726166"/>
            <a:ext cx="8699669" cy="5632311"/>
          </a:xfrm>
          <a:prstGeom prst="rect">
            <a:avLst/>
          </a:prstGeom>
        </p:spPr>
        <p:txBody>
          <a:bodyPr wrap="square">
            <a:spAutoFit/>
          </a:bodyPr>
          <a:lstStyle/>
          <a:p>
            <a:pPr defTabSz="1371600">
              <a:defRPr/>
            </a:pPr>
            <a:r>
              <a:rPr lang="en-US" sz="2400" b="1" dirty="0">
                <a:solidFill>
                  <a:srgbClr val="4D4D4D"/>
                </a:solidFill>
                <a:latin typeface="SABIC Typeface Text Light"/>
                <a:cs typeface="Arial" panose="020B0604020202020204" pitchFamily="34" charset="0"/>
              </a:rPr>
              <a:t>Thickness measurement: </a:t>
            </a:r>
            <a:r>
              <a:rPr lang="en-US" sz="2400" dirty="0">
                <a:solidFill>
                  <a:srgbClr val="4D4D4D"/>
                </a:solidFill>
                <a:latin typeface="SABIC Typeface Text Light"/>
                <a:cs typeface="Arial" panose="020B0604020202020204" pitchFamily="34" charset="0"/>
              </a:rPr>
              <a:t>For homogeneous materials such as metals, ultrasound is used to provide fairly accurate thickness measurement because the sonic velocity of the material is somewhat constant. For FRP, sonic velocity is not usually constant at all locations in the same structure. Sonic velocities have been determined for a statistically significant number of FRP specimens that have been in service for a wide range of times from 0 to 30 years. The distribution of sonic velocities matches a normal distribution. From this normal distribution, thickness calculations from </a:t>
            </a:r>
            <a:r>
              <a:rPr lang="en-US" sz="2400" dirty="0" err="1">
                <a:solidFill>
                  <a:srgbClr val="4D4D4D"/>
                </a:solidFill>
                <a:latin typeface="SABIC Typeface Text Light"/>
                <a:cs typeface="Arial" panose="020B0604020202020204" pitchFamily="34" charset="0"/>
              </a:rPr>
              <a:t>UltraAnalytix</a:t>
            </a:r>
            <a:r>
              <a:rPr lang="en-US" sz="2400" dirty="0">
                <a:solidFill>
                  <a:srgbClr val="4D4D4D"/>
                </a:solidFill>
                <a:latin typeface="SABIC Typeface Text Light"/>
                <a:cs typeface="Arial" panose="020B0604020202020204" pitchFamily="34" charset="0"/>
              </a:rPr>
              <a:t> data will use the sonic velocity whereby there is a 90% probability that the actual FRP will be thicker than the reported value. This approach is used to provide owners with confidence that the results reported are conservative.</a:t>
            </a:r>
          </a:p>
        </p:txBody>
      </p:sp>
      <p:pic>
        <p:nvPicPr>
          <p:cNvPr id="7" name="Picture 6">
            <a:extLst>
              <a:ext uri="{FF2B5EF4-FFF2-40B4-BE49-F238E27FC236}">
                <a16:creationId xmlns:a16="http://schemas.microsoft.com/office/drawing/2014/main" id="{AEDA08B9-3DF3-61A8-74FA-F203C9A52B6D}"/>
              </a:ext>
            </a:extLst>
          </p:cNvPr>
          <p:cNvPicPr>
            <a:picLocks noChangeAspect="1"/>
          </p:cNvPicPr>
          <p:nvPr/>
        </p:nvPicPr>
        <p:blipFill>
          <a:blip r:embed="rId7"/>
          <a:stretch>
            <a:fillRect/>
          </a:stretch>
        </p:blipFill>
        <p:spPr>
          <a:xfrm>
            <a:off x="8537556" y="8742995"/>
            <a:ext cx="8800473" cy="885825"/>
          </a:xfrm>
          <a:prstGeom prst="rect">
            <a:avLst/>
          </a:prstGeom>
        </p:spPr>
      </p:pic>
      <p:sp>
        <p:nvSpPr>
          <p:cNvPr id="8" name="Title 1">
            <a:extLst>
              <a:ext uri="{FF2B5EF4-FFF2-40B4-BE49-F238E27FC236}">
                <a16:creationId xmlns:a16="http://schemas.microsoft.com/office/drawing/2014/main" id="{DC312C93-4219-457D-8773-893E93BF9661}"/>
              </a:ext>
            </a:extLst>
          </p:cNvPr>
          <p:cNvSpPr txBox="1">
            <a:spLocks/>
          </p:cNvSpPr>
          <p:nvPr/>
        </p:nvSpPr>
        <p:spPr>
          <a:xfrm>
            <a:off x="490180" y="406399"/>
            <a:ext cx="15283220" cy="58049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ADVANCED NDT to Improve The Integrity of FRP Line (UT-COMP)</a:t>
            </a:r>
            <a:endParaRPr lang="en-US" dirty="0">
              <a:solidFill>
                <a:schemeClr val="accent6"/>
              </a:solidFill>
              <a:cs typeface="SABIC Typeface Text" panose="020B0603060202020204" pitchFamily="34" charset="0"/>
            </a:endParaRPr>
          </a:p>
        </p:txBody>
      </p:sp>
      <p:grpSp>
        <p:nvGrpSpPr>
          <p:cNvPr id="9" name="Group 8">
            <a:extLst>
              <a:ext uri="{FF2B5EF4-FFF2-40B4-BE49-F238E27FC236}">
                <a16:creationId xmlns:a16="http://schemas.microsoft.com/office/drawing/2014/main" id="{29B344F8-C972-DE03-3FAC-ED3BD4ABA995}"/>
              </a:ext>
            </a:extLst>
          </p:cNvPr>
          <p:cNvGrpSpPr/>
          <p:nvPr/>
        </p:nvGrpSpPr>
        <p:grpSpPr>
          <a:xfrm>
            <a:off x="735269" y="1595270"/>
            <a:ext cx="17021574" cy="596470"/>
            <a:chOff x="490180" y="1233382"/>
            <a:chExt cx="4194387" cy="274320"/>
          </a:xfrm>
        </p:grpSpPr>
        <p:grpSp>
          <p:nvGrpSpPr>
            <p:cNvPr id="10" name="Group 9">
              <a:extLst>
                <a:ext uri="{FF2B5EF4-FFF2-40B4-BE49-F238E27FC236}">
                  <a16:creationId xmlns:a16="http://schemas.microsoft.com/office/drawing/2014/main" id="{21ABBF5B-84B5-114F-A314-105FF64BEC00}"/>
                </a:ext>
              </a:extLst>
            </p:cNvPr>
            <p:cNvGrpSpPr/>
            <p:nvPr/>
          </p:nvGrpSpPr>
          <p:grpSpPr>
            <a:xfrm>
              <a:off x="490180" y="1233382"/>
              <a:ext cx="4194387" cy="274320"/>
              <a:chOff x="6182747" y="4291820"/>
              <a:chExt cx="4265931" cy="274320"/>
            </a:xfrm>
          </p:grpSpPr>
          <p:sp>
            <p:nvSpPr>
              <p:cNvPr id="12" name="Flowchart: Manual Input 11">
                <a:extLst>
                  <a:ext uri="{FF2B5EF4-FFF2-40B4-BE49-F238E27FC236}">
                    <a16:creationId xmlns:a16="http://schemas.microsoft.com/office/drawing/2014/main" id="{2F4ED7B6-52CE-9EB6-CFE1-568557DCEA4B}"/>
                  </a:ext>
                </a:extLst>
              </p:cNvPr>
              <p:cNvSpPr/>
              <p:nvPr/>
            </p:nvSpPr>
            <p:spPr bwMode="auto">
              <a:xfrm rot="16200000">
                <a:off x="9122798" y="3240260"/>
                <a:ext cx="274320" cy="2377440"/>
              </a:xfrm>
              <a:prstGeom prst="flowChartManualInput">
                <a:avLst/>
              </a:prstGeom>
              <a:solidFill>
                <a:schemeClr val="accent5">
                  <a:lumMod val="20000"/>
                  <a:lumOff val="80000"/>
                </a:schemeClr>
              </a:solidFill>
              <a:ln w="9525" cap="flat" cmpd="sng" algn="ctr">
                <a:solidFill>
                  <a:schemeClr val="accent5">
                    <a:lumMod val="20000"/>
                    <a:lumOff val="80000"/>
                  </a:schemeClr>
                </a:solidFill>
                <a:prstDash val="solid"/>
                <a:round/>
                <a:headEnd type="none" w="med" len="med"/>
                <a:tailEnd type="none" w="med" len="med"/>
              </a:ln>
              <a:effectLst/>
            </p:spPr>
            <p:txBody>
              <a:bodyPr vert="vert"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100" dirty="0">
                  <a:solidFill>
                    <a:schemeClr val="bg1"/>
                  </a:solidFill>
                  <a:latin typeface="SABIC Typeface Headline Light"/>
                  <a:cs typeface="SABIC Typeface Text Light"/>
                </a:endParaRPr>
              </a:p>
            </p:txBody>
          </p:sp>
          <p:sp>
            <p:nvSpPr>
              <p:cNvPr id="13" name="Flowchart: Manual Input 12">
                <a:extLst>
                  <a:ext uri="{FF2B5EF4-FFF2-40B4-BE49-F238E27FC236}">
                    <a16:creationId xmlns:a16="http://schemas.microsoft.com/office/drawing/2014/main" id="{658A76AB-BB54-D57E-706D-F186D0E3A781}"/>
                  </a:ext>
                </a:extLst>
              </p:cNvPr>
              <p:cNvSpPr/>
              <p:nvPr/>
            </p:nvSpPr>
            <p:spPr bwMode="auto">
              <a:xfrm rot="5400000">
                <a:off x="7234307" y="3240260"/>
                <a:ext cx="274320" cy="2377440"/>
              </a:xfrm>
              <a:prstGeom prst="flowChartManualInput">
                <a:avLst/>
              </a:prstGeom>
              <a:solidFill>
                <a:schemeClr val="accent2"/>
              </a:solidFill>
              <a:ln w="9525" cap="flat" cmpd="sng" algn="ctr">
                <a:solidFill>
                  <a:schemeClr val="accent1">
                    <a:lumMod val="20000"/>
                    <a:lumOff val="80000"/>
                  </a:schemeClr>
                </a:solidFill>
                <a:prstDash val="solid"/>
                <a:round/>
                <a:headEnd type="none" w="med" len="med"/>
                <a:tailEnd type="none" w="med" len="med"/>
              </a:ln>
              <a:effectLst/>
            </p:spPr>
            <p:txBody>
              <a:bodyPr vert="vert270" wrap="square" lIns="108000" tIns="108000" rIns="108000" bIns="108000" numCol="1" rtlCol="0" anchor="ctr" anchorCtr="1" compatLnSpc="1">
                <a:prstTxWarp prst="textNoShape">
                  <a:avLst/>
                </a:prstTxWarp>
              </a:bodyPr>
              <a:lstStyle/>
              <a:p>
                <a:pPr algn="ctr" defTabSz="1371600" fontAlgn="base">
                  <a:spcBef>
                    <a:spcPct val="0"/>
                  </a:spcBef>
                  <a:spcAft>
                    <a:spcPct val="0"/>
                  </a:spcAft>
                  <a:defRPr/>
                </a:pPr>
                <a:endParaRPr lang="en-US" dirty="0">
                  <a:solidFill>
                    <a:schemeClr val="bg1"/>
                  </a:solidFill>
                  <a:latin typeface="Arial" pitchFamily="34" charset="0"/>
                  <a:cs typeface="SABIC Typeface Text Light"/>
                </a:endParaRPr>
              </a:p>
            </p:txBody>
          </p:sp>
        </p:grpSp>
        <p:sp>
          <p:nvSpPr>
            <p:cNvPr id="11" name="TextBox 10">
              <a:extLst>
                <a:ext uri="{FF2B5EF4-FFF2-40B4-BE49-F238E27FC236}">
                  <a16:creationId xmlns:a16="http://schemas.microsoft.com/office/drawing/2014/main" id="{38F2D783-3DEB-5A86-1951-53118B9A5D92}"/>
                </a:ext>
              </a:extLst>
            </p:cNvPr>
            <p:cNvSpPr txBox="1"/>
            <p:nvPr/>
          </p:nvSpPr>
          <p:spPr bwMode="auto">
            <a:xfrm>
              <a:off x="663387" y="1233382"/>
              <a:ext cx="3908612" cy="21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defTabSz="1371600">
                <a:defRPr/>
              </a:pPr>
              <a:r>
                <a:rPr lang="en-US" sz="3000" kern="0" dirty="0">
                  <a:solidFill>
                    <a:schemeClr val="bg1"/>
                  </a:solidFill>
                  <a:latin typeface="SABIC Typeface Headline Light"/>
                  <a:cs typeface="SABIC Typeface Text Light"/>
                </a:rPr>
                <a:t>Advanced NDT and result analysis</a:t>
              </a:r>
            </a:p>
          </p:txBody>
        </p:sp>
      </p:grpSp>
    </p:spTree>
    <p:extLst>
      <p:ext uri="{BB962C8B-B14F-4D97-AF65-F5344CB8AC3E}">
        <p14:creationId xmlns:p14="http://schemas.microsoft.com/office/powerpoint/2010/main" val="2106882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6027072" y="-871408"/>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Rectangle 3">
            <a:extLst>
              <a:ext uri="{FF2B5EF4-FFF2-40B4-BE49-F238E27FC236}">
                <a16:creationId xmlns:a16="http://schemas.microsoft.com/office/drawing/2014/main" id="{AEAB9467-972D-BE6A-87E8-50C8AFBE8CBC}"/>
              </a:ext>
            </a:extLst>
          </p:cNvPr>
          <p:cNvSpPr/>
          <p:nvPr/>
        </p:nvSpPr>
        <p:spPr>
          <a:xfrm>
            <a:off x="735270" y="2552700"/>
            <a:ext cx="14913981" cy="5786649"/>
          </a:xfrm>
          <a:prstGeom prst="rect">
            <a:avLst/>
          </a:prstGeom>
        </p:spPr>
        <p:txBody>
          <a:bodyPr wrap="square">
            <a:spAutoFit/>
          </a:bodyPr>
          <a:lstStyle/>
          <a:p>
            <a:pPr marL="428625" indent="-428625" defTabSz="1511300" hangingPunct="0">
              <a:lnSpc>
                <a:spcPct val="200000"/>
              </a:lnSpc>
              <a:buFont typeface="Arial" panose="020B0604020202020204" pitchFamily="34" charset="0"/>
              <a:buChar char="•"/>
              <a:defRPr/>
            </a:pPr>
            <a:r>
              <a:rPr lang="en-US" sz="2700" dirty="0">
                <a:solidFill>
                  <a:srgbClr val="4D4D4D"/>
                </a:solidFill>
                <a:latin typeface="SABIC Typeface Text Light"/>
                <a:cs typeface="Arial" panose="020B0604020202020204" pitchFamily="34" charset="0"/>
              </a:rPr>
              <a:t>Improved critical FRP lines reliability.</a:t>
            </a:r>
          </a:p>
          <a:p>
            <a:pPr marL="428625" indent="-428625" defTabSz="1511300" hangingPunct="0">
              <a:lnSpc>
                <a:spcPct val="200000"/>
              </a:lnSpc>
              <a:buFont typeface="Arial" panose="020B0604020202020204" pitchFamily="34" charset="0"/>
              <a:buChar char="•"/>
              <a:defRPr/>
            </a:pPr>
            <a:r>
              <a:rPr lang="en-US" sz="2700" dirty="0">
                <a:solidFill>
                  <a:srgbClr val="000000"/>
                </a:solidFill>
                <a:latin typeface="SABIC Typeface Text Light"/>
                <a:cs typeface="Arial" panose="020B0604020202020204" pitchFamily="34" charset="0"/>
                <a:sym typeface="Calibri"/>
              </a:rPr>
              <a:t>Clear action plan within suitable time frame to prepare for repair and resources.</a:t>
            </a:r>
          </a:p>
          <a:p>
            <a:pPr marL="428625" indent="-428625" defTabSz="1511300" hangingPunct="0">
              <a:lnSpc>
                <a:spcPct val="200000"/>
              </a:lnSpc>
              <a:buFont typeface="Arial" panose="020B0604020202020204" pitchFamily="34" charset="0"/>
              <a:buChar char="•"/>
              <a:defRPr/>
            </a:pPr>
            <a:r>
              <a:rPr lang="en-US" sz="2700" dirty="0">
                <a:solidFill>
                  <a:srgbClr val="4D4D4D"/>
                </a:solidFill>
                <a:latin typeface="SABIC Typeface Text Light"/>
                <a:cs typeface="Arial" panose="020B0604020202020204" pitchFamily="34" charset="0"/>
              </a:rPr>
              <a:t>Saved SAR 1.5M by avoiding to SD the unit and utilized advanced NDT instead.</a:t>
            </a:r>
          </a:p>
          <a:p>
            <a:pPr marL="428625" indent="-428625" defTabSz="1511300" hangingPunct="0">
              <a:lnSpc>
                <a:spcPct val="200000"/>
              </a:lnSpc>
              <a:buFont typeface="Arial" panose="020B0604020202020204" pitchFamily="34" charset="0"/>
              <a:buChar char="•"/>
              <a:defRPr/>
            </a:pPr>
            <a:r>
              <a:rPr lang="en-US" sz="2700" dirty="0">
                <a:solidFill>
                  <a:srgbClr val="4D4D4D"/>
                </a:solidFill>
                <a:latin typeface="SABIC Typeface Text Light"/>
                <a:cs typeface="Arial" panose="020B0604020202020204" pitchFamily="34" charset="0"/>
              </a:rPr>
              <a:t>This technique can be used while the system on service.</a:t>
            </a:r>
          </a:p>
          <a:p>
            <a:pPr marL="428625" indent="-428625" defTabSz="1511300" hangingPunct="0">
              <a:lnSpc>
                <a:spcPct val="200000"/>
              </a:lnSpc>
              <a:buFont typeface="Arial" panose="020B0604020202020204" pitchFamily="34" charset="0"/>
              <a:buChar char="•"/>
              <a:defRPr/>
            </a:pPr>
            <a:r>
              <a:rPr lang="en-US" sz="2700" dirty="0">
                <a:solidFill>
                  <a:srgbClr val="000000"/>
                </a:solidFill>
                <a:latin typeface="SABIC Typeface Text Light"/>
                <a:cs typeface="Arial" panose="020B0604020202020204" pitchFamily="34" charset="0"/>
                <a:sym typeface="Calibri"/>
              </a:rPr>
              <a:t>Safe from any radiation sources in the surroundings to ovoid impacting the people and operations in the area.</a:t>
            </a:r>
          </a:p>
          <a:p>
            <a:pPr marL="428625" indent="-428625" defTabSz="1511300" hangingPunct="0">
              <a:lnSpc>
                <a:spcPct val="200000"/>
              </a:lnSpc>
              <a:buFont typeface="Arial" panose="020B0604020202020204" pitchFamily="34" charset="0"/>
              <a:buChar char="•"/>
              <a:defRPr/>
            </a:pPr>
            <a:r>
              <a:rPr lang="en-US" sz="2700" dirty="0">
                <a:solidFill>
                  <a:srgbClr val="4D4D4D"/>
                </a:solidFill>
                <a:latin typeface="SABIC Typeface Text Light"/>
                <a:cs typeface="Arial" panose="020B0604020202020204" pitchFamily="34" charset="0"/>
              </a:rPr>
              <a:t>The test set up is portable, simple and less time consuming for data collection.</a:t>
            </a:r>
            <a:endParaRPr lang="en-US" sz="2700" dirty="0">
              <a:solidFill>
                <a:srgbClr val="000000"/>
              </a:solidFill>
              <a:latin typeface="SABIC Typeface Text Light"/>
              <a:cs typeface="Arial" panose="020B0604020202020204" pitchFamily="34" charset="0"/>
              <a:sym typeface="Calibri"/>
            </a:endParaRPr>
          </a:p>
        </p:txBody>
      </p:sp>
      <p:sp>
        <p:nvSpPr>
          <p:cNvPr id="10" name="Title 1">
            <a:extLst>
              <a:ext uri="{FF2B5EF4-FFF2-40B4-BE49-F238E27FC236}">
                <a16:creationId xmlns:a16="http://schemas.microsoft.com/office/drawing/2014/main" id="{1E79E93B-4A0A-8C8E-61E2-348FFE67C0D9}"/>
              </a:ext>
            </a:extLst>
          </p:cNvPr>
          <p:cNvSpPr txBox="1">
            <a:spLocks/>
          </p:cNvSpPr>
          <p:nvPr/>
        </p:nvSpPr>
        <p:spPr>
          <a:xfrm>
            <a:off x="490180" y="406399"/>
            <a:ext cx="15283220" cy="58049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ADVANCED NDT to Improve The Integrity of FRP Line (UT-COMP)</a:t>
            </a:r>
            <a:endParaRPr lang="en-US" dirty="0">
              <a:solidFill>
                <a:schemeClr val="accent6"/>
              </a:solidFill>
              <a:cs typeface="SABIC Typeface Text" panose="020B0603060202020204" pitchFamily="34" charset="0"/>
            </a:endParaRPr>
          </a:p>
        </p:txBody>
      </p:sp>
      <p:grpSp>
        <p:nvGrpSpPr>
          <p:cNvPr id="11" name="Group 10">
            <a:extLst>
              <a:ext uri="{FF2B5EF4-FFF2-40B4-BE49-F238E27FC236}">
                <a16:creationId xmlns:a16="http://schemas.microsoft.com/office/drawing/2014/main" id="{C130D823-F5F1-598F-C287-B283ACD87F5B}"/>
              </a:ext>
            </a:extLst>
          </p:cNvPr>
          <p:cNvGrpSpPr/>
          <p:nvPr/>
        </p:nvGrpSpPr>
        <p:grpSpPr>
          <a:xfrm>
            <a:off x="735269" y="1595270"/>
            <a:ext cx="17021574" cy="596470"/>
            <a:chOff x="490180" y="1233382"/>
            <a:chExt cx="4194387" cy="274320"/>
          </a:xfrm>
        </p:grpSpPr>
        <p:grpSp>
          <p:nvGrpSpPr>
            <p:cNvPr id="12" name="Group 11">
              <a:extLst>
                <a:ext uri="{FF2B5EF4-FFF2-40B4-BE49-F238E27FC236}">
                  <a16:creationId xmlns:a16="http://schemas.microsoft.com/office/drawing/2014/main" id="{AB4B22D5-6A44-8684-6135-F12040E17071}"/>
                </a:ext>
              </a:extLst>
            </p:cNvPr>
            <p:cNvGrpSpPr/>
            <p:nvPr/>
          </p:nvGrpSpPr>
          <p:grpSpPr>
            <a:xfrm>
              <a:off x="490180" y="1233382"/>
              <a:ext cx="4194387" cy="274320"/>
              <a:chOff x="6182747" y="4291820"/>
              <a:chExt cx="4265931" cy="274320"/>
            </a:xfrm>
          </p:grpSpPr>
          <p:sp>
            <p:nvSpPr>
              <p:cNvPr id="14" name="Flowchart: Manual Input 13">
                <a:extLst>
                  <a:ext uri="{FF2B5EF4-FFF2-40B4-BE49-F238E27FC236}">
                    <a16:creationId xmlns:a16="http://schemas.microsoft.com/office/drawing/2014/main" id="{02BE1CCC-BD04-BBD6-62FF-F66DCD7A27E7}"/>
                  </a:ext>
                </a:extLst>
              </p:cNvPr>
              <p:cNvSpPr/>
              <p:nvPr/>
            </p:nvSpPr>
            <p:spPr bwMode="auto">
              <a:xfrm rot="16200000">
                <a:off x="9122798" y="3240260"/>
                <a:ext cx="274320" cy="2377440"/>
              </a:xfrm>
              <a:prstGeom prst="flowChartManualInput">
                <a:avLst/>
              </a:prstGeom>
              <a:solidFill>
                <a:schemeClr val="accent5">
                  <a:lumMod val="20000"/>
                  <a:lumOff val="80000"/>
                </a:schemeClr>
              </a:solidFill>
              <a:ln w="9525" cap="flat" cmpd="sng" algn="ctr">
                <a:solidFill>
                  <a:schemeClr val="accent5">
                    <a:lumMod val="20000"/>
                    <a:lumOff val="80000"/>
                  </a:schemeClr>
                </a:solidFill>
                <a:prstDash val="solid"/>
                <a:round/>
                <a:headEnd type="none" w="med" len="med"/>
                <a:tailEnd type="none" w="med" len="med"/>
              </a:ln>
              <a:effectLst/>
            </p:spPr>
            <p:txBody>
              <a:bodyPr vert="vert" wrap="square" lIns="108000" tIns="108000" rIns="108000" bIns="108000" numCol="1" rtlCol="0" anchor="ctr" anchorCtr="0" compatLnSpc="1">
                <a:prstTxWarp prst="textNoShape">
                  <a:avLst/>
                </a:prstTxWarp>
              </a:bodyPr>
              <a:lstStyle/>
              <a:p>
                <a:pPr algn="ctr" defTabSz="1371600" fontAlgn="base">
                  <a:spcBef>
                    <a:spcPct val="0"/>
                  </a:spcBef>
                  <a:spcAft>
                    <a:spcPct val="0"/>
                  </a:spcAft>
                  <a:defRPr/>
                </a:pPr>
                <a:endParaRPr lang="en-US" sz="2100" dirty="0">
                  <a:solidFill>
                    <a:schemeClr val="bg1"/>
                  </a:solidFill>
                  <a:latin typeface="SABIC Typeface Headline Light"/>
                  <a:cs typeface="SABIC Typeface Text Light"/>
                </a:endParaRPr>
              </a:p>
            </p:txBody>
          </p:sp>
          <p:sp>
            <p:nvSpPr>
              <p:cNvPr id="15" name="Flowchart: Manual Input 14">
                <a:extLst>
                  <a:ext uri="{FF2B5EF4-FFF2-40B4-BE49-F238E27FC236}">
                    <a16:creationId xmlns:a16="http://schemas.microsoft.com/office/drawing/2014/main" id="{1C4D7258-6B27-1F14-1867-942F26A9FDC8}"/>
                  </a:ext>
                </a:extLst>
              </p:cNvPr>
              <p:cNvSpPr/>
              <p:nvPr/>
            </p:nvSpPr>
            <p:spPr bwMode="auto">
              <a:xfrm rot="5400000">
                <a:off x="7234307" y="3240260"/>
                <a:ext cx="274320" cy="2377440"/>
              </a:xfrm>
              <a:prstGeom prst="flowChartManualInput">
                <a:avLst/>
              </a:prstGeom>
              <a:solidFill>
                <a:schemeClr val="accent2"/>
              </a:solidFill>
              <a:ln w="9525" cap="flat" cmpd="sng" algn="ctr">
                <a:solidFill>
                  <a:schemeClr val="accent1">
                    <a:lumMod val="20000"/>
                    <a:lumOff val="80000"/>
                  </a:schemeClr>
                </a:solidFill>
                <a:prstDash val="solid"/>
                <a:round/>
                <a:headEnd type="none" w="med" len="med"/>
                <a:tailEnd type="none" w="med" len="med"/>
              </a:ln>
              <a:effectLst/>
            </p:spPr>
            <p:txBody>
              <a:bodyPr vert="vert270" wrap="square" lIns="108000" tIns="108000" rIns="108000" bIns="108000" numCol="1" rtlCol="0" anchor="ctr" anchorCtr="1" compatLnSpc="1">
                <a:prstTxWarp prst="textNoShape">
                  <a:avLst/>
                </a:prstTxWarp>
              </a:bodyPr>
              <a:lstStyle/>
              <a:p>
                <a:pPr algn="ctr" defTabSz="1371600" fontAlgn="base">
                  <a:spcBef>
                    <a:spcPct val="0"/>
                  </a:spcBef>
                  <a:spcAft>
                    <a:spcPct val="0"/>
                  </a:spcAft>
                  <a:defRPr/>
                </a:pPr>
                <a:endParaRPr lang="en-US" dirty="0">
                  <a:solidFill>
                    <a:schemeClr val="bg1"/>
                  </a:solidFill>
                  <a:latin typeface="Arial" pitchFamily="34" charset="0"/>
                  <a:cs typeface="SABIC Typeface Text Light"/>
                </a:endParaRPr>
              </a:p>
            </p:txBody>
          </p:sp>
        </p:grpSp>
        <p:sp>
          <p:nvSpPr>
            <p:cNvPr id="13" name="TextBox 12">
              <a:extLst>
                <a:ext uri="{FF2B5EF4-FFF2-40B4-BE49-F238E27FC236}">
                  <a16:creationId xmlns:a16="http://schemas.microsoft.com/office/drawing/2014/main" id="{B88A6B48-F2E0-95F2-9912-F35D01446B94}"/>
                </a:ext>
              </a:extLst>
            </p:cNvPr>
            <p:cNvSpPr txBox="1"/>
            <p:nvPr/>
          </p:nvSpPr>
          <p:spPr bwMode="auto">
            <a:xfrm>
              <a:off x="663387" y="1233382"/>
              <a:ext cx="3908612" cy="21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defTabSz="1371600">
                <a:defRPr/>
              </a:pPr>
              <a:r>
                <a:rPr lang="en-US" sz="3000" kern="0" dirty="0">
                  <a:solidFill>
                    <a:schemeClr val="bg1"/>
                  </a:solidFill>
                  <a:latin typeface="SABIC Typeface Headline Light"/>
                  <a:cs typeface="SABIC Typeface Text Light"/>
                </a:rPr>
                <a:t>Conclusion and benefit realization</a:t>
              </a:r>
            </a:p>
          </p:txBody>
        </p:sp>
      </p:grpSp>
    </p:spTree>
    <p:extLst>
      <p:ext uri="{BB962C8B-B14F-4D97-AF65-F5344CB8AC3E}">
        <p14:creationId xmlns:p14="http://schemas.microsoft.com/office/powerpoint/2010/main" val="251051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62443" y="7598882"/>
            <a:ext cx="5376236" cy="5376236"/>
          </a:xfrm>
          <a:custGeom>
            <a:avLst/>
            <a:gdLst/>
            <a:ahLst/>
            <a:cxnLst/>
            <a:rect l="l" t="t" r="r" b="b"/>
            <a:pathLst>
              <a:path w="5376236" h="5376236">
                <a:moveTo>
                  <a:pt x="0" y="0"/>
                </a:moveTo>
                <a:lnTo>
                  <a:pt x="5376236" y="0"/>
                </a:lnTo>
                <a:lnTo>
                  <a:pt x="5376236" y="5376236"/>
                </a:lnTo>
                <a:lnTo>
                  <a:pt x="0" y="53762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5805573" y="3952990"/>
            <a:ext cx="6676854" cy="1336871"/>
          </a:xfrm>
          <a:prstGeom prst="rect">
            <a:avLst/>
          </a:prstGeom>
        </p:spPr>
        <p:txBody>
          <a:bodyPr lIns="0" tIns="0" rIns="0" bIns="0" rtlCol="0" anchor="t">
            <a:spAutoFit/>
          </a:bodyPr>
          <a:lstStyle/>
          <a:p>
            <a:pPr algn="l">
              <a:lnSpc>
                <a:spcPts val="9220"/>
              </a:lnSpc>
            </a:pPr>
            <a:r>
              <a:rPr lang="en-US" sz="8781" spc="184">
                <a:solidFill>
                  <a:srgbClr val="0C3E5B"/>
                </a:solidFill>
                <a:latin typeface="Codec Pro ExtraBold"/>
              </a:rPr>
              <a:t>THANK YOU</a:t>
            </a:r>
          </a:p>
        </p:txBody>
      </p:sp>
      <p:sp>
        <p:nvSpPr>
          <p:cNvPr id="5" name="Freeform 5"/>
          <p:cNvSpPr/>
          <p:nvPr/>
        </p:nvSpPr>
        <p:spPr>
          <a:xfrm>
            <a:off x="1028700" y="1163607"/>
            <a:ext cx="934283" cy="1815744"/>
          </a:xfrm>
          <a:custGeom>
            <a:avLst/>
            <a:gdLst/>
            <a:ahLst/>
            <a:cxnLst/>
            <a:rect l="l" t="t" r="r" b="b"/>
            <a:pathLst>
              <a:path w="934283" h="1815744">
                <a:moveTo>
                  <a:pt x="0" y="0"/>
                </a:moveTo>
                <a:lnTo>
                  <a:pt x="934283" y="0"/>
                </a:lnTo>
                <a:lnTo>
                  <a:pt x="934283" y="1815744"/>
                </a:lnTo>
                <a:lnTo>
                  <a:pt x="0" y="18157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3606480" y="7586669"/>
            <a:ext cx="3606480" cy="815479"/>
          </a:xfrm>
          <a:prstGeom prst="rect">
            <a:avLst/>
          </a:prstGeom>
        </p:spPr>
        <p:txBody>
          <a:bodyPr lIns="0" tIns="0" rIns="0" bIns="0" rtlCol="0" anchor="t">
            <a:spAutoFit/>
          </a:bodyPr>
          <a:lstStyle/>
          <a:p>
            <a:pPr algn="ctr">
              <a:lnSpc>
                <a:spcPts val="3352"/>
              </a:lnSpc>
            </a:pPr>
            <a:r>
              <a:rPr lang="en-US" sz="2394">
                <a:solidFill>
                  <a:srgbClr val="E28126"/>
                </a:solidFill>
                <a:latin typeface="Canva Sans"/>
              </a:rPr>
              <a:t>Calle Cualquiera 123, Cualquier Lugar</a:t>
            </a:r>
          </a:p>
        </p:txBody>
      </p:sp>
      <p:grpSp>
        <p:nvGrpSpPr>
          <p:cNvPr id="11" name="Group 11"/>
          <p:cNvGrpSpPr/>
          <p:nvPr/>
        </p:nvGrpSpPr>
        <p:grpSpPr>
          <a:xfrm>
            <a:off x="5805573" y="741422"/>
            <a:ext cx="6676854" cy="2218588"/>
            <a:chOff x="0" y="0"/>
            <a:chExt cx="8902472" cy="2958117"/>
          </a:xfrm>
        </p:grpSpPr>
        <p:sp>
          <p:nvSpPr>
            <p:cNvPr id="12" name="TextBox 12"/>
            <p:cNvSpPr txBox="1"/>
            <p:nvPr/>
          </p:nvSpPr>
          <p:spPr>
            <a:xfrm>
              <a:off x="46032" y="-390525"/>
              <a:ext cx="7647784" cy="2465942"/>
            </a:xfrm>
            <a:prstGeom prst="rect">
              <a:avLst/>
            </a:prstGeom>
          </p:spPr>
          <p:txBody>
            <a:bodyPr lIns="0" tIns="0" rIns="0" bIns="0" rtlCol="0" anchor="t">
              <a:spAutoFit/>
            </a:bodyPr>
            <a:lstStyle/>
            <a:p>
              <a:pPr algn="ctr">
                <a:lnSpc>
                  <a:spcPts val="14360"/>
                </a:lnSpc>
              </a:pPr>
              <a:r>
                <a:rPr lang="en-US" sz="10257">
                  <a:solidFill>
                    <a:srgbClr val="0C3E5A"/>
                  </a:solidFill>
                  <a:latin typeface="Tabarra Sans Heavy"/>
                </a:rPr>
                <a:t>JUBCOR</a:t>
              </a:r>
            </a:p>
          </p:txBody>
        </p:sp>
        <p:grpSp>
          <p:nvGrpSpPr>
            <p:cNvPr id="13" name="Group 13"/>
            <p:cNvGrpSpPr/>
            <p:nvPr/>
          </p:nvGrpSpPr>
          <p:grpSpPr>
            <a:xfrm>
              <a:off x="46032" y="1703085"/>
              <a:ext cx="8856440" cy="757183"/>
              <a:chOff x="0" y="0"/>
              <a:chExt cx="1782556" cy="152400"/>
            </a:xfrm>
          </p:grpSpPr>
          <p:sp>
            <p:nvSpPr>
              <p:cNvPr id="14" name="Freeform 14"/>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sp>
        </p:grpSp>
        <p:grpSp>
          <p:nvGrpSpPr>
            <p:cNvPr id="15" name="Group 15"/>
            <p:cNvGrpSpPr/>
            <p:nvPr/>
          </p:nvGrpSpPr>
          <p:grpSpPr>
            <a:xfrm rot="5400000">
              <a:off x="7220653" y="778449"/>
              <a:ext cx="2277074" cy="1086564"/>
              <a:chOff x="0" y="0"/>
              <a:chExt cx="458312" cy="218695"/>
            </a:xfrm>
          </p:grpSpPr>
          <p:sp>
            <p:nvSpPr>
              <p:cNvPr id="16" name="Freeform 16"/>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sp>
        </p:grpSp>
        <p:sp>
          <p:nvSpPr>
            <p:cNvPr id="17" name="TextBox 17"/>
            <p:cNvSpPr txBox="1"/>
            <p:nvPr/>
          </p:nvSpPr>
          <p:spPr>
            <a:xfrm>
              <a:off x="0" y="1745158"/>
              <a:ext cx="7693816" cy="715110"/>
            </a:xfrm>
            <a:prstGeom prst="rect">
              <a:avLst/>
            </a:prstGeom>
          </p:spPr>
          <p:txBody>
            <a:bodyPr lIns="0" tIns="0" rIns="0" bIns="0" rtlCol="0" anchor="t">
              <a:spAutoFit/>
            </a:bodyPr>
            <a:lstStyle/>
            <a:p>
              <a:pPr algn="ctr">
                <a:lnSpc>
                  <a:spcPts val="4160"/>
                </a:lnSpc>
              </a:pPr>
              <a:r>
                <a:rPr lang="en-US" sz="2972">
                  <a:solidFill>
                    <a:srgbClr val="FFFFFF"/>
                  </a:solidFill>
                  <a:latin typeface="Tabarra Sans"/>
                </a:rPr>
                <a:t>CONFERENCE &amp; EXHIBITION</a:t>
              </a:r>
            </a:p>
          </p:txBody>
        </p:sp>
        <p:sp>
          <p:nvSpPr>
            <p:cNvPr id="18" name="TextBox 18"/>
            <p:cNvSpPr txBox="1"/>
            <p:nvPr/>
          </p:nvSpPr>
          <p:spPr>
            <a:xfrm rot="5400000">
              <a:off x="7366586" y="753233"/>
              <a:ext cx="2175660" cy="1136996"/>
            </a:xfrm>
            <a:prstGeom prst="rect">
              <a:avLst/>
            </a:prstGeom>
          </p:spPr>
          <p:txBody>
            <a:bodyPr lIns="0" tIns="0" rIns="0" bIns="0" rtlCol="0" anchor="t">
              <a:spAutoFit/>
            </a:bodyPr>
            <a:lstStyle/>
            <a:p>
              <a:pPr algn="ctr">
                <a:lnSpc>
                  <a:spcPts val="6623"/>
                </a:lnSpc>
              </a:pPr>
              <a:r>
                <a:rPr lang="en-US" sz="4731" spc="146">
                  <a:solidFill>
                    <a:srgbClr val="FFFFFF"/>
                  </a:solidFill>
                  <a:latin typeface="Tabarra Sans Heavy"/>
                </a:rPr>
                <a:t>2024</a:t>
              </a:r>
            </a:p>
          </p:txBody>
        </p:sp>
        <p:sp>
          <p:nvSpPr>
            <p:cNvPr id="19" name="TextBox 19"/>
            <p:cNvSpPr txBox="1"/>
            <p:nvPr/>
          </p:nvSpPr>
          <p:spPr>
            <a:xfrm>
              <a:off x="30747" y="2522888"/>
              <a:ext cx="8871725" cy="435229"/>
            </a:xfrm>
            <a:prstGeom prst="rect">
              <a:avLst/>
            </a:prstGeom>
          </p:spPr>
          <p:txBody>
            <a:bodyPr lIns="0" tIns="0" rIns="0" bIns="0" rtlCol="0" anchor="t">
              <a:spAutoFit/>
            </a:bodyPr>
            <a:lstStyle/>
            <a:p>
              <a:pPr algn="ctr">
                <a:lnSpc>
                  <a:spcPts val="2822"/>
                </a:lnSpc>
                <a:spcBef>
                  <a:spcPct val="0"/>
                </a:spcBef>
              </a:pPr>
              <a:r>
                <a:rPr lang="en-US" sz="2016">
                  <a:solidFill>
                    <a:srgbClr val="0C3E5B"/>
                  </a:solidFill>
                  <a:latin typeface="Glacial Indifference Bold"/>
                </a:rPr>
                <a:t>INNOVATIVE SOLUTIONS FOR CORROSION CHALLENGES</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807</Words>
  <Application>Microsoft Office PowerPoint</Application>
  <PresentationFormat>Custom</PresentationFormat>
  <Paragraphs>49</Paragraphs>
  <Slides>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Tabarra Sans Heavy</vt:lpstr>
      <vt:lpstr>Canva Sans</vt:lpstr>
      <vt:lpstr>Canva Sans Bold</vt:lpstr>
      <vt:lpstr>Tabarra Sans</vt:lpstr>
      <vt:lpstr>SABIC Typeface Headline Light</vt:lpstr>
      <vt:lpstr>Arial</vt:lpstr>
      <vt:lpstr>Calibri</vt:lpstr>
      <vt:lpstr>SABIC Typeface Text Light</vt:lpstr>
      <vt:lpstr>Glacial Indifference Bold</vt:lpstr>
      <vt:lpstr>Codec Pro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JUBCOR 2024 Presentation Template</dc:title>
  <dc:creator>Ghamdi-Al, Anas Saeed</dc:creator>
  <cp:lastModifiedBy>Ghamdi-Al, Anas Saeed</cp:lastModifiedBy>
  <cp:revision>2</cp:revision>
  <dcterms:created xsi:type="dcterms:W3CDTF">2006-08-16T00:00:00Z</dcterms:created>
  <dcterms:modified xsi:type="dcterms:W3CDTF">2024-08-18T05:18:24Z</dcterms:modified>
  <dc:identifier>DAGG3nLRPf8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3321747-f206-4919-9520-29762f698e8e_Enabled">
    <vt:lpwstr>true</vt:lpwstr>
  </property>
  <property fmtid="{D5CDD505-2E9C-101B-9397-08002B2CF9AE}" pid="3" name="MSIP_Label_13321747-f206-4919-9520-29762f698e8e_SetDate">
    <vt:lpwstr>2024-08-17T21:09:10Z</vt:lpwstr>
  </property>
  <property fmtid="{D5CDD505-2E9C-101B-9397-08002B2CF9AE}" pid="4" name="MSIP_Label_13321747-f206-4919-9520-29762f698e8e_Method">
    <vt:lpwstr>Privileged</vt:lpwstr>
  </property>
  <property fmtid="{D5CDD505-2E9C-101B-9397-08002B2CF9AE}" pid="5" name="MSIP_Label_13321747-f206-4919-9520-29762f698e8e_Name">
    <vt:lpwstr>13321747-f206-4919-9520-29762f698e8e</vt:lpwstr>
  </property>
  <property fmtid="{D5CDD505-2E9C-101B-9397-08002B2CF9AE}" pid="6" name="MSIP_Label_13321747-f206-4919-9520-29762f698e8e_SiteId">
    <vt:lpwstr>a77c517c-e95e-435b-bbb4-cb17e462491f</vt:lpwstr>
  </property>
  <property fmtid="{D5CDD505-2E9C-101B-9397-08002B2CF9AE}" pid="7" name="MSIP_Label_13321747-f206-4919-9520-29762f698e8e_ActionId">
    <vt:lpwstr>23bf5ff3-de4a-4a8b-a135-68984204a9e0</vt:lpwstr>
  </property>
  <property fmtid="{D5CDD505-2E9C-101B-9397-08002B2CF9AE}" pid="8" name="MSIP_Label_13321747-f206-4919-9520-29762f698e8e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Classification: General Business Use </vt:lpwstr>
  </property>
</Properties>
</file>