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9" r:id="rId4"/>
    <p:sldId id="272" r:id="rId5"/>
    <p:sldId id="261" r:id="rId6"/>
    <p:sldId id="260" r:id="rId7"/>
    <p:sldId id="262" r:id="rId8"/>
    <p:sldId id="264" r:id="rId9"/>
    <p:sldId id="263" r:id="rId10"/>
    <p:sldId id="273" r:id="rId11"/>
    <p:sldId id="266" r:id="rId12"/>
    <p:sldId id="265" r:id="rId13"/>
    <p:sldId id="267" r:id="rId14"/>
    <p:sldId id="274" r:id="rId15"/>
    <p:sldId id="275" r:id="rId16"/>
    <p:sldId id="268" r:id="rId17"/>
    <p:sldId id="269" r:id="rId18"/>
    <p:sldId id="279" r:id="rId19"/>
    <p:sldId id="899" r:id="rId20"/>
    <p:sldId id="900" r:id="rId21"/>
    <p:sldId id="280" r:id="rId22"/>
    <p:sldId id="901" r:id="rId23"/>
    <p:sldId id="281" r:id="rId24"/>
    <p:sldId id="885" r:id="rId25"/>
    <p:sldId id="258" r:id="rId26"/>
    <p:sldId id="886" r:id="rId27"/>
    <p:sldId id="278" r:id="rId28"/>
    <p:sldId id="894" r:id="rId29"/>
    <p:sldId id="898" r:id="rId30"/>
    <p:sldId id="895" r:id="rId31"/>
    <p:sldId id="896" r:id="rId32"/>
    <p:sldId id="897" r:id="rId33"/>
    <p:sldId id="888" r:id="rId34"/>
    <p:sldId id="889" r:id="rId35"/>
    <p:sldId id="890" r:id="rId36"/>
  </p:sldIdLst>
  <p:sldSz cx="18288000" cy="10287000"/>
  <p:notesSz cx="6858000" cy="9144000"/>
  <p:embeddedFontLst>
    <p:embeddedFont>
      <p:font typeface="Cambria Math" panose="02040503050406030204" pitchFamily="18" charset="0"/>
      <p:regular r:id="rId38"/>
    </p:embeddedFont>
    <p:embeddedFont>
      <p:font typeface="Canva Sans" panose="020B0604020202020204" charset="0"/>
      <p:regular r:id="rId39"/>
    </p:embeddedFont>
    <p:embeddedFont>
      <p:font typeface="Canva Sans Bold" panose="020B0604020202020204" charset="0"/>
      <p:regular r:id="rId40"/>
    </p:embeddedFont>
    <p:embeddedFont>
      <p:font typeface="Codec Pro ExtraBold" panose="020B0604020202020204" charset="0"/>
      <p:regular r:id="rId41"/>
    </p:embeddedFont>
    <p:embeddedFont>
      <p:font typeface="Glacial Indifference Bold" panose="020B0604020202020204" charset="0"/>
      <p:regular r:id="rId42"/>
    </p:embeddedFont>
    <p:embeddedFont>
      <p:font typeface="Tabarra Sans" panose="020B0604020202020204" charset="0"/>
      <p:regular r:id="rId43"/>
    </p:embeddedFont>
    <p:embeddedFont>
      <p:font typeface="Tabarra Sans Heavy" panose="020B0604020202020204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81818" autoAdjust="0"/>
  </p:normalViewPr>
  <p:slideViewPr>
    <p:cSldViewPr>
      <p:cViewPr varScale="1">
        <p:scale>
          <a:sx n="46" d="100"/>
          <a:sy n="46" d="100"/>
        </p:scale>
        <p:origin x="672" y="4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ابوخليل 1" userId="970dbde63e6db43b" providerId="LiveId" clId="{D1F273AA-99A3-491B-A06C-EB6CFA914C88}"/>
    <pc:docChg chg="undo custSel delSld modSld sldOrd">
      <pc:chgData name="ابوخليل 1" userId="970dbde63e6db43b" providerId="LiveId" clId="{D1F273AA-99A3-491B-A06C-EB6CFA914C88}" dt="2024-06-26T19:01:15.903" v="263" actId="1035"/>
      <pc:docMkLst>
        <pc:docMk/>
      </pc:docMkLst>
      <pc:sldChg chg="modSp mod">
        <pc:chgData name="ابوخليل 1" userId="970dbde63e6db43b" providerId="LiveId" clId="{D1F273AA-99A3-491B-A06C-EB6CFA914C88}" dt="2024-06-26T07:30:59.375" v="4" actId="1076"/>
        <pc:sldMkLst>
          <pc:docMk/>
          <pc:sldMk cId="1973462883" sldId="260"/>
        </pc:sldMkLst>
        <pc:spChg chg="mod">
          <ac:chgData name="ابوخليل 1" userId="970dbde63e6db43b" providerId="LiveId" clId="{D1F273AA-99A3-491B-A06C-EB6CFA914C88}" dt="2024-06-26T07:30:59.375" v="4" actId="1076"/>
          <ac:spMkLst>
            <pc:docMk/>
            <pc:sldMk cId="1973462883" sldId="260"/>
            <ac:spMk id="8" creationId="{5D296746-E4BC-BEAA-B2D7-3D41E0A07CA9}"/>
          </ac:spMkLst>
        </pc:spChg>
      </pc:sldChg>
      <pc:sldChg chg="modSp mod ord">
        <pc:chgData name="ابوخليل 1" userId="970dbde63e6db43b" providerId="LiveId" clId="{D1F273AA-99A3-491B-A06C-EB6CFA914C88}" dt="2024-06-26T18:55:34.105" v="244"/>
        <pc:sldMkLst>
          <pc:docMk/>
          <pc:sldMk cId="3070906141" sldId="261"/>
        </pc:sldMkLst>
        <pc:spChg chg="mod">
          <ac:chgData name="ابوخليل 1" userId="970dbde63e6db43b" providerId="LiveId" clId="{D1F273AA-99A3-491B-A06C-EB6CFA914C88}" dt="2024-06-26T07:33:12.738" v="33" actId="20577"/>
          <ac:spMkLst>
            <pc:docMk/>
            <pc:sldMk cId="3070906141" sldId="261"/>
            <ac:spMk id="7" creationId="{912CACE1-3E36-B129-330B-B4502F0DF721}"/>
          </ac:spMkLst>
        </pc:spChg>
      </pc:sldChg>
      <pc:sldChg chg="modSp mod">
        <pc:chgData name="ابوخليل 1" userId="970dbde63e6db43b" providerId="LiveId" clId="{D1F273AA-99A3-491B-A06C-EB6CFA914C88}" dt="2024-06-26T07:33:34.968" v="37" actId="1076"/>
        <pc:sldMkLst>
          <pc:docMk/>
          <pc:sldMk cId="100164165" sldId="262"/>
        </pc:sldMkLst>
        <pc:spChg chg="mod">
          <ac:chgData name="ابوخليل 1" userId="970dbde63e6db43b" providerId="LiveId" clId="{D1F273AA-99A3-491B-A06C-EB6CFA914C88}" dt="2024-06-26T07:33:34.968" v="37" actId="1076"/>
          <ac:spMkLst>
            <pc:docMk/>
            <pc:sldMk cId="100164165" sldId="262"/>
            <ac:spMk id="10" creationId="{0A0B3734-FFE4-ED8A-220A-52144164FFBD}"/>
          </ac:spMkLst>
        </pc:spChg>
      </pc:sldChg>
      <pc:sldChg chg="modSp mod">
        <pc:chgData name="ابوخليل 1" userId="970dbde63e6db43b" providerId="LiveId" clId="{D1F273AA-99A3-491B-A06C-EB6CFA914C88}" dt="2024-06-26T18:58:37.943" v="261" actId="14100"/>
        <pc:sldMkLst>
          <pc:docMk/>
          <pc:sldMk cId="395144489" sldId="263"/>
        </pc:sldMkLst>
        <pc:spChg chg="mod">
          <ac:chgData name="ابوخليل 1" userId="970dbde63e6db43b" providerId="LiveId" clId="{D1F273AA-99A3-491B-A06C-EB6CFA914C88}" dt="2024-06-26T18:57:36.524" v="252" actId="1076"/>
          <ac:spMkLst>
            <pc:docMk/>
            <pc:sldMk cId="395144489" sldId="263"/>
            <ac:spMk id="4" creationId="{33F6E22D-BC7A-3BAB-F9EB-5935C25819A5}"/>
          </ac:spMkLst>
        </pc:spChg>
        <pc:spChg chg="mod">
          <ac:chgData name="ابوخليل 1" userId="970dbde63e6db43b" providerId="LiveId" clId="{D1F273AA-99A3-491B-A06C-EB6CFA914C88}" dt="2024-06-26T07:35:51.770" v="65" actId="1076"/>
          <ac:spMkLst>
            <pc:docMk/>
            <pc:sldMk cId="395144489" sldId="263"/>
            <ac:spMk id="8" creationId="{756BB4D4-4563-B0C3-A6DA-850B90F924DB}"/>
          </ac:spMkLst>
        </pc:spChg>
        <pc:spChg chg="mod">
          <ac:chgData name="ابوخليل 1" userId="970dbde63e6db43b" providerId="LiveId" clId="{D1F273AA-99A3-491B-A06C-EB6CFA914C88}" dt="2024-06-26T07:35:58.970" v="66" actId="1076"/>
          <ac:spMkLst>
            <pc:docMk/>
            <pc:sldMk cId="395144489" sldId="263"/>
            <ac:spMk id="9" creationId="{9E5CF5A6-D599-6BB0-FD62-93722AA673E9}"/>
          </ac:spMkLst>
        </pc:spChg>
        <pc:picChg chg="mod">
          <ac:chgData name="ابوخليل 1" userId="970dbde63e6db43b" providerId="LiveId" clId="{D1F273AA-99A3-491B-A06C-EB6CFA914C88}" dt="2024-06-26T18:58:27.370" v="259" actId="14100"/>
          <ac:picMkLst>
            <pc:docMk/>
            <pc:sldMk cId="395144489" sldId="263"/>
            <ac:picMk id="5" creationId="{FF5B8C41-2072-7FE2-E25C-4FC77442DC6E}"/>
          </ac:picMkLst>
        </pc:picChg>
        <pc:picChg chg="mod">
          <ac:chgData name="ابوخليل 1" userId="970dbde63e6db43b" providerId="LiveId" clId="{D1F273AA-99A3-491B-A06C-EB6CFA914C88}" dt="2024-06-26T18:58:31.477" v="260" actId="14100"/>
          <ac:picMkLst>
            <pc:docMk/>
            <pc:sldMk cId="395144489" sldId="263"/>
            <ac:picMk id="6" creationId="{78E4E345-04CD-40C1-1198-03112AECB1B6}"/>
          </ac:picMkLst>
        </pc:picChg>
        <pc:picChg chg="mod">
          <ac:chgData name="ابوخليل 1" userId="970dbde63e6db43b" providerId="LiveId" clId="{D1F273AA-99A3-491B-A06C-EB6CFA914C88}" dt="2024-06-26T18:58:37.943" v="261" actId="14100"/>
          <ac:picMkLst>
            <pc:docMk/>
            <pc:sldMk cId="395144489" sldId="263"/>
            <ac:picMk id="7" creationId="{0D528889-494D-CEC7-B0DA-7984C44EA376}"/>
          </ac:picMkLst>
        </pc:picChg>
      </pc:sldChg>
      <pc:sldChg chg="modSp mod">
        <pc:chgData name="ابوخليل 1" userId="970dbde63e6db43b" providerId="LiveId" clId="{D1F273AA-99A3-491B-A06C-EB6CFA914C88}" dt="2024-06-26T07:33:52.593" v="42" actId="14100"/>
        <pc:sldMkLst>
          <pc:docMk/>
          <pc:sldMk cId="1186082021" sldId="264"/>
        </pc:sldMkLst>
        <pc:spChg chg="mod">
          <ac:chgData name="ابوخليل 1" userId="970dbde63e6db43b" providerId="LiveId" clId="{D1F273AA-99A3-491B-A06C-EB6CFA914C88}" dt="2024-06-26T07:33:52.593" v="42" actId="14100"/>
          <ac:spMkLst>
            <pc:docMk/>
            <pc:sldMk cId="1186082021" sldId="264"/>
            <ac:spMk id="7" creationId="{38D86CCF-4428-DFE5-4221-DE64D931FB08}"/>
          </ac:spMkLst>
        </pc:spChg>
      </pc:sldChg>
      <pc:sldChg chg="modSp mod">
        <pc:chgData name="ابوخليل 1" userId="970dbde63e6db43b" providerId="LiveId" clId="{D1F273AA-99A3-491B-A06C-EB6CFA914C88}" dt="2024-06-26T07:36:37.910" v="74" actId="20577"/>
        <pc:sldMkLst>
          <pc:docMk/>
          <pc:sldMk cId="3914726362" sldId="266"/>
        </pc:sldMkLst>
        <pc:spChg chg="mod">
          <ac:chgData name="ابوخليل 1" userId="970dbde63e6db43b" providerId="LiveId" clId="{D1F273AA-99A3-491B-A06C-EB6CFA914C88}" dt="2024-06-26T07:36:37.910" v="74" actId="20577"/>
          <ac:spMkLst>
            <pc:docMk/>
            <pc:sldMk cId="3914726362" sldId="266"/>
            <ac:spMk id="11" creationId="{39ED30AE-06AD-C335-3768-7DD1CFDD42EE}"/>
          </ac:spMkLst>
        </pc:spChg>
      </pc:sldChg>
      <pc:sldChg chg="modSp mod">
        <pc:chgData name="ابوخليل 1" userId="970dbde63e6db43b" providerId="LiveId" clId="{D1F273AA-99A3-491B-A06C-EB6CFA914C88}" dt="2024-06-26T19:01:15.903" v="263" actId="1035"/>
        <pc:sldMkLst>
          <pc:docMk/>
          <pc:sldMk cId="2143914922" sldId="268"/>
        </pc:sldMkLst>
        <pc:spChg chg="mod">
          <ac:chgData name="ابوخليل 1" userId="970dbde63e6db43b" providerId="LiveId" clId="{D1F273AA-99A3-491B-A06C-EB6CFA914C88}" dt="2024-06-26T19:01:15.903" v="263" actId="1035"/>
          <ac:spMkLst>
            <pc:docMk/>
            <pc:sldMk cId="2143914922" sldId="268"/>
            <ac:spMk id="26" creationId="{F7F885C5-9919-F517-8125-99B3879BF6BE}"/>
          </ac:spMkLst>
        </pc:spChg>
        <pc:spChg chg="mod">
          <ac:chgData name="ابوخليل 1" userId="970dbde63e6db43b" providerId="LiveId" clId="{D1F273AA-99A3-491B-A06C-EB6CFA914C88}" dt="2024-06-26T07:36:59.560" v="78" actId="20577"/>
          <ac:spMkLst>
            <pc:docMk/>
            <pc:sldMk cId="2143914922" sldId="268"/>
            <ac:spMk id="27" creationId="{AE74CDFD-1008-78DB-9871-60F0A0C29B14}"/>
          </ac:spMkLst>
        </pc:spChg>
      </pc:sldChg>
      <pc:sldChg chg="del">
        <pc:chgData name="ابوخليل 1" userId="970dbde63e6db43b" providerId="LiveId" clId="{D1F273AA-99A3-491B-A06C-EB6CFA914C88}" dt="2024-06-26T07:30:37.700" v="0" actId="47"/>
        <pc:sldMkLst>
          <pc:docMk/>
          <pc:sldMk cId="3160017643" sldId="271"/>
        </pc:sldMkLst>
      </pc:sldChg>
      <pc:sldChg chg="modSp mod ord">
        <pc:chgData name="ابوخليل 1" userId="970dbde63e6db43b" providerId="LiveId" clId="{D1F273AA-99A3-491B-A06C-EB6CFA914C88}" dt="2024-06-26T18:55:31.434" v="242"/>
        <pc:sldMkLst>
          <pc:docMk/>
          <pc:sldMk cId="719132837" sldId="272"/>
        </pc:sldMkLst>
        <pc:spChg chg="mod">
          <ac:chgData name="ابوخليل 1" userId="970dbde63e6db43b" providerId="LiveId" clId="{D1F273AA-99A3-491B-A06C-EB6CFA914C88}" dt="2024-06-26T07:32:58.823" v="30" actId="1076"/>
          <ac:spMkLst>
            <pc:docMk/>
            <pc:sldMk cId="719132837" sldId="272"/>
            <ac:spMk id="7" creationId="{912CACE1-3E36-B129-330B-B4502F0DF721}"/>
          </ac:spMkLst>
        </pc:spChg>
        <pc:picChg chg="mod">
          <ac:chgData name="ابوخليل 1" userId="970dbde63e6db43b" providerId="LiveId" clId="{D1F273AA-99A3-491B-A06C-EB6CFA914C88}" dt="2024-06-26T07:33:01.437" v="31" actId="14100"/>
          <ac:picMkLst>
            <pc:docMk/>
            <pc:sldMk cId="719132837" sldId="272"/>
            <ac:picMk id="9" creationId="{F774D168-8AE7-8D5E-5BC5-A5EC089F8AD6}"/>
          </ac:picMkLst>
        </pc:picChg>
      </pc:sldChg>
      <pc:sldChg chg="modSp mod">
        <pc:chgData name="ابوخليل 1" userId="970dbde63e6db43b" providerId="LiveId" clId="{D1F273AA-99A3-491B-A06C-EB6CFA914C88}" dt="2024-06-26T18:58:04.289" v="258" actId="14100"/>
        <pc:sldMkLst>
          <pc:docMk/>
          <pc:sldMk cId="3005285363" sldId="273"/>
        </pc:sldMkLst>
        <pc:spChg chg="mod">
          <ac:chgData name="ابوخليل 1" userId="970dbde63e6db43b" providerId="LiveId" clId="{D1F273AA-99A3-491B-A06C-EB6CFA914C88}" dt="2024-06-26T18:57:42.530" v="253" actId="404"/>
          <ac:spMkLst>
            <pc:docMk/>
            <pc:sldMk cId="3005285363" sldId="273"/>
            <ac:spMk id="4" creationId="{33F6E22D-BC7A-3BAB-F9EB-5935C25819A5}"/>
          </ac:spMkLst>
        </pc:spChg>
        <pc:spChg chg="mod">
          <ac:chgData name="ابوخليل 1" userId="970dbde63e6db43b" providerId="LiveId" clId="{D1F273AA-99A3-491B-A06C-EB6CFA914C88}" dt="2024-06-26T07:36:21.579" v="68" actId="20577"/>
          <ac:spMkLst>
            <pc:docMk/>
            <pc:sldMk cId="3005285363" sldId="273"/>
            <ac:spMk id="12" creationId="{625E96A7-1A80-83A6-370E-4CA67768B10C}"/>
          </ac:spMkLst>
        </pc:spChg>
        <pc:spChg chg="mod">
          <ac:chgData name="ابوخليل 1" userId="970dbde63e6db43b" providerId="LiveId" clId="{D1F273AA-99A3-491B-A06C-EB6CFA914C88}" dt="2024-06-26T07:36:26.972" v="70" actId="20577"/>
          <ac:spMkLst>
            <pc:docMk/>
            <pc:sldMk cId="3005285363" sldId="273"/>
            <ac:spMk id="13" creationId="{BABEBBAE-8359-6DBC-A630-AD85D7E0F03F}"/>
          </ac:spMkLst>
        </pc:spChg>
        <pc:picChg chg="mod">
          <ac:chgData name="ابوخليل 1" userId="970dbde63e6db43b" providerId="LiveId" clId="{D1F273AA-99A3-491B-A06C-EB6CFA914C88}" dt="2024-06-26T18:58:00.171" v="257" actId="14100"/>
          <ac:picMkLst>
            <pc:docMk/>
            <pc:sldMk cId="3005285363" sldId="273"/>
            <ac:picMk id="10" creationId="{07A088D9-F0FF-2DD0-2EF6-B22C8D86EC4F}"/>
          </ac:picMkLst>
        </pc:picChg>
        <pc:picChg chg="mod">
          <ac:chgData name="ابوخليل 1" userId="970dbde63e6db43b" providerId="LiveId" clId="{D1F273AA-99A3-491B-A06C-EB6CFA914C88}" dt="2024-06-26T18:58:04.289" v="258" actId="14100"/>
          <ac:picMkLst>
            <pc:docMk/>
            <pc:sldMk cId="3005285363" sldId="273"/>
            <ac:picMk id="11" creationId="{5FE643A2-1EE5-5E01-3C5D-DB662BE54FC6}"/>
          </ac:picMkLst>
        </pc:picChg>
      </pc:sldChg>
      <pc:sldChg chg="del">
        <pc:chgData name="ابوخليل 1" userId="970dbde63e6db43b" providerId="LiveId" clId="{D1F273AA-99A3-491B-A06C-EB6CFA914C88}" dt="2024-06-26T07:52:08.571" v="129" actId="47"/>
        <pc:sldMkLst>
          <pc:docMk/>
          <pc:sldMk cId="2424193" sldId="277"/>
        </pc:sldMkLst>
      </pc:sldChg>
      <pc:sldChg chg="delSp modSp mod">
        <pc:chgData name="ابوخليل 1" userId="970dbde63e6db43b" providerId="LiveId" clId="{D1F273AA-99A3-491B-A06C-EB6CFA914C88}" dt="2024-06-26T07:51:56.328" v="128" actId="14100"/>
        <pc:sldMkLst>
          <pc:docMk/>
          <pc:sldMk cId="2240722673" sldId="278"/>
        </pc:sldMkLst>
        <pc:spChg chg="del">
          <ac:chgData name="ابوخليل 1" userId="970dbde63e6db43b" providerId="LiveId" clId="{D1F273AA-99A3-491B-A06C-EB6CFA914C88}" dt="2024-06-26T07:50:21.319" v="95" actId="478"/>
          <ac:spMkLst>
            <pc:docMk/>
            <pc:sldMk cId="2240722673" sldId="278"/>
            <ac:spMk id="4" creationId="{33F6E22D-BC7A-3BAB-F9EB-5935C25819A5}"/>
          </ac:spMkLst>
        </pc:spChg>
        <pc:spChg chg="mod">
          <ac:chgData name="ابوخليل 1" userId="970dbde63e6db43b" providerId="LiveId" clId="{D1F273AA-99A3-491B-A06C-EB6CFA914C88}" dt="2024-06-26T07:50:57.802" v="105" actId="403"/>
          <ac:spMkLst>
            <pc:docMk/>
            <pc:sldMk cId="2240722673" sldId="278"/>
            <ac:spMk id="6" creationId="{2C559CB7-0612-6978-0DFA-CD617F3E2E6A}"/>
          </ac:spMkLst>
        </pc:spChg>
        <pc:spChg chg="mod">
          <ac:chgData name="ابوخليل 1" userId="970dbde63e6db43b" providerId="LiveId" clId="{D1F273AA-99A3-491B-A06C-EB6CFA914C88}" dt="2024-06-26T07:51:33.315" v="116" actId="14100"/>
          <ac:spMkLst>
            <pc:docMk/>
            <pc:sldMk cId="2240722673" sldId="278"/>
            <ac:spMk id="8" creationId="{B84A11E5-9841-466A-0CED-DD71575646DF}"/>
          </ac:spMkLst>
        </pc:spChg>
        <pc:spChg chg="mod">
          <ac:chgData name="ابوخليل 1" userId="970dbde63e6db43b" providerId="LiveId" clId="{D1F273AA-99A3-491B-A06C-EB6CFA914C88}" dt="2024-06-26T07:51:41.327" v="121" actId="14100"/>
          <ac:spMkLst>
            <pc:docMk/>
            <pc:sldMk cId="2240722673" sldId="278"/>
            <ac:spMk id="10" creationId="{49A4FA8F-3139-DC12-0738-3AABECF07BC5}"/>
          </ac:spMkLst>
        </pc:spChg>
        <pc:spChg chg="mod">
          <ac:chgData name="ابوخليل 1" userId="970dbde63e6db43b" providerId="LiveId" clId="{D1F273AA-99A3-491B-A06C-EB6CFA914C88}" dt="2024-06-26T07:50:25.961" v="96" actId="1076"/>
          <ac:spMkLst>
            <pc:docMk/>
            <pc:sldMk cId="2240722673" sldId="278"/>
            <ac:spMk id="11" creationId="{6ED1953F-E878-3682-4498-F7BE48075D4E}"/>
          </ac:spMkLst>
        </pc:spChg>
        <pc:spChg chg="mod">
          <ac:chgData name="ابوخليل 1" userId="970dbde63e6db43b" providerId="LiveId" clId="{D1F273AA-99A3-491B-A06C-EB6CFA914C88}" dt="2024-06-26T07:51:49.578" v="127" actId="1076"/>
          <ac:spMkLst>
            <pc:docMk/>
            <pc:sldMk cId="2240722673" sldId="278"/>
            <ac:spMk id="13" creationId="{9034CFBB-C338-5B73-44AE-D0A131D3C454}"/>
          </ac:spMkLst>
        </pc:spChg>
        <pc:graphicFrameChg chg="mod modGraphic">
          <ac:chgData name="ابوخليل 1" userId="970dbde63e6db43b" providerId="LiveId" clId="{D1F273AA-99A3-491B-A06C-EB6CFA914C88}" dt="2024-06-26T07:51:00.846" v="106" actId="14100"/>
          <ac:graphicFrameMkLst>
            <pc:docMk/>
            <pc:sldMk cId="2240722673" sldId="278"/>
            <ac:graphicFrameMk id="5" creationId="{1E623A07-DC83-0312-6302-08F7F4CA0C4E}"/>
          </ac:graphicFrameMkLst>
        </pc:graphicFrameChg>
        <pc:picChg chg="mod">
          <ac:chgData name="ابوخليل 1" userId="970dbde63e6db43b" providerId="LiveId" clId="{D1F273AA-99A3-491B-A06C-EB6CFA914C88}" dt="2024-06-26T07:51:10.546" v="108" actId="1076"/>
          <ac:picMkLst>
            <pc:docMk/>
            <pc:sldMk cId="2240722673" sldId="278"/>
            <ac:picMk id="7" creationId="{0E59B39E-A7C9-9E5F-DC41-064C9936C756}"/>
          </ac:picMkLst>
        </pc:picChg>
        <pc:picChg chg="mod">
          <ac:chgData name="ابوخليل 1" userId="970dbde63e6db43b" providerId="LiveId" clId="{D1F273AA-99A3-491B-A06C-EB6CFA914C88}" dt="2024-06-26T07:51:22.528" v="111" actId="14100"/>
          <ac:picMkLst>
            <pc:docMk/>
            <pc:sldMk cId="2240722673" sldId="278"/>
            <ac:picMk id="9" creationId="{D9DAB487-999D-3692-AE00-2EBD8CA64B89}"/>
          </ac:picMkLst>
        </pc:picChg>
        <pc:picChg chg="mod">
          <ac:chgData name="ابوخليل 1" userId="970dbde63e6db43b" providerId="LiveId" clId="{D1F273AA-99A3-491B-A06C-EB6CFA914C88}" dt="2024-06-26T07:51:56.328" v="128" actId="14100"/>
          <ac:picMkLst>
            <pc:docMk/>
            <pc:sldMk cId="2240722673" sldId="278"/>
            <ac:picMk id="12" creationId="{009A5643-A5AD-13BC-89E7-C974EE068C99}"/>
          </ac:picMkLst>
        </pc:picChg>
      </pc:sldChg>
      <pc:sldChg chg="modSp mod">
        <pc:chgData name="ابوخليل 1" userId="970dbde63e6db43b" providerId="LiveId" clId="{D1F273AA-99A3-491B-A06C-EB6CFA914C88}" dt="2024-06-26T07:37:17.475" v="84" actId="20577"/>
        <pc:sldMkLst>
          <pc:docMk/>
          <pc:sldMk cId="410535673" sldId="279"/>
        </pc:sldMkLst>
        <pc:spChg chg="mod">
          <ac:chgData name="ابوخليل 1" userId="970dbde63e6db43b" providerId="LiveId" clId="{D1F273AA-99A3-491B-A06C-EB6CFA914C88}" dt="2024-06-26T07:37:17.475" v="84" actId="20577"/>
          <ac:spMkLst>
            <pc:docMk/>
            <pc:sldMk cId="410535673" sldId="279"/>
            <ac:spMk id="7" creationId="{4D9687DB-525C-DE29-DBBE-FACCF51DD6FC}"/>
          </ac:spMkLst>
        </pc:spChg>
        <pc:spChg chg="mod">
          <ac:chgData name="ابوخليل 1" userId="970dbde63e6db43b" providerId="LiveId" clId="{D1F273AA-99A3-491B-A06C-EB6CFA914C88}" dt="2024-06-26T07:37:12.895" v="82" actId="20577"/>
          <ac:spMkLst>
            <pc:docMk/>
            <pc:sldMk cId="410535673" sldId="279"/>
            <ac:spMk id="9" creationId="{D296CF8E-A1F8-A917-E86B-B02B0E9072C6}"/>
          </ac:spMkLst>
        </pc:spChg>
      </pc:sldChg>
      <pc:sldChg chg="modSp mod">
        <pc:chgData name="ابوخليل 1" userId="970dbde63e6db43b" providerId="LiveId" clId="{D1F273AA-99A3-491B-A06C-EB6CFA914C88}" dt="2024-06-26T07:37:49.117" v="94" actId="20577"/>
        <pc:sldMkLst>
          <pc:docMk/>
          <pc:sldMk cId="1003095185" sldId="280"/>
        </pc:sldMkLst>
        <pc:spChg chg="mod">
          <ac:chgData name="ابوخليل 1" userId="970dbde63e6db43b" providerId="LiveId" clId="{D1F273AA-99A3-491B-A06C-EB6CFA914C88}" dt="2024-06-26T07:37:49.117" v="94" actId="20577"/>
          <ac:spMkLst>
            <pc:docMk/>
            <pc:sldMk cId="1003095185" sldId="280"/>
            <ac:spMk id="9" creationId="{F4CEC29E-AC48-99E8-8899-F40414E50697}"/>
          </ac:spMkLst>
        </pc:spChg>
      </pc:sldChg>
      <pc:sldChg chg="modSp mod">
        <pc:chgData name="ابوخليل 1" userId="970dbde63e6db43b" providerId="LiveId" clId="{D1F273AA-99A3-491B-A06C-EB6CFA914C88}" dt="2024-06-26T07:56:13.416" v="235" actId="1076"/>
        <pc:sldMkLst>
          <pc:docMk/>
          <pc:sldMk cId="3558070048" sldId="888"/>
        </pc:sldMkLst>
        <pc:spChg chg="mod">
          <ac:chgData name="ابوخليل 1" userId="970dbde63e6db43b" providerId="LiveId" clId="{D1F273AA-99A3-491B-A06C-EB6CFA914C88}" dt="2024-06-26T07:56:01.286" v="230" actId="1076"/>
          <ac:spMkLst>
            <pc:docMk/>
            <pc:sldMk cId="3558070048" sldId="888"/>
            <ac:spMk id="4" creationId="{11D31DEF-E0BC-EE8C-2C3B-A751EACE42EC}"/>
          </ac:spMkLst>
        </pc:spChg>
        <pc:picChg chg="mod">
          <ac:chgData name="ابوخليل 1" userId="970dbde63e6db43b" providerId="LiveId" clId="{D1F273AA-99A3-491B-A06C-EB6CFA914C88}" dt="2024-06-26T07:56:05.882" v="232" actId="14100"/>
          <ac:picMkLst>
            <pc:docMk/>
            <pc:sldMk cId="3558070048" sldId="888"/>
            <ac:picMk id="5" creationId="{B2DE0C21-B510-9584-9F3A-C3A46525CAD0}"/>
          </ac:picMkLst>
        </pc:picChg>
        <pc:picChg chg="mod">
          <ac:chgData name="ابوخليل 1" userId="970dbde63e6db43b" providerId="LiveId" clId="{D1F273AA-99A3-491B-A06C-EB6CFA914C88}" dt="2024-06-26T07:56:13.416" v="235" actId="1076"/>
          <ac:picMkLst>
            <pc:docMk/>
            <pc:sldMk cId="3558070048" sldId="888"/>
            <ac:picMk id="6" creationId="{32509547-58D5-5B97-785D-57B36983DDBE}"/>
          </ac:picMkLst>
        </pc:picChg>
      </pc:sldChg>
      <pc:sldChg chg="modSp mod">
        <pc:chgData name="ابوخليل 1" userId="970dbde63e6db43b" providerId="LiveId" clId="{D1F273AA-99A3-491B-A06C-EB6CFA914C88}" dt="2024-06-26T07:56:26.845" v="238" actId="14100"/>
        <pc:sldMkLst>
          <pc:docMk/>
          <pc:sldMk cId="365498952" sldId="889"/>
        </pc:sldMkLst>
        <pc:spChg chg="mod">
          <ac:chgData name="ابوخليل 1" userId="970dbde63e6db43b" providerId="LiveId" clId="{D1F273AA-99A3-491B-A06C-EB6CFA914C88}" dt="2024-06-26T07:56:19.298" v="236" actId="1076"/>
          <ac:spMkLst>
            <pc:docMk/>
            <pc:sldMk cId="365498952" sldId="889"/>
            <ac:spMk id="7" creationId="{38CE98C0-EF9F-0C98-303A-A88E1FB2B2B6}"/>
          </ac:spMkLst>
        </pc:spChg>
        <pc:picChg chg="mod">
          <ac:chgData name="ابوخليل 1" userId="970dbde63e6db43b" providerId="LiveId" clId="{D1F273AA-99A3-491B-A06C-EB6CFA914C88}" dt="2024-06-26T07:56:26.845" v="238" actId="14100"/>
          <ac:picMkLst>
            <pc:docMk/>
            <pc:sldMk cId="365498952" sldId="889"/>
            <ac:picMk id="6" creationId="{E82796AB-71A8-EE68-EC2D-2B31C0BE4AC1}"/>
          </ac:picMkLst>
        </pc:picChg>
      </pc:sldChg>
      <pc:sldChg chg="modSp mod">
        <pc:chgData name="ابوخليل 1" userId="970dbde63e6db43b" providerId="LiveId" clId="{D1F273AA-99A3-491B-A06C-EB6CFA914C88}" dt="2024-06-26T07:56:34.297" v="240" actId="1076"/>
        <pc:sldMkLst>
          <pc:docMk/>
          <pc:sldMk cId="4077935757" sldId="890"/>
        </pc:sldMkLst>
        <pc:picChg chg="mod">
          <ac:chgData name="ابوخليل 1" userId="970dbde63e6db43b" providerId="LiveId" clId="{D1F273AA-99A3-491B-A06C-EB6CFA914C88}" dt="2024-06-26T07:56:34.297" v="240" actId="1076"/>
          <ac:picMkLst>
            <pc:docMk/>
            <pc:sldMk cId="4077935757" sldId="890"/>
            <ac:picMk id="4" creationId="{8E0DAF5D-4B3D-372A-5D2D-3A7AA5055762}"/>
          </ac:picMkLst>
        </pc:picChg>
      </pc:sldChg>
      <pc:sldChg chg="del">
        <pc:chgData name="ابوخليل 1" userId="970dbde63e6db43b" providerId="LiveId" clId="{D1F273AA-99A3-491B-A06C-EB6CFA914C88}" dt="2024-06-26T07:55:53.367" v="229" actId="47"/>
        <pc:sldMkLst>
          <pc:docMk/>
          <pc:sldMk cId="4289387899" sldId="891"/>
        </pc:sldMkLst>
      </pc:sldChg>
      <pc:sldChg chg="del">
        <pc:chgData name="ابوخليل 1" userId="970dbde63e6db43b" providerId="LiveId" clId="{D1F273AA-99A3-491B-A06C-EB6CFA914C88}" dt="2024-06-26T07:55:47.211" v="228" actId="47"/>
        <pc:sldMkLst>
          <pc:docMk/>
          <pc:sldMk cId="3545122860" sldId="892"/>
        </pc:sldMkLst>
      </pc:sldChg>
      <pc:sldChg chg="del">
        <pc:chgData name="ابوخليل 1" userId="970dbde63e6db43b" providerId="LiveId" clId="{D1F273AA-99A3-491B-A06C-EB6CFA914C88}" dt="2024-06-26T07:55:45.974" v="227" actId="47"/>
        <pc:sldMkLst>
          <pc:docMk/>
          <pc:sldMk cId="1572579655" sldId="893"/>
        </pc:sldMkLst>
      </pc:sldChg>
      <pc:sldChg chg="modSp mod">
        <pc:chgData name="ابوخليل 1" userId="970dbde63e6db43b" providerId="LiveId" clId="{D1F273AA-99A3-491B-A06C-EB6CFA914C88}" dt="2024-06-26T07:52:57.450" v="175" actId="14100"/>
        <pc:sldMkLst>
          <pc:docMk/>
          <pc:sldMk cId="1435639563" sldId="894"/>
        </pc:sldMkLst>
        <pc:spChg chg="mod">
          <ac:chgData name="ابوخليل 1" userId="970dbde63e6db43b" providerId="LiveId" clId="{D1F273AA-99A3-491B-A06C-EB6CFA914C88}" dt="2024-06-26T07:52:57.450" v="175" actId="14100"/>
          <ac:spMkLst>
            <pc:docMk/>
            <pc:sldMk cId="1435639563" sldId="894"/>
            <ac:spMk id="6" creationId="{8BF08398-D522-AFC7-5D04-F668C1AC671B}"/>
          </ac:spMkLst>
        </pc:spChg>
        <pc:spChg chg="mod">
          <ac:chgData name="ابوخليل 1" userId="970dbde63e6db43b" providerId="LiveId" clId="{D1F273AA-99A3-491B-A06C-EB6CFA914C88}" dt="2024-06-26T07:52:49.931" v="173" actId="1035"/>
          <ac:spMkLst>
            <pc:docMk/>
            <pc:sldMk cId="1435639563" sldId="894"/>
            <ac:spMk id="8" creationId="{0BF80F4B-6781-186A-10E9-360E2DEBEAD1}"/>
          </ac:spMkLst>
        </pc:spChg>
        <pc:spChg chg="mod">
          <ac:chgData name="ابوخليل 1" userId="970dbde63e6db43b" providerId="LiveId" clId="{D1F273AA-99A3-491B-A06C-EB6CFA914C88}" dt="2024-06-26T07:52:16.617" v="130" actId="1076"/>
          <ac:spMkLst>
            <pc:docMk/>
            <pc:sldMk cId="1435639563" sldId="894"/>
            <ac:spMk id="9" creationId="{EFBDDC7A-AA1F-B464-7E4C-6D084278293D}"/>
          </ac:spMkLst>
        </pc:spChg>
        <pc:graphicFrameChg chg="mod modGraphic">
          <ac:chgData name="ابوخليل 1" userId="970dbde63e6db43b" providerId="LiveId" clId="{D1F273AA-99A3-491B-A06C-EB6CFA914C88}" dt="2024-06-26T07:52:25.543" v="132" actId="14100"/>
          <ac:graphicFrameMkLst>
            <pc:docMk/>
            <pc:sldMk cId="1435639563" sldId="894"/>
            <ac:graphicFrameMk id="4" creationId="{EEEF4C1B-79BA-4963-E26E-6F29A9A69FEB}"/>
          </ac:graphicFrameMkLst>
        </pc:graphicFrameChg>
        <pc:picChg chg="mod">
          <ac:chgData name="ابوخليل 1" userId="970dbde63e6db43b" providerId="LiveId" clId="{D1F273AA-99A3-491B-A06C-EB6CFA914C88}" dt="2024-06-26T07:52:54.033" v="174" actId="14100"/>
          <ac:picMkLst>
            <pc:docMk/>
            <pc:sldMk cId="1435639563" sldId="894"/>
            <ac:picMk id="5" creationId="{A58F5AD3-53AC-9102-7875-1B60C67BE564}"/>
          </ac:picMkLst>
        </pc:picChg>
        <pc:picChg chg="mod">
          <ac:chgData name="ابوخليل 1" userId="970dbde63e6db43b" providerId="LiveId" clId="{D1F273AA-99A3-491B-A06C-EB6CFA914C88}" dt="2024-06-26T07:52:49.931" v="173" actId="1035"/>
          <ac:picMkLst>
            <pc:docMk/>
            <pc:sldMk cId="1435639563" sldId="894"/>
            <ac:picMk id="7" creationId="{91FF2A1C-E46B-1351-1DAE-CA7B08A920A8}"/>
          </ac:picMkLst>
        </pc:picChg>
      </pc:sldChg>
      <pc:sldChg chg="modSp mod">
        <pc:chgData name="ابوخليل 1" userId="970dbde63e6db43b" providerId="LiveId" clId="{D1F273AA-99A3-491B-A06C-EB6CFA914C88}" dt="2024-06-26T07:54:16.807" v="199" actId="403"/>
        <pc:sldMkLst>
          <pc:docMk/>
          <pc:sldMk cId="53173877" sldId="895"/>
        </pc:sldMkLst>
        <pc:spChg chg="mod">
          <ac:chgData name="ابوخليل 1" userId="970dbde63e6db43b" providerId="LiveId" clId="{D1F273AA-99A3-491B-A06C-EB6CFA914C88}" dt="2024-06-26T07:53:58.652" v="194" actId="1076"/>
          <ac:spMkLst>
            <pc:docMk/>
            <pc:sldMk cId="53173877" sldId="895"/>
            <ac:spMk id="4" creationId="{507B3426-9452-592C-7D20-E284EFC72C77}"/>
          </ac:spMkLst>
        </pc:spChg>
        <pc:graphicFrameChg chg="modGraphic">
          <ac:chgData name="ابوخليل 1" userId="970dbde63e6db43b" providerId="LiveId" clId="{D1F273AA-99A3-491B-A06C-EB6CFA914C88}" dt="2024-06-26T07:54:06.041" v="196" actId="403"/>
          <ac:graphicFrameMkLst>
            <pc:docMk/>
            <pc:sldMk cId="53173877" sldId="895"/>
            <ac:graphicFrameMk id="5" creationId="{CF65B287-BAE1-6C5B-BB7E-04E214FAFA60}"/>
          </ac:graphicFrameMkLst>
        </pc:graphicFrameChg>
        <pc:graphicFrameChg chg="mod modGraphic">
          <ac:chgData name="ابوخليل 1" userId="970dbde63e6db43b" providerId="LiveId" clId="{D1F273AA-99A3-491B-A06C-EB6CFA914C88}" dt="2024-06-26T07:54:16.807" v="199" actId="403"/>
          <ac:graphicFrameMkLst>
            <pc:docMk/>
            <pc:sldMk cId="53173877" sldId="895"/>
            <ac:graphicFrameMk id="6" creationId="{AE197E1C-01DD-DF7C-863C-357AF6076EBA}"/>
          </ac:graphicFrameMkLst>
        </pc:graphicFrameChg>
      </pc:sldChg>
      <pc:sldChg chg="modSp mod">
        <pc:chgData name="ابوخليل 1" userId="970dbde63e6db43b" providerId="LiveId" clId="{D1F273AA-99A3-491B-A06C-EB6CFA914C88}" dt="2024-06-26T07:55:12.130" v="219" actId="1035"/>
        <pc:sldMkLst>
          <pc:docMk/>
          <pc:sldMk cId="2060628744" sldId="896"/>
        </pc:sldMkLst>
        <pc:spChg chg="mod">
          <ac:chgData name="ابوخليل 1" userId="970dbde63e6db43b" providerId="LiveId" clId="{D1F273AA-99A3-491B-A06C-EB6CFA914C88}" dt="2024-06-26T07:54:23.522" v="200" actId="1076"/>
          <ac:spMkLst>
            <pc:docMk/>
            <pc:sldMk cId="2060628744" sldId="896"/>
            <ac:spMk id="4" creationId="{BA334453-7FF6-DC03-C361-B790B59A5B7B}"/>
          </ac:spMkLst>
        </pc:spChg>
        <pc:graphicFrameChg chg="mod modGraphic">
          <ac:chgData name="ابوخليل 1" userId="970dbde63e6db43b" providerId="LiveId" clId="{D1F273AA-99A3-491B-A06C-EB6CFA914C88}" dt="2024-06-26T07:55:05.579" v="211" actId="1036"/>
          <ac:graphicFrameMkLst>
            <pc:docMk/>
            <pc:sldMk cId="2060628744" sldId="896"/>
            <ac:graphicFrameMk id="5" creationId="{075463D0-8F33-B978-4E51-A75FDFAC0D1E}"/>
          </ac:graphicFrameMkLst>
        </pc:graphicFrameChg>
        <pc:graphicFrameChg chg="mod modGraphic">
          <ac:chgData name="ابوخليل 1" userId="970dbde63e6db43b" providerId="LiveId" clId="{D1F273AA-99A3-491B-A06C-EB6CFA914C88}" dt="2024-06-26T07:55:12.130" v="219" actId="1035"/>
          <ac:graphicFrameMkLst>
            <pc:docMk/>
            <pc:sldMk cId="2060628744" sldId="896"/>
            <ac:graphicFrameMk id="6" creationId="{0DF9F79D-154B-AC3A-282E-9351CB202898}"/>
          </ac:graphicFrameMkLst>
        </pc:graphicFrameChg>
        <pc:graphicFrameChg chg="modGraphic">
          <ac:chgData name="ابوخليل 1" userId="970dbde63e6db43b" providerId="LiveId" clId="{D1F273AA-99A3-491B-A06C-EB6CFA914C88}" dt="2024-06-26T07:54:47.983" v="205" actId="403"/>
          <ac:graphicFrameMkLst>
            <pc:docMk/>
            <pc:sldMk cId="2060628744" sldId="896"/>
            <ac:graphicFrameMk id="7" creationId="{51FCFEDC-C46D-0AF8-2F50-5919D15A0B8A}"/>
          </ac:graphicFrameMkLst>
        </pc:graphicFrameChg>
      </pc:sldChg>
      <pc:sldChg chg="modSp mod">
        <pc:chgData name="ابوخليل 1" userId="970dbde63e6db43b" providerId="LiveId" clId="{D1F273AA-99A3-491B-A06C-EB6CFA914C88}" dt="2024-06-26T07:55:35.296" v="226" actId="1076"/>
        <pc:sldMkLst>
          <pc:docMk/>
          <pc:sldMk cId="1967792742" sldId="897"/>
        </pc:sldMkLst>
        <pc:spChg chg="mod">
          <ac:chgData name="ابوخليل 1" userId="970dbde63e6db43b" providerId="LiveId" clId="{D1F273AA-99A3-491B-A06C-EB6CFA914C88}" dt="2024-06-26T07:55:18.615" v="220" actId="1076"/>
          <ac:spMkLst>
            <pc:docMk/>
            <pc:sldMk cId="1967792742" sldId="897"/>
            <ac:spMk id="4" creationId="{5D03664D-D076-89A4-40CA-08F9B98D30D8}"/>
          </ac:spMkLst>
        </pc:spChg>
        <pc:spChg chg="mod">
          <ac:chgData name="ابوخليل 1" userId="970dbde63e6db43b" providerId="LiveId" clId="{D1F273AA-99A3-491B-A06C-EB6CFA914C88}" dt="2024-06-26T07:55:35.296" v="226" actId="1076"/>
          <ac:spMkLst>
            <pc:docMk/>
            <pc:sldMk cId="1967792742" sldId="897"/>
            <ac:spMk id="7" creationId="{5A45E2DC-9DB9-F1EA-ECE6-EE0E47792C87}"/>
          </ac:spMkLst>
        </pc:spChg>
        <pc:spChg chg="mod">
          <ac:chgData name="ابوخليل 1" userId="970dbde63e6db43b" providerId="LiveId" clId="{D1F273AA-99A3-491B-A06C-EB6CFA914C88}" dt="2024-06-26T07:55:32.455" v="225" actId="1076"/>
          <ac:spMkLst>
            <pc:docMk/>
            <pc:sldMk cId="1967792742" sldId="897"/>
            <ac:spMk id="8" creationId="{766C74FC-6EFA-A774-9D02-3E4B512C5E4D}"/>
          </ac:spMkLst>
        </pc:spChg>
        <pc:picChg chg="mod">
          <ac:chgData name="ابوخليل 1" userId="970dbde63e6db43b" providerId="LiveId" clId="{D1F273AA-99A3-491B-A06C-EB6CFA914C88}" dt="2024-06-26T07:55:29.939" v="224" actId="14100"/>
          <ac:picMkLst>
            <pc:docMk/>
            <pc:sldMk cId="1967792742" sldId="897"/>
            <ac:picMk id="5" creationId="{7B732843-3A34-8724-15CE-40D89092ACAD}"/>
          </ac:picMkLst>
        </pc:picChg>
        <pc:picChg chg="mod">
          <ac:chgData name="ابوخليل 1" userId="970dbde63e6db43b" providerId="LiveId" clId="{D1F273AA-99A3-491B-A06C-EB6CFA914C88}" dt="2024-06-26T07:55:24.253" v="222" actId="14100"/>
          <ac:picMkLst>
            <pc:docMk/>
            <pc:sldMk cId="1967792742" sldId="897"/>
            <ac:picMk id="6" creationId="{ABC79B57-FC47-ECB0-F976-D3B3D8F468BC}"/>
          </ac:picMkLst>
        </pc:picChg>
      </pc:sldChg>
      <pc:sldChg chg="delSp modSp mod">
        <pc:chgData name="ابوخليل 1" userId="970dbde63e6db43b" providerId="LiveId" clId="{D1F273AA-99A3-491B-A06C-EB6CFA914C88}" dt="2024-06-26T07:53:51.173" v="193" actId="403"/>
        <pc:sldMkLst>
          <pc:docMk/>
          <pc:sldMk cId="2842484001" sldId="898"/>
        </pc:sldMkLst>
        <pc:spChg chg="del">
          <ac:chgData name="ابوخليل 1" userId="970dbde63e6db43b" providerId="LiveId" clId="{D1F273AA-99A3-491B-A06C-EB6CFA914C88}" dt="2024-06-26T07:53:06.646" v="176" actId="478"/>
          <ac:spMkLst>
            <pc:docMk/>
            <pc:sldMk cId="2842484001" sldId="898"/>
            <ac:spMk id="4" creationId="{33F6E22D-BC7A-3BAB-F9EB-5935C25819A5}"/>
          </ac:spMkLst>
        </pc:spChg>
        <pc:spChg chg="mod">
          <ac:chgData name="ابوخليل 1" userId="970dbde63e6db43b" providerId="LiveId" clId="{D1F273AA-99A3-491B-A06C-EB6CFA914C88}" dt="2024-06-26T07:53:16.573" v="180" actId="1076"/>
          <ac:spMkLst>
            <pc:docMk/>
            <pc:sldMk cId="2842484001" sldId="898"/>
            <ac:spMk id="5" creationId="{00BE9684-280F-D3A5-C910-432EA6CA62CE}"/>
          </ac:spMkLst>
        </pc:spChg>
        <pc:spChg chg="mod">
          <ac:chgData name="ابوخليل 1" userId="970dbde63e6db43b" providerId="LiveId" clId="{D1F273AA-99A3-491B-A06C-EB6CFA914C88}" dt="2024-06-26T07:53:35.706" v="187" actId="1076"/>
          <ac:spMkLst>
            <pc:docMk/>
            <pc:sldMk cId="2842484001" sldId="898"/>
            <ac:spMk id="7" creationId="{4D9687DB-525C-DE29-DBBE-FACCF51DD6FC}"/>
          </ac:spMkLst>
        </pc:spChg>
        <pc:spChg chg="mod">
          <ac:chgData name="ابوخليل 1" userId="970dbde63e6db43b" providerId="LiveId" clId="{D1F273AA-99A3-491B-A06C-EB6CFA914C88}" dt="2024-06-26T07:53:12.324" v="178" actId="1076"/>
          <ac:spMkLst>
            <pc:docMk/>
            <pc:sldMk cId="2842484001" sldId="898"/>
            <ac:spMk id="9" creationId="{D296CF8E-A1F8-A917-E86B-B02B0E9072C6}"/>
          </ac:spMkLst>
        </pc:spChg>
        <pc:graphicFrameChg chg="mod modGraphic">
          <ac:chgData name="ابوخليل 1" userId="970dbde63e6db43b" providerId="LiveId" clId="{D1F273AA-99A3-491B-A06C-EB6CFA914C88}" dt="2024-06-26T07:53:51.173" v="193" actId="403"/>
          <ac:graphicFrameMkLst>
            <pc:docMk/>
            <pc:sldMk cId="2842484001" sldId="898"/>
            <ac:graphicFrameMk id="10" creationId="{446FC693-2F89-0982-EEED-606169D27CF8}"/>
          </ac:graphicFrameMkLst>
        </pc:graphicFrameChg>
        <pc:picChg chg="mod">
          <ac:chgData name="ابوخليل 1" userId="970dbde63e6db43b" providerId="LiveId" clId="{D1F273AA-99A3-491B-A06C-EB6CFA914C88}" dt="2024-06-26T07:53:31.823" v="186" actId="14100"/>
          <ac:picMkLst>
            <pc:docMk/>
            <pc:sldMk cId="2842484001" sldId="898"/>
            <ac:picMk id="6" creationId="{3C5FBA10-B9C8-BC6B-5ED9-F7841FE10105}"/>
          </ac:picMkLst>
        </pc:picChg>
        <pc:picChg chg="mod">
          <ac:chgData name="ابوخليل 1" userId="970dbde63e6db43b" providerId="LiveId" clId="{D1F273AA-99A3-491B-A06C-EB6CFA914C88}" dt="2024-06-26T07:53:26.617" v="184" actId="14100"/>
          <ac:picMkLst>
            <pc:docMk/>
            <pc:sldMk cId="2842484001" sldId="898"/>
            <ac:picMk id="8" creationId="{68DEE670-7BAD-2139-A851-A24EE044DEAE}"/>
          </ac:picMkLst>
        </pc:picChg>
      </pc:sldChg>
      <pc:sldChg chg="modSp mod">
        <pc:chgData name="ابوخليل 1" userId="970dbde63e6db43b" providerId="LiveId" clId="{D1F273AA-99A3-491B-A06C-EB6CFA914C88}" dt="2024-06-26T07:37:31.502" v="88" actId="20577"/>
        <pc:sldMkLst>
          <pc:docMk/>
          <pc:sldMk cId="1566703982" sldId="899"/>
        </pc:sldMkLst>
        <pc:spChg chg="mod">
          <ac:chgData name="ابوخليل 1" userId="970dbde63e6db43b" providerId="LiveId" clId="{D1F273AA-99A3-491B-A06C-EB6CFA914C88}" dt="2024-06-26T07:37:31.502" v="88" actId="20577"/>
          <ac:spMkLst>
            <pc:docMk/>
            <pc:sldMk cId="1566703982" sldId="899"/>
            <ac:spMk id="11" creationId="{2DFD91F1-B9FF-4540-F538-7F3F141559D3}"/>
          </ac:spMkLst>
        </pc:spChg>
        <pc:spChg chg="mod">
          <ac:chgData name="ابوخليل 1" userId="970dbde63e6db43b" providerId="LiveId" clId="{D1F273AA-99A3-491B-A06C-EB6CFA914C88}" dt="2024-06-26T07:37:25.676" v="86" actId="20577"/>
          <ac:spMkLst>
            <pc:docMk/>
            <pc:sldMk cId="1566703982" sldId="899"/>
            <ac:spMk id="13" creationId="{5209C591-422A-2906-7567-269E1424792B}"/>
          </ac:spMkLst>
        </pc:spChg>
      </pc:sldChg>
      <pc:sldChg chg="modSp mod">
        <pc:chgData name="ابوخليل 1" userId="970dbde63e6db43b" providerId="LiveId" clId="{D1F273AA-99A3-491B-A06C-EB6CFA914C88}" dt="2024-06-26T07:37:39.050" v="90" actId="20577"/>
        <pc:sldMkLst>
          <pc:docMk/>
          <pc:sldMk cId="2358517738" sldId="900"/>
        </pc:sldMkLst>
        <pc:spChg chg="mod">
          <ac:chgData name="ابوخليل 1" userId="970dbde63e6db43b" providerId="LiveId" clId="{D1F273AA-99A3-491B-A06C-EB6CFA914C88}" dt="2024-06-26T07:37:39.050" v="90" actId="20577"/>
          <ac:spMkLst>
            <pc:docMk/>
            <pc:sldMk cId="2358517738" sldId="900"/>
            <ac:spMk id="7" creationId="{0B4812A1-83F8-F7E8-B2CD-5A4EF604CB4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FB0DA5-3B77-42B8-8265-67EB7148BB0A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F5B8FA-12D8-47A5-B9E4-E571D3E7B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073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Short fabrication time. 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AM enables manufacturers and industries to create complex structures. 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Reduce material waste.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Eliminate indirect cost.  such as transportation, storage cost, and reducing the need for large inventories. 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faster prototyping and product development cycles.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reduce the environmental impact of traditional manufacturing processes.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F5B8FA-12D8-47A5-B9E4-E571D3E7B8D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086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Conclusion: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3600" dirty="0">
                <a:latin typeface="+mj-lt"/>
              </a:rPr>
              <a:t>The pitting resistance of the SLM-316L stainless steel was found to be higher than that of the wrought alloy, especially at pH 1, where the </a:t>
            </a:r>
            <a:r>
              <a:rPr lang="en-US" sz="3600" dirty="0" err="1">
                <a:latin typeface="+mj-lt"/>
              </a:rPr>
              <a:t>Epit</a:t>
            </a:r>
            <a:r>
              <a:rPr lang="en-US" sz="3600" dirty="0">
                <a:latin typeface="+mj-lt"/>
              </a:rPr>
              <a:t> values of the samples show a clear difference.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3600" dirty="0">
                <a:latin typeface="+mj-lt"/>
              </a:rPr>
              <a:t>In crude oil, the corrosion resistance of </a:t>
            </a:r>
            <a:r>
              <a:rPr lang="en-US" sz="3600" dirty="0" err="1">
                <a:latin typeface="+mj-lt"/>
              </a:rPr>
              <a:t>SLMed</a:t>
            </a:r>
            <a:r>
              <a:rPr lang="en-US" sz="3600" dirty="0">
                <a:latin typeface="+mj-lt"/>
              </a:rPr>
              <a:t> 316L was greater than in the 3.5% NaCl solution. This suggests that </a:t>
            </a:r>
            <a:r>
              <a:rPr lang="en-US" sz="3600" dirty="0" err="1">
                <a:latin typeface="+mj-lt"/>
              </a:rPr>
              <a:t>SLMed</a:t>
            </a:r>
            <a:r>
              <a:rPr lang="en-US" sz="3600" dirty="0">
                <a:latin typeface="+mj-lt"/>
              </a:rPr>
              <a:t> 316L could be a promising material for oil and gas pipelines and other oil ang gas industry environments. 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en-US" sz="3200" dirty="0">
              <a:latin typeface="+mj-lt"/>
            </a:endParaRPr>
          </a:p>
          <a:p>
            <a:r>
              <a:rPr lang="en-US" sz="4800" dirty="0">
                <a:latin typeface="+mj-lt"/>
              </a:rPr>
              <a:t>Recommendation: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4800" dirty="0">
                <a:latin typeface="+mj-lt"/>
              </a:rPr>
              <a:t>Study the </a:t>
            </a:r>
            <a:r>
              <a:rPr lang="en-US" sz="4800" dirty="0" err="1">
                <a:latin typeface="+mj-lt"/>
              </a:rPr>
              <a:t>SLMed</a:t>
            </a:r>
            <a:r>
              <a:rPr lang="en-US" sz="4800" dirty="0">
                <a:latin typeface="+mj-lt"/>
              </a:rPr>
              <a:t> metal samples in an alkaline environment ( pH range: 7 to 14). Is it more corrosion resistant, such as in an acidic environment, or will the trend change? 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4800" dirty="0">
                <a:latin typeface="+mj-lt"/>
              </a:rPr>
              <a:t>More attention needs to be put on the weldability of the </a:t>
            </a:r>
            <a:r>
              <a:rPr lang="en-US" sz="4800" dirty="0" err="1">
                <a:latin typeface="+mj-lt"/>
              </a:rPr>
              <a:t>SLMed</a:t>
            </a:r>
            <a:r>
              <a:rPr lang="en-US" sz="4800" dirty="0">
                <a:latin typeface="+mj-lt"/>
              </a:rPr>
              <a:t> material and its effect on the microstructure and corrosion behavior. 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4800" dirty="0">
                <a:latin typeface="+mj-lt"/>
              </a:rPr>
              <a:t>Study 3 D printed materials in high temperature hydrocarbon environment. </a:t>
            </a:r>
            <a:endParaRPr lang="en-US" sz="6600" dirty="0">
              <a:latin typeface="+mj-lt"/>
            </a:endParaRPr>
          </a:p>
          <a:p>
            <a:endParaRPr lang="en-US" sz="4800" dirty="0">
              <a:latin typeface="+mj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F5B8FA-12D8-47A5-B9E4-E571D3E7B8D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708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2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2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9.svg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3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3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9.svg"/><Relationship Id="rId7" Type="http://schemas.openxmlformats.org/officeDocument/2006/relationships/image" Target="../media/image4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9.svg"/><Relationship Id="rId7" Type="http://schemas.openxmlformats.org/officeDocument/2006/relationships/image" Target="../media/image4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.svg"/><Relationship Id="rId3" Type="http://schemas.openxmlformats.org/officeDocument/2006/relationships/image" Target="../media/image6.svg"/><Relationship Id="rId7" Type="http://schemas.openxmlformats.org/officeDocument/2006/relationships/image" Target="../media/image50.svg"/><Relationship Id="rId12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5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Relationship Id="rId9" Type="http://schemas.openxmlformats.org/officeDocument/2006/relationships/image" Target="../media/image4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9.svg"/><Relationship Id="rId7" Type="http://schemas.openxmlformats.org/officeDocument/2006/relationships/image" Target="../media/image5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5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3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9.svg"/><Relationship Id="rId7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microsoft.com/office/2007/relationships/hdphoto" Target="../media/hdphoto6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6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.svg"/><Relationship Id="rId7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9.svg"/><Relationship Id="rId7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87100" y="308610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720864" y="1427539"/>
            <a:ext cx="482144" cy="467032"/>
          </a:xfrm>
          <a:custGeom>
            <a:avLst/>
            <a:gdLst/>
            <a:ahLst/>
            <a:cxnLst/>
            <a:rect l="l" t="t" r="r" b="b"/>
            <a:pathLst>
              <a:path w="482144" h="467032">
                <a:moveTo>
                  <a:pt x="0" y="0"/>
                </a:moveTo>
                <a:lnTo>
                  <a:pt x="482145" y="0"/>
                </a:lnTo>
                <a:lnTo>
                  <a:pt x="482145" y="467031"/>
                </a:lnTo>
                <a:lnTo>
                  <a:pt x="0" y="4670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7682761">
            <a:off x="-1383321" y="-185949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-495180" y="6305624"/>
            <a:ext cx="12153780" cy="1962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76"/>
              </a:lnSpc>
            </a:pPr>
            <a:r>
              <a:rPr lang="en-US" sz="4200" spc="287" dirty="0">
                <a:solidFill>
                  <a:srgbClr val="0C3E5B"/>
                </a:solidFill>
                <a:latin typeface="Codec Pro ExtraBold"/>
              </a:rPr>
              <a:t>CORROSION BEHAVIOR OF 3D PRINTED</a:t>
            </a:r>
          </a:p>
          <a:p>
            <a:pPr algn="ctr">
              <a:lnSpc>
                <a:spcPts val="5076"/>
              </a:lnSpc>
            </a:pPr>
            <a:r>
              <a:rPr lang="en-US" sz="4200" spc="287" dirty="0">
                <a:solidFill>
                  <a:srgbClr val="0C3E5B"/>
                </a:solidFill>
                <a:latin typeface="Codec Pro ExtraBold"/>
              </a:rPr>
              <a:t> 316 L STAINLESS STEEL IN CHLORIDE</a:t>
            </a:r>
          </a:p>
          <a:p>
            <a:pPr algn="ctr">
              <a:lnSpc>
                <a:spcPts val="5076"/>
              </a:lnSpc>
            </a:pPr>
            <a:r>
              <a:rPr lang="en-US" sz="4200" spc="287" dirty="0">
                <a:solidFill>
                  <a:srgbClr val="0C3E5B"/>
                </a:solidFill>
                <a:latin typeface="Codec Pro ExtraBold"/>
              </a:rPr>
              <a:t> AND HYDROCARBON ENVIRONMENTS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080296" y="6210300"/>
            <a:ext cx="5510357" cy="1379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71"/>
              </a:lnSpc>
            </a:pPr>
            <a:r>
              <a:rPr lang="en-US" sz="4400" spc="195" dirty="0">
                <a:solidFill>
                  <a:srgbClr val="0C3E5B"/>
                </a:solidFill>
                <a:latin typeface="Canva Sans"/>
              </a:rPr>
              <a:t>Presented By:</a:t>
            </a:r>
            <a:r>
              <a:rPr lang="en-US" sz="4400" spc="195" dirty="0">
                <a:solidFill>
                  <a:srgbClr val="0C3E5B"/>
                </a:solidFill>
                <a:latin typeface="Canva Sans Bold"/>
              </a:rPr>
              <a:t> Ibrahim Albalawi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722956" y="2652012"/>
            <a:ext cx="7861286" cy="2612151"/>
            <a:chOff x="0" y="0"/>
            <a:chExt cx="10481714" cy="3482868"/>
          </a:xfrm>
        </p:grpSpPr>
        <p:sp>
          <p:nvSpPr>
            <p:cNvPr id="14" name="TextBox 14"/>
            <p:cNvSpPr txBox="1"/>
            <p:nvPr/>
          </p:nvSpPr>
          <p:spPr>
            <a:xfrm>
              <a:off x="54198" y="-466725"/>
              <a:ext cx="9004452" cy="2910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907"/>
                </a:lnSpc>
              </a:pPr>
              <a:r>
                <a:rPr lang="en-US" sz="12076" dirty="0">
                  <a:solidFill>
                    <a:srgbClr val="0C3E5A"/>
                  </a:solidFill>
                  <a:latin typeface="Tabarra Sans Heavy"/>
                </a:rPr>
                <a:t>JUBCOR</a:t>
              </a: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54198" y="2005202"/>
              <a:ext cx="10427516" cy="891503"/>
              <a:chOff x="0" y="0"/>
              <a:chExt cx="1782556" cy="1524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782556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782556" h="152400">
                    <a:moveTo>
                      <a:pt x="0" y="0"/>
                    </a:moveTo>
                    <a:lnTo>
                      <a:pt x="1782556" y="0"/>
                    </a:lnTo>
                    <a:lnTo>
                      <a:pt x="1782556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2812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 rot="5400000">
              <a:off x="8501551" y="916541"/>
              <a:ext cx="2681013" cy="1279313"/>
              <a:chOff x="0" y="0"/>
              <a:chExt cx="458312" cy="21869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458312" cy="218695"/>
              </a:xfrm>
              <a:custGeom>
                <a:avLst/>
                <a:gdLst/>
                <a:ahLst/>
                <a:cxnLst/>
                <a:rect l="l" t="t" r="r" b="b"/>
                <a:pathLst>
                  <a:path w="458312" h="218695">
                    <a:moveTo>
                      <a:pt x="0" y="0"/>
                    </a:moveTo>
                    <a:lnTo>
                      <a:pt x="458312" y="0"/>
                    </a:lnTo>
                    <a:lnTo>
                      <a:pt x="458312" y="218695"/>
                    </a:lnTo>
                    <a:lnTo>
                      <a:pt x="0" y="218695"/>
                    </a:lnTo>
                    <a:close/>
                  </a:path>
                </a:pathLst>
              </a:custGeom>
              <a:solidFill>
                <a:srgbClr val="0C3E5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0" y="2055964"/>
              <a:ext cx="9058650" cy="8407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98"/>
                </a:lnSpc>
              </a:pPr>
              <a:r>
                <a:rPr lang="en-US" sz="3499" dirty="0">
                  <a:solidFill>
                    <a:srgbClr val="FFFFFF"/>
                  </a:solidFill>
                  <a:latin typeface="Tabarra Sans"/>
                </a:rPr>
                <a:t>CONFERENCE &amp; EXHIBITION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 rot="5400000">
              <a:off x="8666000" y="894224"/>
              <a:ext cx="2561608" cy="1323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798"/>
                </a:lnSpc>
              </a:pPr>
              <a:r>
                <a:rPr lang="en-US" sz="5570" spc="172">
                  <a:solidFill>
                    <a:srgbClr val="FFFFFF"/>
                  </a:solidFill>
                  <a:latin typeface="Tabarra Sans Heavy"/>
                </a:rPr>
                <a:t>2024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36201" y="2958141"/>
              <a:ext cx="10445513" cy="524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23"/>
                </a:lnSpc>
                <a:spcBef>
                  <a:spcPct val="0"/>
                </a:spcBef>
              </a:pPr>
              <a:r>
                <a:rPr lang="en-US" sz="2373">
                  <a:solidFill>
                    <a:srgbClr val="0C3E5B"/>
                  </a:solidFill>
                  <a:latin typeface="Glacial Indifference Bold"/>
                </a:rPr>
                <a:t>INNOVATIVE SOLUTIONS FOR CORROSION CHALLENGES</a:t>
              </a:r>
            </a:p>
          </p:txBody>
        </p:sp>
      </p:grpSp>
      <p:pic>
        <p:nvPicPr>
          <p:cNvPr id="23" name="Picture 2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1573DD2-8860-1C7A-A28B-9018FABFE2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505411"/>
            <a:ext cx="2394587" cy="197108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3F6E22D-BC7A-3BAB-F9EB-5935C25819A5}"/>
              </a:ext>
            </a:extLst>
          </p:cNvPr>
          <p:cNvSpPr txBox="1">
            <a:spLocks/>
          </p:cNvSpPr>
          <p:nvPr/>
        </p:nvSpPr>
        <p:spPr>
          <a:xfrm>
            <a:off x="838200" y="419099"/>
            <a:ext cx="16383000" cy="245871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pc="287" dirty="0">
                <a:solidFill>
                  <a:srgbClr val="0C3E5B"/>
                </a:solidFill>
                <a:latin typeface="Codec Pro ExtraBold"/>
                <a:ea typeface="+mn-ea"/>
                <a:cs typeface="+mn-cs"/>
              </a:rPr>
              <a:t>Effect the process parameters on the Microstructure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A088D9-F0FF-2DD0-2EF6-B22C8D86EC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2913" y="1543126"/>
            <a:ext cx="8718354" cy="7105574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5FE643A2-1EE5-5E01-3C5D-DB662BE54F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733" y="1648456"/>
            <a:ext cx="8126113" cy="70002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5E96A7-1A80-83A6-370E-4CA67768B10C}"/>
              </a:ext>
            </a:extLst>
          </p:cNvPr>
          <p:cNvSpPr txBox="1"/>
          <p:nvPr/>
        </p:nvSpPr>
        <p:spPr>
          <a:xfrm>
            <a:off x="961211" y="9058305"/>
            <a:ext cx="7541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/>
              <a:t>FIGURE 7  </a:t>
            </a:r>
            <a:r>
              <a:rPr lang="en-US" sz="2000" dirty="0"/>
              <a:t>Microstructure image of 36 </a:t>
            </a:r>
            <a:r>
              <a:rPr lang="en-US" sz="2000" dirty="0" err="1"/>
              <a:t>SLMed</a:t>
            </a:r>
            <a:r>
              <a:rPr lang="en-US" sz="2000" dirty="0"/>
              <a:t> 316L specimens with blue line dot for almost compete melting energy density [6]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BEBBAE-8359-6DBC-A630-AD85D7E0F03F}"/>
              </a:ext>
            </a:extLst>
          </p:cNvPr>
          <p:cNvSpPr txBox="1"/>
          <p:nvPr/>
        </p:nvSpPr>
        <p:spPr>
          <a:xfrm>
            <a:off x="10458905" y="9065976"/>
            <a:ext cx="7541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/>
              <a:t>FIGURE 8  </a:t>
            </a:r>
            <a:r>
              <a:rPr lang="en-US" sz="2000" dirty="0"/>
              <a:t>SLM process conditions Map with the theoretically calculated melting energy density [6] </a:t>
            </a:r>
          </a:p>
        </p:txBody>
      </p:sp>
    </p:spTree>
    <p:extLst>
      <p:ext uri="{BB962C8B-B14F-4D97-AF65-F5344CB8AC3E}">
        <p14:creationId xmlns:p14="http://schemas.microsoft.com/office/powerpoint/2010/main" val="3005285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3F6E22D-BC7A-3BAB-F9EB-5935C25819A5}"/>
              </a:ext>
            </a:extLst>
          </p:cNvPr>
          <p:cNvSpPr txBox="1">
            <a:spLocks/>
          </p:cNvSpPr>
          <p:nvPr/>
        </p:nvSpPr>
        <p:spPr>
          <a:xfrm>
            <a:off x="838200" y="419099"/>
            <a:ext cx="16383000" cy="245871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spc="287" dirty="0">
                <a:solidFill>
                  <a:srgbClr val="0C3E5B"/>
                </a:solidFill>
                <a:latin typeface="Codec Pro ExtraBold"/>
                <a:ea typeface="+mn-ea"/>
                <a:cs typeface="+mn-cs"/>
              </a:rPr>
              <a:t>Experimental Procedure and Methodology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E6AD31-4867-3475-A093-642695722F04}"/>
              </a:ext>
            </a:extLst>
          </p:cNvPr>
          <p:cNvSpPr/>
          <p:nvPr/>
        </p:nvSpPr>
        <p:spPr>
          <a:xfrm>
            <a:off x="1066800" y="1365784"/>
            <a:ext cx="2132315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0FE936-E79B-5A5F-AC36-F58B2098DB73}"/>
              </a:ext>
            </a:extLst>
          </p:cNvPr>
          <p:cNvSpPr txBox="1"/>
          <p:nvPr/>
        </p:nvSpPr>
        <p:spPr>
          <a:xfrm>
            <a:off x="1066800" y="2218077"/>
            <a:ext cx="1499992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3200" dirty="0">
                <a:effectLst/>
                <a:latin typeface="+mj-lt"/>
                <a:ea typeface="Calibri" panose="020F0502020204030204" pitchFamily="34" charset="0"/>
              </a:rPr>
              <a:t>The 316L stainless steel has been selected for this work due to its important in oil and gas industry and less available research in industry environment.</a:t>
            </a:r>
            <a:endParaRPr lang="en-US" sz="3200" dirty="0">
              <a:latin typeface="+mj-lt"/>
              <a:ea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456C1DA-352A-B3A5-AB8A-41E5FD9D88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44443"/>
              </p:ext>
            </p:extLst>
          </p:nvPr>
        </p:nvGraphicFramePr>
        <p:xfrm>
          <a:off x="2166509" y="3522205"/>
          <a:ext cx="13010906" cy="188157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522507">
                  <a:extLst>
                    <a:ext uri="{9D8B030D-6E8A-4147-A177-3AD203B41FA5}">
                      <a16:colId xmlns:a16="http://schemas.microsoft.com/office/drawing/2014/main" val="3597936941"/>
                    </a:ext>
                  </a:extLst>
                </a:gridCol>
                <a:gridCol w="1143674">
                  <a:extLst>
                    <a:ext uri="{9D8B030D-6E8A-4147-A177-3AD203B41FA5}">
                      <a16:colId xmlns:a16="http://schemas.microsoft.com/office/drawing/2014/main" val="2066650576"/>
                    </a:ext>
                  </a:extLst>
                </a:gridCol>
                <a:gridCol w="1215423">
                  <a:extLst>
                    <a:ext uri="{9D8B030D-6E8A-4147-A177-3AD203B41FA5}">
                      <a16:colId xmlns:a16="http://schemas.microsoft.com/office/drawing/2014/main" val="2550860739"/>
                    </a:ext>
                  </a:extLst>
                </a:gridCol>
                <a:gridCol w="1422058">
                  <a:extLst>
                    <a:ext uri="{9D8B030D-6E8A-4147-A177-3AD203B41FA5}">
                      <a16:colId xmlns:a16="http://schemas.microsoft.com/office/drawing/2014/main" val="510144026"/>
                    </a:ext>
                  </a:extLst>
                </a:gridCol>
                <a:gridCol w="1215423">
                  <a:extLst>
                    <a:ext uri="{9D8B030D-6E8A-4147-A177-3AD203B41FA5}">
                      <a16:colId xmlns:a16="http://schemas.microsoft.com/office/drawing/2014/main" val="3467392734"/>
                    </a:ext>
                  </a:extLst>
                </a:gridCol>
                <a:gridCol w="1216858">
                  <a:extLst>
                    <a:ext uri="{9D8B030D-6E8A-4147-A177-3AD203B41FA5}">
                      <a16:colId xmlns:a16="http://schemas.microsoft.com/office/drawing/2014/main" val="3581475394"/>
                    </a:ext>
                  </a:extLst>
                </a:gridCol>
                <a:gridCol w="1420624">
                  <a:extLst>
                    <a:ext uri="{9D8B030D-6E8A-4147-A177-3AD203B41FA5}">
                      <a16:colId xmlns:a16="http://schemas.microsoft.com/office/drawing/2014/main" val="3421437330"/>
                    </a:ext>
                  </a:extLst>
                </a:gridCol>
                <a:gridCol w="1420624">
                  <a:extLst>
                    <a:ext uri="{9D8B030D-6E8A-4147-A177-3AD203B41FA5}">
                      <a16:colId xmlns:a16="http://schemas.microsoft.com/office/drawing/2014/main" val="329982216"/>
                    </a:ext>
                  </a:extLst>
                </a:gridCol>
                <a:gridCol w="1013091">
                  <a:extLst>
                    <a:ext uri="{9D8B030D-6E8A-4147-A177-3AD203B41FA5}">
                      <a16:colId xmlns:a16="http://schemas.microsoft.com/office/drawing/2014/main" val="651913667"/>
                    </a:ext>
                  </a:extLst>
                </a:gridCol>
                <a:gridCol w="1420624">
                  <a:extLst>
                    <a:ext uri="{9D8B030D-6E8A-4147-A177-3AD203B41FA5}">
                      <a16:colId xmlns:a16="http://schemas.microsoft.com/office/drawing/2014/main" val="4267490118"/>
                    </a:ext>
                  </a:extLst>
                </a:gridCol>
              </a:tblGrid>
              <a:tr h="5549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</a:rPr>
                        <a:t>Elements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</a:rPr>
                        <a:t>C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</a:rPr>
                        <a:t>Mn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</a:rPr>
                        <a:t>Mo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</a:rPr>
                        <a:t>S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</a:rPr>
                        <a:t>P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</a:rPr>
                        <a:t>O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</a:rPr>
                        <a:t>Ni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</a:rPr>
                        <a:t>Cr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</a:rPr>
                        <a:t>Fe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7354187"/>
                  </a:ext>
                </a:extLst>
              </a:tr>
              <a:tr h="5549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effectLst/>
                        </a:rPr>
                        <a:t>SLMed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0.03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2.25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</a:rPr>
                        <a:t>0.01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0.025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</a:rPr>
                        <a:t>0.05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13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</a:rPr>
                        <a:t>17.1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</a:rPr>
                        <a:t>Bal.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48768464"/>
                  </a:ext>
                </a:extLst>
              </a:tr>
              <a:tr h="5549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</a:rPr>
                        <a:t>Wrought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0.03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2.2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2.3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0.03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0.05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0.05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11.2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17.5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Bal.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64091181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E7D34707-09E2-B1F5-CC82-FCCBD09EEAF8}"/>
              </a:ext>
            </a:extLst>
          </p:cNvPr>
          <p:cNvSpPr/>
          <p:nvPr/>
        </p:nvSpPr>
        <p:spPr>
          <a:xfrm>
            <a:off x="1066800" y="6148269"/>
            <a:ext cx="25609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u="sng" dirty="0">
                <a:latin typeface="+mj-lt"/>
                <a:cs typeface="Times New Roman" panose="02020603050405020304" pitchFamily="18" charset="0"/>
              </a:rPr>
              <a:t>Fabrication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E37D8D-ADC3-EEED-3B6F-ADE9B3A0FAE4}"/>
              </a:ext>
            </a:extLst>
          </p:cNvPr>
          <p:cNvSpPr txBox="1"/>
          <p:nvPr/>
        </p:nvSpPr>
        <p:spPr>
          <a:xfrm>
            <a:off x="1066800" y="6856155"/>
            <a:ext cx="922089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3200" dirty="0">
                <a:effectLst/>
                <a:latin typeface="+mj-lt"/>
                <a:ea typeface="Calibri" panose="020F0502020204030204" pitchFamily="34" charset="0"/>
              </a:rPr>
              <a:t>The wrought samples was fabricated by using conventional casting methos and were bought from the local market. The </a:t>
            </a:r>
            <a:r>
              <a:rPr lang="en-US" sz="3200" dirty="0" err="1">
                <a:effectLst/>
                <a:latin typeface="+mj-lt"/>
                <a:ea typeface="Calibri" panose="020F0502020204030204" pitchFamily="34" charset="0"/>
              </a:rPr>
              <a:t>SLMed</a:t>
            </a:r>
            <a:r>
              <a:rPr lang="en-US" sz="3200" dirty="0">
                <a:effectLst/>
                <a:latin typeface="+mj-lt"/>
                <a:ea typeface="Calibri" panose="020F0502020204030204" pitchFamily="34" charset="0"/>
              </a:rPr>
              <a:t> 316L stainless steel samples were fabricated by using Selective Laser Melting (SLM). </a:t>
            </a:r>
            <a:endParaRPr lang="en-US" sz="2800" dirty="0"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F20C16-D32C-00FD-D53C-362BD57EE9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1851" y="6148269"/>
            <a:ext cx="7081200" cy="342979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ED30AE-06AD-C335-3768-7DD1CFDD42EE}"/>
              </a:ext>
            </a:extLst>
          </p:cNvPr>
          <p:cNvSpPr txBox="1"/>
          <p:nvPr/>
        </p:nvSpPr>
        <p:spPr>
          <a:xfrm>
            <a:off x="10659549" y="9667846"/>
            <a:ext cx="7628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/>
              <a:t>FIGURE 9 </a:t>
            </a:r>
            <a:r>
              <a:rPr lang="en-US" sz="2000" dirty="0"/>
              <a:t> Fabricated samples by SLM technique     20 x 20 x 4 mm. </a:t>
            </a:r>
          </a:p>
        </p:txBody>
      </p:sp>
    </p:spTree>
    <p:extLst>
      <p:ext uri="{BB962C8B-B14F-4D97-AF65-F5344CB8AC3E}">
        <p14:creationId xmlns:p14="http://schemas.microsoft.com/office/powerpoint/2010/main" val="3914726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3F6E22D-BC7A-3BAB-F9EB-5935C25819A5}"/>
              </a:ext>
            </a:extLst>
          </p:cNvPr>
          <p:cNvSpPr txBox="1">
            <a:spLocks/>
          </p:cNvSpPr>
          <p:nvPr/>
        </p:nvSpPr>
        <p:spPr>
          <a:xfrm>
            <a:off x="838200" y="419099"/>
            <a:ext cx="16383000" cy="245871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spc="287" dirty="0">
                <a:solidFill>
                  <a:srgbClr val="0C3E5B"/>
                </a:solidFill>
                <a:latin typeface="Codec Pro ExtraBold"/>
                <a:ea typeface="+mn-ea"/>
                <a:cs typeface="+mn-cs"/>
              </a:rPr>
              <a:t>Experimental Procedure and Methodology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4DA793-6331-F1B9-01AD-C7D037752E49}"/>
              </a:ext>
            </a:extLst>
          </p:cNvPr>
          <p:cNvSpPr/>
          <p:nvPr/>
        </p:nvSpPr>
        <p:spPr>
          <a:xfrm>
            <a:off x="337558" y="1477298"/>
            <a:ext cx="5389033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>
              <a:spcBef>
                <a:spcPct val="20000"/>
              </a:spcBef>
            </a:pPr>
            <a:r>
              <a:rPr lang="en-US" sz="4000" b="1" u="sng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Fabrication</a:t>
            </a:r>
            <a:endParaRPr lang="en-US" sz="3600" b="1" u="sng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913F529-7B39-E4A4-4D7B-30F234CD81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232205"/>
              </p:ext>
            </p:extLst>
          </p:nvPr>
        </p:nvGraphicFramePr>
        <p:xfrm>
          <a:off x="8534400" y="2019300"/>
          <a:ext cx="9340747" cy="792679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523771">
                  <a:extLst>
                    <a:ext uri="{9D8B030D-6E8A-4147-A177-3AD203B41FA5}">
                      <a16:colId xmlns:a16="http://schemas.microsoft.com/office/drawing/2014/main" val="1821763594"/>
                    </a:ext>
                  </a:extLst>
                </a:gridCol>
                <a:gridCol w="1447174">
                  <a:extLst>
                    <a:ext uri="{9D8B030D-6E8A-4147-A177-3AD203B41FA5}">
                      <a16:colId xmlns:a16="http://schemas.microsoft.com/office/drawing/2014/main" val="310126969"/>
                    </a:ext>
                  </a:extLst>
                </a:gridCol>
                <a:gridCol w="1737219">
                  <a:extLst>
                    <a:ext uri="{9D8B030D-6E8A-4147-A177-3AD203B41FA5}">
                      <a16:colId xmlns:a16="http://schemas.microsoft.com/office/drawing/2014/main" val="1565919712"/>
                    </a:ext>
                  </a:extLst>
                </a:gridCol>
                <a:gridCol w="1737219">
                  <a:extLst>
                    <a:ext uri="{9D8B030D-6E8A-4147-A177-3AD203B41FA5}">
                      <a16:colId xmlns:a16="http://schemas.microsoft.com/office/drawing/2014/main" val="3089601428"/>
                    </a:ext>
                  </a:extLst>
                </a:gridCol>
                <a:gridCol w="1303169">
                  <a:extLst>
                    <a:ext uri="{9D8B030D-6E8A-4147-A177-3AD203B41FA5}">
                      <a16:colId xmlns:a16="http://schemas.microsoft.com/office/drawing/2014/main" val="953141717"/>
                    </a:ext>
                  </a:extLst>
                </a:gridCol>
                <a:gridCol w="1592195">
                  <a:extLst>
                    <a:ext uri="{9D8B030D-6E8A-4147-A177-3AD203B41FA5}">
                      <a16:colId xmlns:a16="http://schemas.microsoft.com/office/drawing/2014/main" val="996043453"/>
                    </a:ext>
                  </a:extLst>
                </a:gridCol>
              </a:tblGrid>
              <a:tr h="27768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effectLst/>
                        </a:rPr>
                        <a:t>Sample </a:t>
                      </a:r>
                      <a:br>
                        <a:rPr lang="en-US" sz="2800" b="1" dirty="0">
                          <a:effectLst/>
                        </a:rPr>
                      </a:br>
                      <a:r>
                        <a:rPr lang="en-US" sz="2800" b="1" dirty="0">
                          <a:effectLst/>
                        </a:rPr>
                        <a:t>Name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effectLst/>
                        </a:rPr>
                        <a:t>Laser power </a:t>
                      </a:r>
                      <a:br>
                        <a:rPr lang="en-US" sz="2800" b="1" dirty="0">
                          <a:effectLst/>
                        </a:rPr>
                      </a:br>
                      <a:r>
                        <a:rPr lang="en-US" sz="2800" b="1" dirty="0">
                          <a:effectLst/>
                        </a:rPr>
                        <a:t>(W)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effectLst/>
                        </a:rPr>
                        <a:t>Scan speed </a:t>
                      </a:r>
                      <a:br>
                        <a:rPr lang="en-US" sz="2800" b="1" dirty="0">
                          <a:effectLst/>
                        </a:rPr>
                      </a:br>
                      <a:r>
                        <a:rPr lang="en-US" sz="2800" b="1" dirty="0">
                          <a:effectLst/>
                        </a:rPr>
                        <a:t>(mm/s)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effectLst/>
                        </a:rPr>
                        <a:t>Layer thickness </a:t>
                      </a:r>
                      <a:br>
                        <a:rPr lang="en-US" sz="2800" b="1" dirty="0">
                          <a:effectLst/>
                        </a:rPr>
                      </a:br>
                      <a:r>
                        <a:rPr lang="en-US" sz="2800" b="1" dirty="0">
                          <a:effectLst/>
                        </a:rPr>
                        <a:t>(mm)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effectLst/>
                        </a:rPr>
                        <a:t>Trace width </a:t>
                      </a:r>
                      <a:br>
                        <a:rPr lang="en-US" sz="2800" b="1" dirty="0">
                          <a:effectLst/>
                        </a:rPr>
                      </a:br>
                      <a:r>
                        <a:rPr lang="en-US" sz="2800" b="1" dirty="0">
                          <a:effectLst/>
                        </a:rPr>
                        <a:t>(mm)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effectLst/>
                        </a:rPr>
                        <a:t>Energy density </a:t>
                      </a:r>
                      <a:br>
                        <a:rPr lang="en-US" sz="2800" b="1" dirty="0">
                          <a:effectLst/>
                        </a:rPr>
                      </a:br>
                      <a:r>
                        <a:rPr lang="en-US" sz="2800" b="1" dirty="0">
                          <a:effectLst/>
                        </a:rPr>
                        <a:t>(J/mm</a:t>
                      </a:r>
                      <a:r>
                        <a:rPr lang="en-US" sz="2800" b="1" baseline="30000" dirty="0">
                          <a:effectLst/>
                        </a:rPr>
                        <a:t>3</a:t>
                      </a:r>
                      <a:r>
                        <a:rPr lang="en-US" sz="2800" b="1" dirty="0">
                          <a:effectLst/>
                        </a:rPr>
                        <a:t>)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8397361"/>
                  </a:ext>
                </a:extLst>
              </a:tr>
              <a:tr h="8331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</a:rPr>
                        <a:t>ED20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</a:rPr>
                        <a:t>180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</a:rPr>
                        <a:t>1270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</a:rPr>
                        <a:t>0.045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</a:rPr>
                        <a:t>0.15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</a:rPr>
                        <a:t>21.0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3375603"/>
                  </a:ext>
                </a:extLst>
              </a:tr>
              <a:tr h="8331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</a:rPr>
                        <a:t>ED30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</a:rPr>
                        <a:t>180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</a:rPr>
                        <a:t>800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</a:rPr>
                        <a:t>0.045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</a:rPr>
                        <a:t>0.15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</a:rPr>
                        <a:t>33.3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9229118"/>
                  </a:ext>
                </a:extLst>
              </a:tr>
              <a:tr h="8331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</a:rPr>
                        <a:t>ED30T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</a:rPr>
                        <a:t>180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</a:rPr>
                        <a:t>800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</a:rPr>
                        <a:t>0.045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</a:rPr>
                        <a:t>0.15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</a:rPr>
                        <a:t>33.3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9660715"/>
                  </a:ext>
                </a:extLst>
              </a:tr>
              <a:tr h="8331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</a:rPr>
                        <a:t>ED40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</a:rPr>
                        <a:t>180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</a:rPr>
                        <a:t>650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</a:rPr>
                        <a:t>0.045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</a:rPr>
                        <a:t>0.15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</a:rPr>
                        <a:t>41.0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69458923"/>
                  </a:ext>
                </a:extLst>
              </a:tr>
              <a:tr h="18050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</a:rPr>
                        <a:t>W-316L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</a:rPr>
                        <a:t>conventional manufacturing for 316L stainless steel - Wrought Sample of 316L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58974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C227D6B-2E39-62CC-758D-762ACBA3C812}"/>
              </a:ext>
            </a:extLst>
          </p:cNvPr>
          <p:cNvSpPr txBox="1"/>
          <p:nvPr/>
        </p:nvSpPr>
        <p:spPr>
          <a:xfrm>
            <a:off x="666194" y="2269174"/>
            <a:ext cx="852016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effectLst/>
                <a:latin typeface="+mj-lt"/>
                <a:ea typeface="Calibri" panose="020F0502020204030204" pitchFamily="34" charset="0"/>
              </a:rPr>
              <a:t>The samples were printed with different energy densities, as calculated by the formula below:</a:t>
            </a:r>
            <a:endParaRPr lang="en-US" sz="3600" dirty="0"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9AEE54-98B8-FEE4-B6A6-0DA5E65C43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558" y="4305300"/>
            <a:ext cx="6247068" cy="21159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B1384D2-4200-8AA7-9AE5-3739615C4D76}"/>
                  </a:ext>
                </a:extLst>
              </p:cNvPr>
              <p:cNvSpPr txBox="1"/>
              <p:nvPr/>
            </p:nvSpPr>
            <p:spPr>
              <a:xfrm>
                <a:off x="1250626" y="6845586"/>
                <a:ext cx="5988374" cy="27937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2800" b="1" dirty="0">
                    <a:latin typeface="+mj-lt"/>
                    <a:ea typeface="Calibri" panose="020F0502020204030204" pitchFamily="34" charset="0"/>
                  </a:rPr>
                  <a:t>Where:</a:t>
                </a:r>
              </a:p>
              <a:p>
                <a:pPr marL="0" marR="0" algn="just">
                  <a:spcBef>
                    <a:spcPts val="0"/>
                  </a:spcBef>
                  <a:spcAft>
                    <a:spcPts val="10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8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𝑃</m:t>
                        </m:r>
                      </m:e>
                      <m:sub>
                        <m:r>
                          <a:rPr lang="en-US" sz="28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𝑙𝑎𝑠𝑒𝑟</m:t>
                        </m:r>
                      </m:sub>
                    </m:sSub>
                  </m:oMath>
                </a14:m>
                <a:r>
                  <a:rPr lang="en-US" sz="2800" dirty="0">
                    <a:latin typeface="+mj-lt"/>
                    <a:ea typeface="Calibri" panose="020F0502020204030204" pitchFamily="34" charset="0"/>
                  </a:rPr>
                  <a:t>    is the Laser power  in W, </a:t>
                </a:r>
              </a:p>
              <a:p>
                <a:pPr marL="0" marR="0" algn="just">
                  <a:spcBef>
                    <a:spcPts val="0"/>
                  </a:spcBef>
                  <a:spcAft>
                    <a:spcPts val="10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8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𝑣</m:t>
                        </m:r>
                      </m:e>
                      <m:sub>
                        <m:r>
                          <a:rPr lang="en-US" sz="28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𝑠𝑐𝑎𝑛</m:t>
                        </m:r>
                      </m:sub>
                    </m:sSub>
                  </m:oMath>
                </a14:m>
                <a:r>
                  <a:rPr lang="en-US" sz="2800" dirty="0">
                    <a:latin typeface="+mj-lt"/>
                    <a:ea typeface="Calibri" panose="020F0502020204030204" pitchFamily="34" charset="0"/>
                  </a:rPr>
                  <a:t>     is the scanning speed in mm/s,</a:t>
                </a:r>
              </a:p>
              <a:p>
                <a:pPr marL="0" marR="0" algn="just">
                  <a:spcBef>
                    <a:spcPts val="0"/>
                  </a:spcBef>
                  <a:spcAft>
                    <a:spcPts val="10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8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sz="28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h𝑎𝑡𝑐h</m:t>
                        </m:r>
                      </m:sub>
                    </m:sSub>
                  </m:oMath>
                </a14:m>
                <a:r>
                  <a:rPr lang="en-US" sz="2800" dirty="0">
                    <a:latin typeface="+mj-lt"/>
                    <a:ea typeface="Calibri" panose="020F0502020204030204" pitchFamily="34" charset="0"/>
                  </a:rPr>
                  <a:t>   is the hatch spacing in mm, </a:t>
                </a:r>
              </a:p>
              <a:p>
                <a:pPr marL="0" marR="0" algn="just">
                  <a:spcBef>
                    <a:spcPts val="0"/>
                  </a:spcBef>
                  <a:spcAft>
                    <a:spcPts val="10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8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28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𝑙𝑎𝑦𝑒𝑟</m:t>
                        </m:r>
                      </m:sub>
                    </m:sSub>
                  </m:oMath>
                </a14:m>
                <a:r>
                  <a:rPr lang="en-US" sz="2800" dirty="0">
                    <a:latin typeface="+mj-lt"/>
                    <a:ea typeface="Calibri" panose="020F0502020204030204" pitchFamily="34" charset="0"/>
                  </a:rPr>
                  <a:t>    is the Layer thickness in mm.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B1384D2-4200-8AA7-9AE5-3739615C4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626" y="6845586"/>
                <a:ext cx="5988374" cy="2793714"/>
              </a:xfrm>
              <a:prstGeom prst="rect">
                <a:avLst/>
              </a:prstGeom>
              <a:blipFill>
                <a:blip r:embed="rId7"/>
                <a:stretch>
                  <a:fillRect l="-2035" t="-2183" b="-4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0462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3F6E22D-BC7A-3BAB-F9EB-5935C25819A5}"/>
              </a:ext>
            </a:extLst>
          </p:cNvPr>
          <p:cNvSpPr txBox="1">
            <a:spLocks/>
          </p:cNvSpPr>
          <p:nvPr/>
        </p:nvSpPr>
        <p:spPr>
          <a:xfrm>
            <a:off x="838200" y="419099"/>
            <a:ext cx="16383000" cy="245871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spc="287" dirty="0">
                <a:solidFill>
                  <a:srgbClr val="0C3E5B"/>
                </a:solidFill>
                <a:latin typeface="Codec Pro ExtraBold"/>
                <a:ea typeface="+mn-ea"/>
                <a:cs typeface="+mn-cs"/>
              </a:rPr>
              <a:t>Experimental Procedure and Methodology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F2138A-E75A-1F5E-EED2-BC58491F9B07}"/>
              </a:ext>
            </a:extLst>
          </p:cNvPr>
          <p:cNvSpPr txBox="1"/>
          <p:nvPr/>
        </p:nvSpPr>
        <p:spPr>
          <a:xfrm>
            <a:off x="829928" y="1434109"/>
            <a:ext cx="86752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Microstructure Characterizations</a:t>
            </a:r>
            <a:endParaRPr lang="en-US" sz="4000" b="1" u="sng" dirty="0"/>
          </a:p>
        </p:txBody>
      </p:sp>
      <p:pic>
        <p:nvPicPr>
          <p:cNvPr id="6" name="Content Placeholder 10" descr="A picture containing indoor, person, hand&#10;&#10;Description automatically generated">
            <a:extLst>
              <a:ext uri="{FF2B5EF4-FFF2-40B4-BE49-F238E27FC236}">
                <a16:creationId xmlns:a16="http://schemas.microsoft.com/office/drawing/2014/main" id="{5A108FE7-B195-C7CC-0FEE-FDAEC6B7BE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1" t="19576" r="22779" b="11827"/>
          <a:stretch/>
        </p:blipFill>
        <p:spPr>
          <a:xfrm>
            <a:off x="11908764" y="6134100"/>
            <a:ext cx="6251907" cy="40015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Content Placeholder 12" descr="A picture containing indoor, blue, toilet&#10;&#10;Description automatically generated">
            <a:extLst>
              <a:ext uri="{FF2B5EF4-FFF2-40B4-BE49-F238E27FC236}">
                <a16:creationId xmlns:a16="http://schemas.microsoft.com/office/drawing/2014/main" id="{2082DC5C-DB57-7749-B0B7-6C45D78E28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1839" y="1474068"/>
            <a:ext cx="6278834" cy="43552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143588-2354-E62C-ED52-5BFFBFD27BB5}"/>
              </a:ext>
            </a:extLst>
          </p:cNvPr>
          <p:cNvSpPr txBox="1"/>
          <p:nvPr/>
        </p:nvSpPr>
        <p:spPr>
          <a:xfrm>
            <a:off x="791292" y="2388931"/>
            <a:ext cx="10908011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+mj-lt"/>
                <a:ea typeface="Calibri" panose="020F0502020204030204" pitchFamily="34" charset="0"/>
              </a:rPr>
              <a:t>All samples were Grinded and polished and prepared as per ASTM G1.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>
              <a:latin typeface="+mj-lt"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+mj-lt"/>
                <a:ea typeface="Calibri" panose="020F0502020204030204" pitchFamily="34" charset="0"/>
              </a:rPr>
              <a:t>To reveal the microstructure of samples, a solution having 3 parts nitric; 1-part HCL; 5 parts deionized water was used as an etchant. </a:t>
            </a:r>
          </a:p>
          <a:p>
            <a:endParaRPr lang="en-US" sz="32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The samples of wrought 316L stainless steel  and </a:t>
            </a:r>
            <a:r>
              <a:rPr lang="en-US" sz="3200" dirty="0" err="1">
                <a:latin typeface="+mj-lt"/>
              </a:rPr>
              <a:t>SLMed</a:t>
            </a:r>
            <a:r>
              <a:rPr lang="en-US" sz="3200" dirty="0">
                <a:latin typeface="+mj-lt"/>
              </a:rPr>
              <a:t> 316L stainless steel were characterized using Optical Microscope (GX53 </a:t>
            </a:r>
            <a:r>
              <a:rPr lang="en-US" sz="3200" dirty="0" err="1">
                <a:latin typeface="+mj-lt"/>
              </a:rPr>
              <a:t>olympus</a:t>
            </a:r>
            <a:r>
              <a:rPr lang="en-US" sz="3200" dirty="0">
                <a:latin typeface="+mj-lt"/>
              </a:rPr>
              <a:t>) to obtain and evaluate the microstructure of all samples before corrosion test. </a:t>
            </a:r>
          </a:p>
          <a:p>
            <a:endParaRPr lang="en-US" sz="32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XRD was performed to analyze the characterizing crystalline materials and obtain more information about the structure, phases and crystallinity. </a:t>
            </a:r>
          </a:p>
        </p:txBody>
      </p:sp>
    </p:spTree>
    <p:extLst>
      <p:ext uri="{BB962C8B-B14F-4D97-AF65-F5344CB8AC3E}">
        <p14:creationId xmlns:p14="http://schemas.microsoft.com/office/powerpoint/2010/main" val="750251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3F6E22D-BC7A-3BAB-F9EB-5935C25819A5}"/>
              </a:ext>
            </a:extLst>
          </p:cNvPr>
          <p:cNvSpPr txBox="1">
            <a:spLocks/>
          </p:cNvSpPr>
          <p:nvPr/>
        </p:nvSpPr>
        <p:spPr>
          <a:xfrm>
            <a:off x="838200" y="419099"/>
            <a:ext cx="16383000" cy="245871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spc="287" dirty="0">
                <a:solidFill>
                  <a:srgbClr val="0C3E5B"/>
                </a:solidFill>
                <a:latin typeface="Codec Pro ExtraBold"/>
                <a:ea typeface="+mn-ea"/>
                <a:cs typeface="+mn-cs"/>
              </a:rPr>
              <a:t>Experimental Procedure and Methodology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97A7F5-47ED-BF97-1308-399CDBA019BA}"/>
              </a:ext>
            </a:extLst>
          </p:cNvPr>
          <p:cNvSpPr txBox="1"/>
          <p:nvPr/>
        </p:nvSpPr>
        <p:spPr>
          <a:xfrm>
            <a:off x="533400" y="1384480"/>
            <a:ext cx="77666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Electrochemical Corrosion Test</a:t>
            </a:r>
            <a:endParaRPr lang="en-US" sz="4000" b="1" u="sng" dirty="0"/>
          </a:p>
        </p:txBody>
      </p:sp>
      <p:pic>
        <p:nvPicPr>
          <p:cNvPr id="20" name="Content Placeholder 10" descr="A picture containing text, indoor, computer, table&#10;&#10;Description automatically generated">
            <a:extLst>
              <a:ext uri="{FF2B5EF4-FFF2-40B4-BE49-F238E27FC236}">
                <a16:creationId xmlns:a16="http://schemas.microsoft.com/office/drawing/2014/main" id="{829A1E0C-DE87-463C-C998-0E4D684BDE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8710" y="5829300"/>
            <a:ext cx="6973092" cy="43857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 descr="A picture containing text, indoor, counter, appliance&#10;&#10;Description automatically generated">
            <a:extLst>
              <a:ext uri="{FF2B5EF4-FFF2-40B4-BE49-F238E27FC236}">
                <a16:creationId xmlns:a16="http://schemas.microsoft.com/office/drawing/2014/main" id="{C651145B-3D3C-277A-81D3-F2B012E96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8710" y="1395087"/>
            <a:ext cx="6924422" cy="43218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399A108-CEA6-C9FA-E408-D95E015D8B85}"/>
              </a:ext>
            </a:extLst>
          </p:cNvPr>
          <p:cNvSpPr txBox="1"/>
          <p:nvPr/>
        </p:nvSpPr>
        <p:spPr>
          <a:xfrm>
            <a:off x="609600" y="2244095"/>
            <a:ext cx="10629109" cy="695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effectLst/>
                <a:latin typeface="+mj-lt"/>
                <a:ea typeface="Calibri" panose="020F0502020204030204" pitchFamily="34" charset="0"/>
              </a:rPr>
              <a:t>All electrochemical experiments were conducted in 3.5% NaCl at room temperature with four pH values; pH-1, pH-3, pH5, and pH 7.5.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dirty="0">
              <a:effectLst/>
              <a:latin typeface="+mj-lt"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effectLst/>
                <a:latin typeface="+mj-lt"/>
                <a:ea typeface="Calibri" panose="020F0502020204030204" pitchFamily="34" charset="0"/>
              </a:rPr>
              <a:t> The pH values were controlled by adding HCl to the solution.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dirty="0">
              <a:effectLst/>
              <a:latin typeface="+mj-lt"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effectLst/>
                <a:latin typeface="+mj-lt"/>
                <a:ea typeface="Calibri" panose="020F0502020204030204" pitchFamily="34" charset="0"/>
              </a:rPr>
              <a:t>The corrosion analysis was carried out using:</a:t>
            </a:r>
          </a:p>
          <a:p>
            <a:pPr marL="1657350" lvl="2" indent="-742950">
              <a:buFont typeface="+mj-lt"/>
              <a:buAutoNum type="arabicPeriod"/>
            </a:pPr>
            <a:r>
              <a:rPr lang="en-US" sz="3600" dirty="0">
                <a:effectLst/>
                <a:latin typeface="+mj-lt"/>
                <a:ea typeface="Calibri" panose="020F0502020204030204" pitchFamily="34" charset="0"/>
              </a:rPr>
              <a:t>Linear Polarization Resistance (LPR),</a:t>
            </a:r>
          </a:p>
          <a:p>
            <a:pPr marL="1657350" lvl="2" indent="-742950">
              <a:buFont typeface="+mj-lt"/>
              <a:buAutoNum type="arabicPeriod"/>
            </a:pPr>
            <a:r>
              <a:rPr lang="en-US" sz="3600" dirty="0" err="1">
                <a:effectLst/>
                <a:latin typeface="+mj-lt"/>
                <a:ea typeface="Calibri" panose="020F0502020204030204" pitchFamily="34" charset="0"/>
              </a:rPr>
              <a:t>Potentiodynamic</a:t>
            </a:r>
            <a:r>
              <a:rPr lang="en-US" sz="3600" dirty="0">
                <a:effectLst/>
                <a:latin typeface="+mj-lt"/>
                <a:ea typeface="Calibri" panose="020F0502020204030204" pitchFamily="34" charset="0"/>
              </a:rPr>
              <a:t> Polarization (PDP), </a:t>
            </a:r>
          </a:p>
          <a:p>
            <a:pPr marL="1657350" lvl="2" indent="-742950">
              <a:buFont typeface="+mj-lt"/>
              <a:buAutoNum type="arabicPeriod"/>
            </a:pPr>
            <a:r>
              <a:rPr lang="en-US" sz="3600" dirty="0">
                <a:effectLst/>
                <a:latin typeface="+mj-lt"/>
                <a:ea typeface="Calibri" panose="020F0502020204030204" pitchFamily="34" charset="0"/>
              </a:rPr>
              <a:t>open circuit potential (OCP), </a:t>
            </a:r>
          </a:p>
          <a:p>
            <a:pPr marL="1657350" lvl="2" indent="-742950">
              <a:buFont typeface="+mj-lt"/>
              <a:buAutoNum type="arabicPeriod"/>
            </a:pPr>
            <a:r>
              <a:rPr lang="en-US" sz="3600" dirty="0">
                <a:effectLst/>
                <a:latin typeface="+mj-lt"/>
                <a:ea typeface="Calibri" panose="020F0502020204030204" pitchFamily="34" charset="0"/>
              </a:rPr>
              <a:t>Electrochemical impedance spectroscopy (EIS)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>
              <a:effectLst/>
              <a:latin typeface="+mj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33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3F6E22D-BC7A-3BAB-F9EB-5935C25819A5}"/>
              </a:ext>
            </a:extLst>
          </p:cNvPr>
          <p:cNvSpPr txBox="1">
            <a:spLocks/>
          </p:cNvSpPr>
          <p:nvPr/>
        </p:nvSpPr>
        <p:spPr>
          <a:xfrm>
            <a:off x="838200" y="419099"/>
            <a:ext cx="16383000" cy="245871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spc="287" dirty="0">
                <a:solidFill>
                  <a:srgbClr val="0C3E5B"/>
                </a:solidFill>
                <a:latin typeface="Codec Pro ExtraBold"/>
                <a:ea typeface="+mn-ea"/>
                <a:cs typeface="+mn-cs"/>
              </a:rPr>
              <a:t>Experimental Procedure and Methodology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55F41F-304E-8B9D-E27B-3E6D217FCAB9}"/>
              </a:ext>
            </a:extLst>
          </p:cNvPr>
          <p:cNvSpPr txBox="1"/>
          <p:nvPr/>
        </p:nvSpPr>
        <p:spPr>
          <a:xfrm>
            <a:off x="420149" y="1512957"/>
            <a:ext cx="61170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Immersion Corrosion Test </a:t>
            </a:r>
            <a:endParaRPr lang="en-US" sz="4000" b="1" u="sng" dirty="0"/>
          </a:p>
        </p:txBody>
      </p:sp>
      <p:pic>
        <p:nvPicPr>
          <p:cNvPr id="10" name="Picture 9" descr="A picture containing bottle, table, indoor, counter&#10;&#10;Description automatically generated">
            <a:extLst>
              <a:ext uri="{FF2B5EF4-FFF2-40B4-BE49-F238E27FC236}">
                <a16:creationId xmlns:a16="http://schemas.microsoft.com/office/drawing/2014/main" id="{B1316A80-80D4-29C4-59C1-136833094D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232" y="2398710"/>
            <a:ext cx="8451502" cy="68067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370FC88-F65E-0F53-9050-E1A04361CE79}"/>
              </a:ext>
            </a:extLst>
          </p:cNvPr>
          <p:cNvSpPr txBox="1"/>
          <p:nvPr/>
        </p:nvSpPr>
        <p:spPr>
          <a:xfrm>
            <a:off x="752203" y="2877813"/>
            <a:ext cx="8983529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b="1" dirty="0">
                <a:effectLst/>
                <a:latin typeface="+mj-lt"/>
                <a:ea typeface="Calibri" panose="020F0502020204030204" pitchFamily="34" charset="0"/>
              </a:rPr>
              <a:t>316L </a:t>
            </a:r>
            <a:r>
              <a:rPr lang="en-US" sz="3600" b="1" dirty="0" err="1">
                <a:effectLst/>
                <a:latin typeface="+mj-lt"/>
                <a:ea typeface="Calibri" panose="020F0502020204030204" pitchFamily="34" charset="0"/>
              </a:rPr>
              <a:t>SLMed</a:t>
            </a:r>
            <a:r>
              <a:rPr lang="en-US" sz="3600" b="1" dirty="0">
                <a:effectLst/>
                <a:latin typeface="+mj-lt"/>
                <a:ea typeface="Calibri" panose="020F0502020204030204" pitchFamily="34" charset="0"/>
              </a:rPr>
              <a:t> (ED30T) stainless steel and the 316L wrought samples were immersion in: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600" dirty="0">
                <a:effectLst/>
                <a:latin typeface="+mj-lt"/>
                <a:ea typeface="Calibri" panose="020F0502020204030204" pitchFamily="34" charset="0"/>
              </a:rPr>
              <a:t>3.5% NaCl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600" dirty="0">
                <a:effectLst/>
                <a:latin typeface="+mj-lt"/>
                <a:ea typeface="Calibri" panose="020F0502020204030204" pitchFamily="34" charset="0"/>
              </a:rPr>
              <a:t> crude oil (hydrocarbon)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dirty="0">
              <a:effectLst/>
              <a:latin typeface="+mj-lt"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b="1" dirty="0">
                <a:effectLst/>
                <a:latin typeface="+mj-lt"/>
                <a:ea typeface="Calibri" panose="020F0502020204030204" pitchFamily="34" charset="0"/>
              </a:rPr>
              <a:t>Immersion duration: </a:t>
            </a:r>
            <a:r>
              <a:rPr lang="en-US" sz="3600" dirty="0">
                <a:effectLst/>
                <a:latin typeface="+mj-lt"/>
                <a:ea typeface="Calibri" panose="020F0502020204030204" pitchFamily="34" charset="0"/>
              </a:rPr>
              <a:t>14 days (336 h 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b="1" dirty="0">
                <a:effectLst/>
                <a:latin typeface="+mj-lt"/>
                <a:ea typeface="Calibri" panose="020F0502020204030204" pitchFamily="34" charset="0"/>
              </a:rPr>
              <a:t>Test temperature: </a:t>
            </a:r>
            <a:r>
              <a:rPr lang="en-US" sz="3600" dirty="0">
                <a:effectLst/>
                <a:latin typeface="+mj-lt"/>
                <a:ea typeface="Calibri" panose="020F0502020204030204" pitchFamily="34" charset="0"/>
              </a:rPr>
              <a:t>room temperature.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b="1" dirty="0">
                <a:latin typeface="+mj-lt"/>
                <a:ea typeface="Calibri" panose="020F0502020204030204" pitchFamily="34" charset="0"/>
              </a:rPr>
              <a:t>pH level : </a:t>
            </a:r>
            <a:r>
              <a:rPr lang="en-US" sz="3600" dirty="0">
                <a:latin typeface="+mj-lt"/>
                <a:ea typeface="Calibri" panose="020F0502020204030204" pitchFamily="34" charset="0"/>
              </a:rPr>
              <a:t>pH 1</a:t>
            </a:r>
            <a:endParaRPr lang="en-US" sz="3600" dirty="0">
              <a:effectLst/>
              <a:latin typeface="+mj-lt"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>
              <a:effectLst/>
              <a:latin typeface="+mj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73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3F6E22D-BC7A-3BAB-F9EB-5935C25819A5}"/>
              </a:ext>
            </a:extLst>
          </p:cNvPr>
          <p:cNvSpPr txBox="1">
            <a:spLocks/>
          </p:cNvSpPr>
          <p:nvPr/>
        </p:nvSpPr>
        <p:spPr>
          <a:xfrm>
            <a:off x="838200" y="419099"/>
            <a:ext cx="16383000" cy="245871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spc="287" dirty="0">
                <a:solidFill>
                  <a:srgbClr val="0C3E5B"/>
                </a:solidFill>
                <a:latin typeface="Codec Pro ExtraBold"/>
                <a:ea typeface="+mn-ea"/>
                <a:cs typeface="+mn-cs"/>
              </a:rPr>
              <a:t>Results and discussion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F11260F-AA08-530E-E73A-5D2E66DAE59F}"/>
              </a:ext>
            </a:extLst>
          </p:cNvPr>
          <p:cNvSpPr txBox="1">
            <a:spLocks/>
          </p:cNvSpPr>
          <p:nvPr/>
        </p:nvSpPr>
        <p:spPr>
          <a:xfrm>
            <a:off x="154276" y="1514578"/>
            <a:ext cx="6480842" cy="609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u="sng" dirty="0">
                <a:cs typeface="+mn-cs"/>
              </a:rPr>
              <a:t>Microstructure</a:t>
            </a:r>
            <a:r>
              <a:rPr lang="en-US" sz="4000" dirty="0"/>
              <a:t> </a:t>
            </a:r>
            <a:r>
              <a:rPr lang="en-US" sz="4000" b="1" u="sng" dirty="0">
                <a:cs typeface="+mn-cs"/>
              </a:rPr>
              <a:t>Analysis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09E6EC5B-994F-E18F-53CD-8CAAC63F7A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835409"/>
              </p:ext>
            </p:extLst>
          </p:nvPr>
        </p:nvGraphicFramePr>
        <p:xfrm>
          <a:off x="1066800" y="5875791"/>
          <a:ext cx="8686799" cy="383836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123808">
                  <a:extLst>
                    <a:ext uri="{9D8B030D-6E8A-4147-A177-3AD203B41FA5}">
                      <a16:colId xmlns:a16="http://schemas.microsoft.com/office/drawing/2014/main" val="1978075246"/>
                    </a:ext>
                  </a:extLst>
                </a:gridCol>
                <a:gridCol w="2475171">
                  <a:extLst>
                    <a:ext uri="{9D8B030D-6E8A-4147-A177-3AD203B41FA5}">
                      <a16:colId xmlns:a16="http://schemas.microsoft.com/office/drawing/2014/main" val="907912872"/>
                    </a:ext>
                  </a:extLst>
                </a:gridCol>
                <a:gridCol w="1634955">
                  <a:extLst>
                    <a:ext uri="{9D8B030D-6E8A-4147-A177-3AD203B41FA5}">
                      <a16:colId xmlns:a16="http://schemas.microsoft.com/office/drawing/2014/main" val="2420023446"/>
                    </a:ext>
                  </a:extLst>
                </a:gridCol>
                <a:gridCol w="2147457">
                  <a:extLst>
                    <a:ext uri="{9D8B030D-6E8A-4147-A177-3AD203B41FA5}">
                      <a16:colId xmlns:a16="http://schemas.microsoft.com/office/drawing/2014/main" val="2498485843"/>
                    </a:ext>
                  </a:extLst>
                </a:gridCol>
                <a:gridCol w="1305408">
                  <a:extLst>
                    <a:ext uri="{9D8B030D-6E8A-4147-A177-3AD203B41FA5}">
                      <a16:colId xmlns:a16="http://schemas.microsoft.com/office/drawing/2014/main" val="1698815358"/>
                    </a:ext>
                  </a:extLst>
                </a:gridCol>
              </a:tblGrid>
              <a:tr h="7547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</a:rPr>
                        <a:t>Sample </a:t>
                      </a:r>
                      <a:br>
                        <a:rPr lang="en-US" sz="2400" b="1" dirty="0">
                          <a:effectLst/>
                        </a:rPr>
                      </a:br>
                      <a:r>
                        <a:rPr lang="en-US" sz="2400" b="1" dirty="0">
                          <a:effectLst/>
                        </a:rPr>
                        <a:t>Name</a:t>
                      </a:r>
                      <a:endParaRPr lang="en-US" sz="3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</a:rPr>
                        <a:t>Energy density </a:t>
                      </a:r>
                      <a:br>
                        <a:rPr lang="en-US" sz="2400" b="1" dirty="0">
                          <a:effectLst/>
                        </a:rPr>
                      </a:br>
                      <a:r>
                        <a:rPr lang="en-US" sz="2400" b="1" dirty="0">
                          <a:effectLst/>
                        </a:rPr>
                        <a:t>(J/mm3)</a:t>
                      </a:r>
                      <a:endParaRPr lang="en-US" sz="3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</a:rPr>
                        <a:t> Post treatment</a:t>
                      </a:r>
                      <a:endParaRPr lang="en-US" sz="3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</a:rPr>
                        <a:t>relative density</a:t>
                      </a:r>
                      <a:endParaRPr lang="en-US" sz="3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</a:rPr>
                        <a:t>porosity</a:t>
                      </a:r>
                      <a:endParaRPr lang="en-US" sz="3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10767617"/>
                  </a:ext>
                </a:extLst>
              </a:tr>
              <a:tr h="5392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</a:rPr>
                        <a:t>ED20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21.0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No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</a:rPr>
                        <a:t>93.96 %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</a:rPr>
                        <a:t>6.04%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50156095"/>
                  </a:ext>
                </a:extLst>
              </a:tr>
              <a:tr h="5392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</a:rPr>
                        <a:t>ED30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33.3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No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</a:rPr>
                        <a:t>99.48 % 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</a:rPr>
                        <a:t>0.52%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41582933"/>
                  </a:ext>
                </a:extLst>
              </a:tr>
              <a:tr h="5392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</a:rPr>
                        <a:t>ED40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41.0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No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</a:rPr>
                        <a:t>98.89 %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</a:rPr>
                        <a:t>1.11%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5098124"/>
                  </a:ext>
                </a:extLst>
              </a:tr>
              <a:tr h="5392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</a:rPr>
                        <a:t>ED30T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33.3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Yes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</a:rPr>
                        <a:t>99.81 %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</a:rPr>
                        <a:t>0.19%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46374563"/>
                  </a:ext>
                </a:extLst>
              </a:tr>
              <a:tr h="9266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</a:rPr>
                        <a:t>W-316L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Conventional manufacturing for 316L SS - Wrought Sample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 Yes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</a:rPr>
                        <a:t>99.68 %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</a:rPr>
                        <a:t>0.32%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19822744"/>
                  </a:ext>
                </a:extLst>
              </a:tr>
            </a:tbl>
          </a:graphicData>
        </a:graphic>
      </p:graphicFrame>
      <p:pic>
        <p:nvPicPr>
          <p:cNvPr id="18" name="Picture 17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763FA00C-B3BA-9405-9D9B-3798DE045B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6332" t="27117" r="1324" b="13137"/>
          <a:stretch/>
        </p:blipFill>
        <p:spPr bwMode="auto">
          <a:xfrm>
            <a:off x="8604654" y="1812886"/>
            <a:ext cx="9433816" cy="36354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2767E17D-09CA-A028-AF53-EE53AB6BE22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6686" t="25966" r="9348" b="12914"/>
          <a:stretch/>
        </p:blipFill>
        <p:spPr bwMode="auto">
          <a:xfrm>
            <a:off x="10154166" y="5946963"/>
            <a:ext cx="7953948" cy="33821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C33BD52-FFD1-6F47-875A-4A33DDF699A0}"/>
              </a:ext>
            </a:extLst>
          </p:cNvPr>
          <p:cNvSpPr txBox="1"/>
          <p:nvPr/>
        </p:nvSpPr>
        <p:spPr>
          <a:xfrm>
            <a:off x="9427151" y="1207880"/>
            <a:ext cx="17659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ED:20 </a:t>
            </a:r>
            <a:endParaRPr lang="en-US" sz="32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804A00-E178-EC5D-CF3D-22CB873594EB}"/>
              </a:ext>
            </a:extLst>
          </p:cNvPr>
          <p:cNvSpPr txBox="1"/>
          <p:nvPr/>
        </p:nvSpPr>
        <p:spPr>
          <a:xfrm>
            <a:off x="12637283" y="1189892"/>
            <a:ext cx="17854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ED:30 </a:t>
            </a:r>
            <a:endParaRPr lang="en-US" sz="32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FF74F0-B60D-F3ED-6C33-8BF386112EBC}"/>
              </a:ext>
            </a:extLst>
          </p:cNvPr>
          <p:cNvSpPr txBox="1"/>
          <p:nvPr/>
        </p:nvSpPr>
        <p:spPr>
          <a:xfrm>
            <a:off x="15435710" y="1234230"/>
            <a:ext cx="17854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ED:40 </a:t>
            </a:r>
            <a:endParaRPr lang="en-US" sz="32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71BA44-EC65-E060-7E9C-A6DB0093CE8F}"/>
              </a:ext>
            </a:extLst>
          </p:cNvPr>
          <p:cNvSpPr txBox="1"/>
          <p:nvPr/>
        </p:nvSpPr>
        <p:spPr>
          <a:xfrm>
            <a:off x="11193136" y="5435508"/>
            <a:ext cx="20167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ED: 30T </a:t>
            </a:r>
            <a:endParaRPr lang="en-US" sz="32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90D35BB-7DEB-9626-8CF1-9BA0ECBA16EA}"/>
              </a:ext>
            </a:extLst>
          </p:cNvPr>
          <p:cNvSpPr txBox="1"/>
          <p:nvPr/>
        </p:nvSpPr>
        <p:spPr>
          <a:xfrm>
            <a:off x="14693941" y="5448299"/>
            <a:ext cx="2916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W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rought 316L</a:t>
            </a:r>
            <a:endParaRPr lang="en-US" sz="32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E5AAAF-1CBF-542D-1BEB-8841971BA59B}"/>
              </a:ext>
            </a:extLst>
          </p:cNvPr>
          <p:cNvSpPr txBox="1"/>
          <p:nvPr/>
        </p:nvSpPr>
        <p:spPr>
          <a:xfrm>
            <a:off x="638944" y="5041507"/>
            <a:ext cx="5996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u="sng" dirty="0">
                <a:effectLst/>
                <a:latin typeface="+mj-lt"/>
                <a:ea typeface="Calibri" panose="020F0502020204030204" pitchFamily="34" charset="0"/>
              </a:rPr>
              <a:t>Relative Density and Porosity</a:t>
            </a:r>
            <a:endParaRPr lang="en-US" sz="3600" b="1" u="sng" dirty="0"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F885C5-9919-F517-8125-99B3879BF6BE}"/>
              </a:ext>
            </a:extLst>
          </p:cNvPr>
          <p:cNvSpPr txBox="1"/>
          <p:nvPr/>
        </p:nvSpPr>
        <p:spPr>
          <a:xfrm>
            <a:off x="322276" y="2400300"/>
            <a:ext cx="8324285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+mj-lt"/>
                <a:ea typeface="Calibri" panose="020F0502020204030204" pitchFamily="34" charset="0"/>
              </a:rPr>
              <a:t>Lowest energy density, highest porosity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600" dirty="0" err="1">
                <a:latin typeface="+mj-lt"/>
                <a:ea typeface="Calibri" panose="020F0502020204030204" pitchFamily="34" charset="0"/>
              </a:rPr>
              <a:t>Umelted</a:t>
            </a:r>
            <a:r>
              <a:rPr lang="en-US" sz="3600" dirty="0">
                <a:latin typeface="+mj-lt"/>
                <a:ea typeface="Calibri" panose="020F0502020204030204" pitchFamily="34" charset="0"/>
              </a:rPr>
              <a:t> powder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+mj-lt"/>
                <a:ea typeface="Calibri" panose="020F0502020204030204" pitchFamily="34" charset="0"/>
              </a:rPr>
              <a:t>Grain size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+mj-lt"/>
                <a:ea typeface="Calibri" panose="020F0502020204030204" pitchFamily="34" charset="0"/>
              </a:rPr>
              <a:t>Grain shape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E74CDFD-1008-78DB-9871-60F0A0C29B14}"/>
              </a:ext>
            </a:extLst>
          </p:cNvPr>
          <p:cNvSpPr txBox="1"/>
          <p:nvPr/>
        </p:nvSpPr>
        <p:spPr>
          <a:xfrm>
            <a:off x="11930290" y="9424119"/>
            <a:ext cx="61778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Figure 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10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>
                <a:latin typeface="Times New Roman" panose="02020603050405020304" pitchFamily="18" charset="0"/>
              </a:rPr>
              <a:t>Optical micrographs of as-received samples</a:t>
            </a:r>
          </a:p>
        </p:txBody>
      </p:sp>
    </p:spTree>
    <p:extLst>
      <p:ext uri="{BB962C8B-B14F-4D97-AF65-F5344CB8AC3E}">
        <p14:creationId xmlns:p14="http://schemas.microsoft.com/office/powerpoint/2010/main" val="2143914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3F6E22D-BC7A-3BAB-F9EB-5935C25819A5}"/>
              </a:ext>
            </a:extLst>
          </p:cNvPr>
          <p:cNvSpPr txBox="1">
            <a:spLocks/>
          </p:cNvSpPr>
          <p:nvPr/>
        </p:nvSpPr>
        <p:spPr>
          <a:xfrm>
            <a:off x="838200" y="419099"/>
            <a:ext cx="16383000" cy="245871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spc="287" dirty="0">
                <a:solidFill>
                  <a:srgbClr val="0C3E5B"/>
                </a:solidFill>
                <a:latin typeface="Codec Pro ExtraBold"/>
                <a:ea typeface="+mn-ea"/>
                <a:cs typeface="+mn-cs"/>
              </a:rPr>
              <a:t>Results and discussion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F8822F9-F6D2-6717-648A-1A464F38BA7A}"/>
              </a:ext>
            </a:extLst>
          </p:cNvPr>
          <p:cNvSpPr txBox="1">
            <a:spLocks/>
          </p:cNvSpPr>
          <p:nvPr/>
        </p:nvSpPr>
        <p:spPr>
          <a:xfrm>
            <a:off x="2933700" y="1343656"/>
            <a:ext cx="12192000" cy="609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X-Ray Diffraction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AFEE84-719C-8032-5E20-EEC9A8AB1F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1"/>
          <a:stretch/>
        </p:blipFill>
        <p:spPr bwMode="auto">
          <a:xfrm>
            <a:off x="1981199" y="2319207"/>
            <a:ext cx="15597777" cy="7548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0930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3F6E22D-BC7A-3BAB-F9EB-5935C25819A5}"/>
              </a:ext>
            </a:extLst>
          </p:cNvPr>
          <p:cNvSpPr txBox="1">
            <a:spLocks/>
          </p:cNvSpPr>
          <p:nvPr/>
        </p:nvSpPr>
        <p:spPr>
          <a:xfrm>
            <a:off x="838200" y="419099"/>
            <a:ext cx="16383000" cy="245871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spc="287" dirty="0">
                <a:solidFill>
                  <a:srgbClr val="0C3E5B"/>
                </a:solidFill>
                <a:latin typeface="Codec Pro ExtraBold"/>
                <a:ea typeface="+mn-ea"/>
                <a:cs typeface="+mn-cs"/>
              </a:rPr>
              <a:t>Results and discussion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0BE9684-280F-D3A5-C910-432EA6CA62CE}"/>
              </a:ext>
            </a:extLst>
          </p:cNvPr>
          <p:cNvSpPr txBox="1">
            <a:spLocks/>
          </p:cNvSpPr>
          <p:nvPr/>
        </p:nvSpPr>
        <p:spPr>
          <a:xfrm>
            <a:off x="-394012" y="1520844"/>
            <a:ext cx="12192000" cy="609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u="sng" dirty="0">
                <a:cs typeface="+mn-cs"/>
              </a:rPr>
              <a:t>Corrosion Behavior in room temperature NaCl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5FBA10-B9C8-BC6B-5ED9-F7841FE101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021" y="2552700"/>
            <a:ext cx="9331079" cy="621345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9687DB-525C-DE29-DBBE-FACCF51DD6FC}"/>
              </a:ext>
            </a:extLst>
          </p:cNvPr>
          <p:cNvSpPr txBox="1"/>
          <p:nvPr/>
        </p:nvSpPr>
        <p:spPr>
          <a:xfrm>
            <a:off x="9657230" y="9286636"/>
            <a:ext cx="81058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Figure 12 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Cyclic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potentiodynamic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polarization curves at 3.5 % NaCl solution at four different pH values. A) at pH 1 B) at pH 3 C) at pH 5 and D) at pH 7.5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DEE670-7BAD-2139-A851-A24EE044DE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46" y="2305367"/>
            <a:ext cx="8105821" cy="681494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96CF8E-A1F8-A917-E86B-B02B0E9072C6}"/>
              </a:ext>
            </a:extLst>
          </p:cNvPr>
          <p:cNvSpPr txBox="1"/>
          <p:nvPr/>
        </p:nvSpPr>
        <p:spPr>
          <a:xfrm>
            <a:off x="2209800" y="9163525"/>
            <a:ext cx="58398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Figure 11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Corrosion rate of studied samples at different pH values based on CPDP Curves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35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3F6E22D-BC7A-3BAB-F9EB-5935C25819A5}"/>
              </a:ext>
            </a:extLst>
          </p:cNvPr>
          <p:cNvSpPr txBox="1">
            <a:spLocks/>
          </p:cNvSpPr>
          <p:nvPr/>
        </p:nvSpPr>
        <p:spPr>
          <a:xfrm>
            <a:off x="838200" y="419099"/>
            <a:ext cx="16383000" cy="245871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spc="287" dirty="0">
                <a:solidFill>
                  <a:srgbClr val="0C3E5B"/>
                </a:solidFill>
                <a:latin typeface="Codec Pro ExtraBold"/>
                <a:ea typeface="+mn-ea"/>
                <a:cs typeface="+mn-cs"/>
              </a:rPr>
              <a:t>Results and discussion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0BE9684-280F-D3A5-C910-432EA6CA62CE}"/>
              </a:ext>
            </a:extLst>
          </p:cNvPr>
          <p:cNvSpPr txBox="1">
            <a:spLocks/>
          </p:cNvSpPr>
          <p:nvPr/>
        </p:nvSpPr>
        <p:spPr>
          <a:xfrm>
            <a:off x="-394012" y="1520844"/>
            <a:ext cx="12192000" cy="609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u="sng" dirty="0">
                <a:cs typeface="+mn-cs"/>
              </a:rPr>
              <a:t>Corrosion Behavior in room temperature NaCl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C19EBD-4F7B-E399-611D-7488A176E5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130444"/>
            <a:ext cx="9018772" cy="679898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FD91F1-B9FF-4540-F538-7F3F141559D3}"/>
              </a:ext>
            </a:extLst>
          </p:cNvPr>
          <p:cNvSpPr txBox="1"/>
          <p:nvPr/>
        </p:nvSpPr>
        <p:spPr>
          <a:xfrm>
            <a:off x="10294046" y="8929431"/>
            <a:ext cx="73081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Figure 14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Corrosion rate versus Relative density extracted from  Linear Polarization Resistance (LPR) results in 3.5% NaCl solution at pH 1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8E2AFC-4FEE-4AE7-1800-9FE5B05610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28684"/>
            <a:ext cx="7543800" cy="602031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209C591-422A-2906-7567-269E1424792B}"/>
              </a:ext>
            </a:extLst>
          </p:cNvPr>
          <p:cNvSpPr txBox="1"/>
          <p:nvPr/>
        </p:nvSpPr>
        <p:spPr>
          <a:xfrm>
            <a:off x="1580316" y="8944571"/>
            <a:ext cx="70302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Figure 13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Linear Polarization Resistance (LPR) of all specimens in 3.5 % NaCl solution A) at pH 1 B) at pH 3 C) at pH 5 and D) at pH 7.5. without ED-20.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703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3F6E22D-BC7A-3BAB-F9EB-5935C25819A5}"/>
              </a:ext>
            </a:extLst>
          </p:cNvPr>
          <p:cNvSpPr txBox="1">
            <a:spLocks/>
          </p:cNvSpPr>
          <p:nvPr/>
        </p:nvSpPr>
        <p:spPr>
          <a:xfrm>
            <a:off x="838200" y="419099"/>
            <a:ext cx="12268200" cy="91440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spc="287" dirty="0">
                <a:solidFill>
                  <a:srgbClr val="0C3E5B"/>
                </a:solidFill>
                <a:latin typeface="Codec Pro ExtraBold"/>
                <a:ea typeface="+mn-ea"/>
                <a:cs typeface="+mn-cs"/>
              </a:rPr>
              <a:t>Agenda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A11DB04-995A-3BFE-6A23-9D82F192CAB2}"/>
              </a:ext>
            </a:extLst>
          </p:cNvPr>
          <p:cNvSpPr txBox="1">
            <a:spLocks/>
          </p:cNvSpPr>
          <p:nvPr/>
        </p:nvSpPr>
        <p:spPr>
          <a:xfrm>
            <a:off x="838200" y="1943100"/>
            <a:ext cx="12801600" cy="6781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latin typeface="+mj-lt"/>
              </a:rPr>
              <a:t>Introduction</a:t>
            </a:r>
          </a:p>
          <a:p>
            <a:r>
              <a:rPr lang="en-US" sz="4400" dirty="0">
                <a:latin typeface="+mj-lt"/>
              </a:rPr>
              <a:t>What is additive manufacturing</a:t>
            </a:r>
          </a:p>
          <a:p>
            <a:r>
              <a:rPr lang="en-US" sz="4400" dirty="0">
                <a:latin typeface="+mj-lt"/>
              </a:rPr>
              <a:t>Additive VS Convectional Manufacturing </a:t>
            </a:r>
          </a:p>
          <a:p>
            <a:r>
              <a:rPr lang="en-US" sz="4400" dirty="0" err="1">
                <a:latin typeface="+mj-lt"/>
              </a:rPr>
              <a:t>SLMed</a:t>
            </a:r>
            <a:r>
              <a:rPr lang="en-US" sz="4400" dirty="0">
                <a:latin typeface="+mj-lt"/>
              </a:rPr>
              <a:t> 316L Stainless Steels Fabrication</a:t>
            </a:r>
          </a:p>
          <a:p>
            <a:r>
              <a:rPr lang="en-US" sz="4400" dirty="0">
                <a:latin typeface="+mj-lt"/>
              </a:rPr>
              <a:t>Experimental Procedure and methodology</a:t>
            </a:r>
          </a:p>
          <a:p>
            <a:r>
              <a:rPr lang="en-US" sz="4400" dirty="0">
                <a:latin typeface="+mj-lt"/>
              </a:rPr>
              <a:t>Results and discussion</a:t>
            </a:r>
          </a:p>
          <a:p>
            <a:r>
              <a:rPr lang="en-US" sz="4400" dirty="0">
                <a:latin typeface="+mj-lt"/>
              </a:rPr>
              <a:t>Conclusions and recommendations</a:t>
            </a:r>
          </a:p>
          <a:p>
            <a:r>
              <a:rPr lang="en-US" sz="4400" dirty="0">
                <a:latin typeface="+mj-lt"/>
              </a:rPr>
              <a:t>References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3F6E22D-BC7A-3BAB-F9EB-5935C25819A5}"/>
              </a:ext>
            </a:extLst>
          </p:cNvPr>
          <p:cNvSpPr txBox="1">
            <a:spLocks/>
          </p:cNvSpPr>
          <p:nvPr/>
        </p:nvSpPr>
        <p:spPr>
          <a:xfrm>
            <a:off x="838200" y="419099"/>
            <a:ext cx="16383000" cy="245871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spc="287" dirty="0">
                <a:solidFill>
                  <a:srgbClr val="0C3E5B"/>
                </a:solidFill>
                <a:latin typeface="Codec Pro ExtraBold"/>
                <a:ea typeface="+mn-ea"/>
                <a:cs typeface="+mn-cs"/>
              </a:rPr>
              <a:t>Results and discussion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0BE9684-280F-D3A5-C910-432EA6CA62CE}"/>
              </a:ext>
            </a:extLst>
          </p:cNvPr>
          <p:cNvSpPr txBox="1">
            <a:spLocks/>
          </p:cNvSpPr>
          <p:nvPr/>
        </p:nvSpPr>
        <p:spPr>
          <a:xfrm>
            <a:off x="-394012" y="1520844"/>
            <a:ext cx="12192000" cy="609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u="sng" dirty="0">
                <a:cs typeface="+mn-cs"/>
              </a:rPr>
              <a:t>Corrosion Behavior in room temperature NaCl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A7AAA3-4A62-0400-F64A-DB9BCD3B76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52700"/>
            <a:ext cx="16597148" cy="655868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4812A1-83F8-F7E8-B2CD-5A4EF604CB40}"/>
              </a:ext>
            </a:extLst>
          </p:cNvPr>
          <p:cNvSpPr txBox="1"/>
          <p:nvPr/>
        </p:nvSpPr>
        <p:spPr>
          <a:xfrm>
            <a:off x="2209800" y="9406236"/>
            <a:ext cx="157625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Figure 15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SEM image for pits on a) ED20 b)ED30 c) ED40 d) ED30T e) W-316L immersed in 3.5% NaCl solution at pH 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58517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3F6E22D-BC7A-3BAB-F9EB-5935C25819A5}"/>
              </a:ext>
            </a:extLst>
          </p:cNvPr>
          <p:cNvSpPr txBox="1">
            <a:spLocks/>
          </p:cNvSpPr>
          <p:nvPr/>
        </p:nvSpPr>
        <p:spPr>
          <a:xfrm>
            <a:off x="838200" y="419099"/>
            <a:ext cx="16383000" cy="245871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spc="287" dirty="0">
                <a:solidFill>
                  <a:srgbClr val="0C3E5B"/>
                </a:solidFill>
                <a:latin typeface="Codec Pro ExtraBold"/>
                <a:ea typeface="+mn-ea"/>
                <a:cs typeface="+mn-cs"/>
              </a:rPr>
              <a:t>Results and discussion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6F4B8F-A99A-EAD1-F0B2-387F7E418A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7264" y="5332721"/>
            <a:ext cx="8074452" cy="19104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A21018-2B44-DE4E-C656-814B20F59C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7795" y="5375501"/>
            <a:ext cx="8102295" cy="1861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0CF03D-8727-B062-23C4-57B7530F0E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3342" y="7174911"/>
            <a:ext cx="8074453" cy="20123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31C52B-B910-C3DC-C211-FD4D20E05B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87795" y="7174911"/>
            <a:ext cx="8102296" cy="20218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CEC29E-AC48-99E8-8899-F40414E50697}"/>
              </a:ext>
            </a:extLst>
          </p:cNvPr>
          <p:cNvSpPr txBox="1"/>
          <p:nvPr/>
        </p:nvSpPr>
        <p:spPr>
          <a:xfrm>
            <a:off x="3810000" y="9160015"/>
            <a:ext cx="114089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1000"/>
              </a:spcAft>
            </a:pP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Figure 16 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Typical 3D profilometer images, 2D optical images, and line profiles showing the pit density and depth for A) W316L at 3.5% NaCl,  B) ED30 at 3.5% NaCl,  C) W316L at crude oil, D) ED30 at crude oil.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24E8657-0B51-DBD3-A021-D037806BF2B2}"/>
              </a:ext>
            </a:extLst>
          </p:cNvPr>
          <p:cNvSpPr txBox="1">
            <a:spLocks/>
          </p:cNvSpPr>
          <p:nvPr/>
        </p:nvSpPr>
        <p:spPr>
          <a:xfrm>
            <a:off x="533400" y="1419925"/>
            <a:ext cx="12933728" cy="6096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4000" b="1" u="sng" dirty="0">
                <a:latin typeface="+mj-lt"/>
                <a:cs typeface="+mn-cs"/>
              </a:rPr>
              <a:t>long-duration immersed sample in Hydrocarbon and NaCl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05216D-DA9A-8E95-C894-B64B50F2AE42}"/>
              </a:ext>
            </a:extLst>
          </p:cNvPr>
          <p:cNvSpPr txBox="1"/>
          <p:nvPr/>
        </p:nvSpPr>
        <p:spPr>
          <a:xfrm>
            <a:off x="9361621" y="2365423"/>
            <a:ext cx="78688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>
                <a:effectLst/>
                <a:latin typeface="+mj-lt"/>
                <a:ea typeface="Calibri" panose="020F0502020204030204" pitchFamily="34" charset="0"/>
              </a:rPr>
              <a:t>Corrosion rate after 14 days immersion </a:t>
            </a:r>
            <a:endParaRPr lang="en-US" sz="3200" b="1" u="sng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15CA25-9EEE-10A7-7E51-275A096B8ED9}"/>
              </a:ext>
            </a:extLst>
          </p:cNvPr>
          <p:cNvSpPr txBox="1"/>
          <p:nvPr/>
        </p:nvSpPr>
        <p:spPr>
          <a:xfrm>
            <a:off x="838200" y="2389739"/>
            <a:ext cx="74515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>
                <a:effectLst/>
                <a:latin typeface="+mj-lt"/>
                <a:ea typeface="Calibri" panose="020F0502020204030204" pitchFamily="34" charset="0"/>
              </a:rPr>
              <a:t>Corrosion rate after 14 days immersion</a:t>
            </a:r>
            <a:endParaRPr lang="en-US" sz="3200" b="1" u="sng" dirty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13C716-E321-95D5-752E-59020792F27C}"/>
              </a:ext>
            </a:extLst>
          </p:cNvPr>
          <p:cNvSpPr txBox="1"/>
          <p:nvPr/>
        </p:nvSpPr>
        <p:spPr>
          <a:xfrm>
            <a:off x="546410" y="3031149"/>
            <a:ext cx="1005137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  <a:ea typeface="Calibri" panose="020F0502020204030204" pitchFamily="34" charset="0"/>
              </a:rPr>
              <a:t>Immersion solution: </a:t>
            </a:r>
            <a:r>
              <a:rPr lang="en-US" sz="2800" b="1" dirty="0">
                <a:effectLst/>
                <a:latin typeface="+mj-lt"/>
              </a:rPr>
              <a:t>3.5 NaCl and crude oil</a:t>
            </a:r>
            <a:endParaRPr lang="en-US" sz="2800" dirty="0">
              <a:latin typeface="+mj-lt"/>
              <a:ea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  <a:ea typeface="Calibri" panose="020F0502020204030204" pitchFamily="34" charset="0"/>
              </a:rPr>
              <a:t>pH : 1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+mj-lt"/>
                <a:ea typeface="Calibri" panose="020F0502020204030204" pitchFamily="34" charset="0"/>
              </a:rPr>
              <a:t>Temerature</a:t>
            </a:r>
            <a:r>
              <a:rPr lang="en-US" sz="2800" dirty="0">
                <a:latin typeface="+mj-lt"/>
                <a:ea typeface="Calibri" panose="020F0502020204030204" pitchFamily="34" charset="0"/>
              </a:rPr>
              <a:t>: room T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9C033323-CD6A-00D3-BFB6-F76DBF6D3A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445856"/>
              </p:ext>
            </p:extLst>
          </p:nvPr>
        </p:nvGraphicFramePr>
        <p:xfrm>
          <a:off x="8839200" y="2974514"/>
          <a:ext cx="8902390" cy="224604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967463">
                  <a:extLst>
                    <a:ext uri="{9D8B030D-6E8A-4147-A177-3AD203B41FA5}">
                      <a16:colId xmlns:a16="http://schemas.microsoft.com/office/drawing/2014/main" val="1161277962"/>
                    </a:ext>
                  </a:extLst>
                </a:gridCol>
                <a:gridCol w="2419805">
                  <a:extLst>
                    <a:ext uri="{9D8B030D-6E8A-4147-A177-3AD203B41FA5}">
                      <a16:colId xmlns:a16="http://schemas.microsoft.com/office/drawing/2014/main" val="443464486"/>
                    </a:ext>
                  </a:extLst>
                </a:gridCol>
                <a:gridCol w="3515122">
                  <a:extLst>
                    <a:ext uri="{9D8B030D-6E8A-4147-A177-3AD203B41FA5}">
                      <a16:colId xmlns:a16="http://schemas.microsoft.com/office/drawing/2014/main" val="2640805489"/>
                    </a:ext>
                  </a:extLst>
                </a:gridCol>
              </a:tblGrid>
              <a:tr h="391501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effectLst/>
                        </a:rPr>
                        <a:t>solution</a:t>
                      </a:r>
                      <a:endParaRPr lang="en-US" sz="4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</a:rPr>
                        <a:t>Sample IDs </a:t>
                      </a:r>
                      <a:endParaRPr lang="en-US" sz="3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</a:rPr>
                        <a:t>Calculated Corrosion rate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18922864"/>
                  </a:ext>
                </a:extLst>
              </a:tr>
              <a:tr h="391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effectLst/>
                        </a:rPr>
                        <a:t>mpy</a:t>
                      </a:r>
                      <a:r>
                        <a:rPr lang="en-US" sz="2400" b="1" dirty="0">
                          <a:effectLst/>
                        </a:rPr>
                        <a:t> *10^-2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</a:rPr>
                        <a:t>(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</a:rPr>
                        <a:t>Effic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</a:rPr>
                        <a:t>.%)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2946967"/>
                  </a:ext>
                </a:extLst>
              </a:tr>
              <a:tr h="35230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</a:rPr>
                        <a:t>3.5 NaCl, pH1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W-316L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</a:rPr>
                        <a:t>7.97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0130036"/>
                  </a:ext>
                </a:extLst>
              </a:tr>
              <a:tr h="3523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ED30T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</a:rPr>
                        <a:t>4.84 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00505022"/>
                  </a:ext>
                </a:extLst>
              </a:tr>
              <a:tr h="35230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</a:rPr>
                        <a:t>Crude oil, pH 1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W-316L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</a:rPr>
                        <a:t>2.66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</a:rPr>
                        <a:t>(66.6 %)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91349605"/>
                  </a:ext>
                </a:extLst>
              </a:tr>
              <a:tr h="3523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ED30T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</a:rPr>
                        <a:t>1.56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</a:rPr>
                        <a:t>( 67.7 % )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82580706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2A17AABC-04AC-75AF-E0FE-A279460B0B9A}"/>
              </a:ext>
            </a:extLst>
          </p:cNvPr>
          <p:cNvSpPr txBox="1"/>
          <p:nvPr/>
        </p:nvSpPr>
        <p:spPr>
          <a:xfrm>
            <a:off x="883244" y="4705051"/>
            <a:ext cx="61170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>
                <a:effectLst/>
                <a:latin typeface="+mj-lt"/>
                <a:ea typeface="Calibri" panose="020F0502020204030204" pitchFamily="34" charset="0"/>
              </a:rPr>
              <a:t>Optical Profilometer </a:t>
            </a:r>
            <a:endParaRPr lang="en-US" sz="3200" b="1" u="sng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03095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3F6E22D-BC7A-3BAB-F9EB-5935C25819A5}"/>
              </a:ext>
            </a:extLst>
          </p:cNvPr>
          <p:cNvSpPr txBox="1">
            <a:spLocks/>
          </p:cNvSpPr>
          <p:nvPr/>
        </p:nvSpPr>
        <p:spPr>
          <a:xfrm>
            <a:off x="838200" y="419099"/>
            <a:ext cx="16383000" cy="245871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spc="287" dirty="0">
                <a:solidFill>
                  <a:srgbClr val="0C3E5B"/>
                </a:solidFill>
                <a:latin typeface="Codec Pro ExtraBold"/>
                <a:ea typeface="+mn-ea"/>
                <a:cs typeface="+mn-cs"/>
              </a:rPr>
              <a:t>Results and discussion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A4FA8F-3139-DC12-0738-3AABECF07BC5}"/>
              </a:ext>
            </a:extLst>
          </p:cNvPr>
          <p:cNvSpPr txBox="1"/>
          <p:nvPr/>
        </p:nvSpPr>
        <p:spPr>
          <a:xfrm>
            <a:off x="10896600" y="7970136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Figure 18 </a:t>
            </a:r>
            <a:r>
              <a:rPr lang="en-US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Corrosion rate versus temperature extracted from LPR results.</a:t>
            </a:r>
            <a:endParaRPr lang="en-US" sz="110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D14B88F-E345-48FF-9E86-05AD725E6E82}"/>
              </a:ext>
            </a:extLst>
          </p:cNvPr>
          <p:cNvSpPr txBox="1">
            <a:spLocks/>
          </p:cNvSpPr>
          <p:nvPr/>
        </p:nvSpPr>
        <p:spPr>
          <a:xfrm>
            <a:off x="-150541" y="1416732"/>
            <a:ext cx="12192000" cy="609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u="sng" dirty="0">
                <a:cs typeface="+mn-cs"/>
              </a:rPr>
              <a:t>Pit Evaluation (pit density, pit depth and pit size)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5AA2E2-625A-59DC-C31F-A498DEC4A9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961" y="2060136"/>
            <a:ext cx="7620000" cy="359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3A2A2CFF-2240-04B0-2D67-5261841A8F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678" y="5681110"/>
            <a:ext cx="7859843" cy="37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Chart, bar chart&#10;&#10;Description automatically generated">
            <a:extLst>
              <a:ext uri="{FF2B5EF4-FFF2-40B4-BE49-F238E27FC236}">
                <a16:creationId xmlns:a16="http://schemas.microsoft.com/office/drawing/2014/main" id="{D9CC8E9E-7D07-46EC-648B-46F3AC6AE9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607" y="5750877"/>
            <a:ext cx="7859843" cy="3658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Chart&#10;&#10;Description automatically generated">
            <a:extLst>
              <a:ext uri="{FF2B5EF4-FFF2-40B4-BE49-F238E27FC236}">
                <a16:creationId xmlns:a16="http://schemas.microsoft.com/office/drawing/2014/main" id="{685D9177-990A-7149-DC54-6CC7827852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751" y="2369201"/>
            <a:ext cx="7893699" cy="35214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30409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3F6E22D-BC7A-3BAB-F9EB-5935C25819A5}"/>
              </a:ext>
            </a:extLst>
          </p:cNvPr>
          <p:cNvSpPr txBox="1">
            <a:spLocks/>
          </p:cNvSpPr>
          <p:nvPr/>
        </p:nvSpPr>
        <p:spPr>
          <a:xfrm>
            <a:off x="838200" y="419099"/>
            <a:ext cx="16383000" cy="245871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spc="287" dirty="0">
                <a:solidFill>
                  <a:srgbClr val="0C3E5B"/>
                </a:solidFill>
                <a:latin typeface="Codec Pro ExtraBold"/>
                <a:ea typeface="+mn-ea"/>
                <a:cs typeface="+mn-cs"/>
              </a:rPr>
              <a:t>Conclusion and recommendations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27B88F8-C9DF-D7A1-4367-F122F2B1B363}"/>
              </a:ext>
            </a:extLst>
          </p:cNvPr>
          <p:cNvSpPr txBox="1">
            <a:spLocks/>
          </p:cNvSpPr>
          <p:nvPr/>
        </p:nvSpPr>
        <p:spPr>
          <a:xfrm>
            <a:off x="521675" y="2078366"/>
            <a:ext cx="17766325" cy="490474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3600" dirty="0">
                <a:latin typeface="+mj-lt"/>
              </a:rPr>
              <a:t>The pitting resistance of the SLM-316L stainless steel was found to be higher than that of the wrought alloy.</a:t>
            </a:r>
          </a:p>
          <a:p>
            <a:pPr lvl="1"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3600" dirty="0">
                <a:latin typeface="+mj-lt"/>
              </a:rPr>
              <a:t>In crude oil, the corrosion resistance of </a:t>
            </a:r>
            <a:r>
              <a:rPr lang="en-US" sz="3600" dirty="0" err="1">
                <a:latin typeface="+mj-lt"/>
              </a:rPr>
              <a:t>SLMed</a:t>
            </a:r>
            <a:r>
              <a:rPr lang="en-US" sz="3600" dirty="0">
                <a:latin typeface="+mj-lt"/>
              </a:rPr>
              <a:t> 316L was greater than in the 3.5% NaCl solution. </a:t>
            </a:r>
          </a:p>
          <a:p>
            <a:pPr lvl="1"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3600" dirty="0">
                <a:latin typeface="+mj-lt"/>
              </a:rPr>
              <a:t>The </a:t>
            </a:r>
            <a:r>
              <a:rPr lang="en-US" sz="3600" dirty="0" err="1">
                <a:latin typeface="+mj-lt"/>
              </a:rPr>
              <a:t>SLMed</a:t>
            </a:r>
            <a:r>
              <a:rPr lang="en-US" sz="3600" dirty="0">
                <a:latin typeface="+mj-lt"/>
              </a:rPr>
              <a:t> 316L sample has better corrosion resistance at high temperatures than wrought sample.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en-US" sz="3600" dirty="0">
              <a:latin typeface="+mj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DFEDA9-15F0-AD3B-E205-DD80683B5866}"/>
              </a:ext>
            </a:extLst>
          </p:cNvPr>
          <p:cNvSpPr txBox="1">
            <a:spLocks/>
          </p:cNvSpPr>
          <p:nvPr/>
        </p:nvSpPr>
        <p:spPr>
          <a:xfrm>
            <a:off x="862023" y="1215418"/>
            <a:ext cx="2657134" cy="609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u="sng" dirty="0">
                <a:cs typeface="+mn-cs"/>
              </a:rPr>
              <a:t>Conclusion: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F623CA3-09E7-550A-534A-A73FD0C0217D}"/>
              </a:ext>
            </a:extLst>
          </p:cNvPr>
          <p:cNvSpPr txBox="1">
            <a:spLocks/>
          </p:cNvSpPr>
          <p:nvPr/>
        </p:nvSpPr>
        <p:spPr>
          <a:xfrm>
            <a:off x="862023" y="6477000"/>
            <a:ext cx="4192859" cy="609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u="sng" dirty="0">
                <a:cs typeface="+mn-cs"/>
              </a:rPr>
              <a:t>Recommendation: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7252945-C491-43D6-DDBA-CDE9362EE6C2}"/>
              </a:ext>
            </a:extLst>
          </p:cNvPr>
          <p:cNvSpPr txBox="1">
            <a:spLocks/>
          </p:cNvSpPr>
          <p:nvPr/>
        </p:nvSpPr>
        <p:spPr>
          <a:xfrm>
            <a:off x="812636" y="7277100"/>
            <a:ext cx="17246764" cy="381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3600" dirty="0">
                <a:latin typeface="+mj-lt"/>
              </a:rPr>
              <a:t>Study the </a:t>
            </a:r>
            <a:r>
              <a:rPr lang="en-US" sz="3600" dirty="0" err="1">
                <a:latin typeface="+mj-lt"/>
              </a:rPr>
              <a:t>SLMed</a:t>
            </a:r>
            <a:r>
              <a:rPr lang="en-US" sz="3600" dirty="0">
                <a:latin typeface="+mj-lt"/>
              </a:rPr>
              <a:t> metal samples in an alkaline environment ( pH range: 7 to 14). </a:t>
            </a:r>
          </a:p>
          <a:p>
            <a:pPr lvl="1"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3600" dirty="0">
                <a:latin typeface="+mj-lt"/>
              </a:rPr>
              <a:t>More attention needs to be put on the weldability of the </a:t>
            </a:r>
            <a:r>
              <a:rPr lang="en-US" sz="3600" dirty="0" err="1">
                <a:latin typeface="+mj-lt"/>
              </a:rPr>
              <a:t>SLMed</a:t>
            </a:r>
            <a:r>
              <a:rPr lang="en-US" sz="3600" dirty="0">
                <a:latin typeface="+mj-lt"/>
              </a:rPr>
              <a:t> material and its effect on the microstructure and corrosion behavior. </a:t>
            </a:r>
          </a:p>
        </p:txBody>
      </p:sp>
    </p:spTree>
    <p:extLst>
      <p:ext uri="{BB962C8B-B14F-4D97-AF65-F5344CB8AC3E}">
        <p14:creationId xmlns:p14="http://schemas.microsoft.com/office/powerpoint/2010/main" val="4144676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3F6E22D-BC7A-3BAB-F9EB-5935C25819A5}"/>
              </a:ext>
            </a:extLst>
          </p:cNvPr>
          <p:cNvSpPr txBox="1">
            <a:spLocks/>
          </p:cNvSpPr>
          <p:nvPr/>
        </p:nvSpPr>
        <p:spPr>
          <a:xfrm>
            <a:off x="838200" y="419099"/>
            <a:ext cx="16383000" cy="245871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spc="287" dirty="0">
                <a:solidFill>
                  <a:srgbClr val="0C3E5B"/>
                </a:solidFill>
                <a:latin typeface="Codec Pro ExtraBold"/>
                <a:ea typeface="+mn-ea"/>
                <a:cs typeface="+mn-cs"/>
              </a:rPr>
              <a:t>References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0BDC042-8BED-5DEB-B697-CB3F98C38EF1}"/>
              </a:ext>
            </a:extLst>
          </p:cNvPr>
          <p:cNvSpPr txBox="1">
            <a:spLocks/>
          </p:cNvSpPr>
          <p:nvPr/>
        </p:nvSpPr>
        <p:spPr>
          <a:xfrm>
            <a:off x="228600" y="1200150"/>
            <a:ext cx="17830800" cy="82296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>
              <a:buFont typeface="+mj-lt"/>
              <a:buAutoNum type="arabicPeriod"/>
            </a:pPr>
            <a:r>
              <a:rPr lang="en-US" sz="3000" dirty="0"/>
              <a:t>H. M. Hamza, K. M. Deen, A. Khaliq, E. Asselin, and W. Haider, “Microstructural, corrosion and mechanical properties of additively manufactured alloys: a review,” Critical Reviews in Solid State and Materials Sciences, vol. 47, no. 1. Taylor and Francis Ltd., pp. 46–98, 2022. </a:t>
            </a:r>
            <a:r>
              <a:rPr lang="en-US" sz="3000" dirty="0" err="1"/>
              <a:t>doi</a:t>
            </a:r>
            <a:r>
              <a:rPr lang="en-US" sz="3000" dirty="0"/>
              <a:t>: 10.1080/10408436.2021.1886044.</a:t>
            </a:r>
          </a:p>
          <a:p>
            <a:pPr marL="685800" indent="-685800">
              <a:buFont typeface="+mj-lt"/>
              <a:buAutoNum type="arabicPeriod"/>
            </a:pPr>
            <a:endParaRPr lang="en-US" sz="3000" dirty="0"/>
          </a:p>
          <a:p>
            <a:pPr marL="685800" indent="-685800">
              <a:buFont typeface="+mj-lt"/>
              <a:buAutoNum type="arabicPeriod"/>
            </a:pPr>
            <a:r>
              <a:rPr lang="en-US" sz="3000" dirty="0"/>
              <a:t>A. </a:t>
            </a:r>
            <a:r>
              <a:rPr lang="en-US" sz="3000" dirty="0" err="1"/>
              <a:t>Concilio</a:t>
            </a:r>
            <a:r>
              <a:rPr lang="en-US" sz="3000" dirty="0"/>
              <a:t> and L. Lecce, Shape Memory Alloy Engineering: For Aerospace, Structural and Biomedical Applications. 2014. </a:t>
            </a:r>
            <a:r>
              <a:rPr lang="en-US" sz="3000" dirty="0" err="1"/>
              <a:t>doi</a:t>
            </a:r>
            <a:r>
              <a:rPr lang="en-US" sz="3000" dirty="0"/>
              <a:t>: 10.1016/C2012-0-07151-7.</a:t>
            </a:r>
          </a:p>
          <a:p>
            <a:pPr marL="685800" indent="-685800">
              <a:buFont typeface="+mj-lt"/>
              <a:buAutoNum type="arabicPeriod"/>
            </a:pPr>
            <a:endParaRPr lang="en-US" sz="3000" dirty="0"/>
          </a:p>
          <a:p>
            <a:pPr marL="685800" indent="-685800">
              <a:buFont typeface="+mj-lt"/>
              <a:buAutoNum type="arabicPeriod"/>
            </a:pPr>
            <a:r>
              <a:rPr lang="en-US" sz="3000" dirty="0"/>
              <a:t>by Albert E. </a:t>
            </a:r>
            <a:r>
              <a:rPr lang="en-US" sz="3000" dirty="0" err="1"/>
              <a:t>Patterson,Sherri</a:t>
            </a:r>
            <a:r>
              <a:rPr lang="en-US" sz="3000" dirty="0"/>
              <a:t> L. Messimer  and Phillip A. Farrington “Overhanging Features and the SLM/DMLS Residual Stresses Problem: Review and Future Research Need”. https://www.mdpi.com/2227-7080/5/2/15. </a:t>
            </a:r>
          </a:p>
          <a:p>
            <a:pPr marL="685800" indent="-685800">
              <a:buFont typeface="+mj-lt"/>
              <a:buAutoNum type="arabicPeriod"/>
            </a:pPr>
            <a:endParaRPr lang="en-US" sz="3000" dirty="0"/>
          </a:p>
          <a:p>
            <a:pPr marL="685800" indent="-685800">
              <a:buFont typeface="+mj-lt"/>
              <a:buAutoNum type="arabicPeriod"/>
            </a:pPr>
            <a:endParaRPr lang="en-US" sz="3000" dirty="0"/>
          </a:p>
          <a:p>
            <a:pPr marL="685800" indent="-685800">
              <a:buFont typeface="+mj-lt"/>
              <a:buAutoNum type="arabicPeriod"/>
            </a:pPr>
            <a:r>
              <a:rPr lang="en-US" sz="3000" dirty="0"/>
              <a:t>B. A. </a:t>
            </a:r>
            <a:r>
              <a:rPr lang="en-US" sz="3000" dirty="0" err="1"/>
              <a:t>AlMangour</a:t>
            </a:r>
            <a:r>
              <a:rPr lang="en-US" sz="3000" dirty="0"/>
              <a:t>, “Additive manufacturing of high-performance 316L stainless steel nanocomposites via selective laser melting,” University of California, Los Angeles, no. 2017.</a:t>
            </a:r>
          </a:p>
          <a:p>
            <a:pPr marL="685800" indent="-685800">
              <a:buFont typeface="+mj-lt"/>
              <a:buAutoNum type="arabicPeriod"/>
            </a:pPr>
            <a:endParaRPr lang="en-US" sz="3000" dirty="0"/>
          </a:p>
          <a:p>
            <a:pPr marL="685800" indent="-685800">
              <a:buFont typeface="+mj-lt"/>
              <a:buAutoNum type="arabicPeriod"/>
            </a:pPr>
            <a:r>
              <a:rPr lang="en-US" sz="3000" dirty="0"/>
              <a:t>Q. Chao et al., “On the enhanced corrosion resistance of a selective laser melted austenitic stainless steel,” </a:t>
            </a:r>
            <a:r>
              <a:rPr lang="en-US" sz="3000" dirty="0" err="1"/>
              <a:t>Scr</a:t>
            </a:r>
            <a:r>
              <a:rPr lang="en-US" sz="3000" dirty="0"/>
              <a:t> Mater, vol. 141, 2017, </a:t>
            </a:r>
            <a:r>
              <a:rPr lang="en-US" sz="3000" dirty="0" err="1"/>
              <a:t>doi</a:t>
            </a:r>
            <a:r>
              <a:rPr lang="en-US" sz="3000" dirty="0"/>
              <a:t>: 10.1016/j.scriptamat.2017.07.037.</a:t>
            </a:r>
          </a:p>
          <a:p>
            <a:pPr marL="685800" indent="-685800">
              <a:buFont typeface="+mj-lt"/>
              <a:buAutoNum type="arabicPeriod"/>
            </a:pPr>
            <a:endParaRPr lang="en-US" sz="3000" dirty="0"/>
          </a:p>
          <a:p>
            <a:pPr marL="685800" indent="-685800">
              <a:buFont typeface="+mj-lt"/>
              <a:buAutoNum type="arabicPeriod"/>
            </a:pP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G. B. Bang </a:t>
            </a:r>
            <a:r>
              <a:rPr lang="en-US" sz="27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et al.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“Effect of process parameters for selective laser melting with SUS316L on mechanical and microstructural properties with variation in chemical composition,” </a:t>
            </a:r>
            <a:r>
              <a:rPr lang="en-US" sz="27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Mater Des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vol. 197, Jan. 2021,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doi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10.1016/j.matdes.2020.109221.</a:t>
            </a:r>
          </a:p>
          <a:p>
            <a:pPr marL="685800" indent="-685800">
              <a:buFont typeface="+mj-lt"/>
              <a:buAutoNum type="arabicPeriod"/>
            </a:pPr>
            <a:endParaRPr lang="en-US" sz="3000" dirty="0"/>
          </a:p>
          <a:p>
            <a:pPr marL="685800" indent="-685800">
              <a:buFont typeface="+mj-lt"/>
              <a:buAutoNum type="arabicPeriod"/>
            </a:pP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H.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Maicas-Esteve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I.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Taji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M. Wilms, Y. Gonzalez-Garcia, and R. Johnsen, “Corrosion and Microstructural Investigation on Additively Manufactured 316L Stainless Steel: Experimental and Statistical Approach,” </a:t>
            </a:r>
            <a:r>
              <a:rPr lang="en-US" sz="27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Materials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vol. 15, no. 4, Feb. 2022, </a:t>
            </a:r>
            <a:r>
              <a:rPr lang="en-US" sz="2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doi</a:t>
            </a:r>
            <a:r>
              <a:rPr lang="en-US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10.3390/ma15041605.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888706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62443" y="7598882"/>
            <a:ext cx="5376236" cy="5376236"/>
          </a:xfrm>
          <a:custGeom>
            <a:avLst/>
            <a:gdLst/>
            <a:ahLst/>
            <a:cxnLst/>
            <a:rect l="l" t="t" r="r" b="b"/>
            <a:pathLst>
              <a:path w="5376236" h="5376236">
                <a:moveTo>
                  <a:pt x="0" y="0"/>
                </a:moveTo>
                <a:lnTo>
                  <a:pt x="5376236" y="0"/>
                </a:lnTo>
                <a:lnTo>
                  <a:pt x="5376236" y="5376236"/>
                </a:lnTo>
                <a:lnTo>
                  <a:pt x="0" y="5376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801146" y="7505700"/>
            <a:ext cx="6676854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2"/>
              </a:lnSpc>
            </a:pPr>
            <a:r>
              <a:rPr lang="en-US" sz="3593" spc="125" dirty="0">
                <a:solidFill>
                  <a:srgbClr val="E28126"/>
                </a:solidFill>
                <a:latin typeface="Codec Pro ExtraBold"/>
              </a:rPr>
              <a:t>Reach out.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784667" y="3690278"/>
            <a:ext cx="6676854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20"/>
              </a:lnSpc>
            </a:pPr>
            <a:r>
              <a:rPr lang="en-US" sz="8781" spc="184" dirty="0">
                <a:solidFill>
                  <a:srgbClr val="0C3E5B"/>
                </a:solidFill>
                <a:latin typeface="Codec Pro ExtraBold"/>
              </a:rPr>
              <a:t>THANK YOU</a:t>
            </a:r>
          </a:p>
          <a:p>
            <a:pPr algn="l">
              <a:lnSpc>
                <a:spcPts val="9220"/>
              </a:lnSpc>
            </a:pPr>
            <a:endParaRPr lang="en-US" sz="8781" spc="184" dirty="0">
              <a:solidFill>
                <a:srgbClr val="0C3E5B"/>
              </a:solidFill>
              <a:latin typeface="Codec Pro ExtraBold"/>
            </a:endParaRPr>
          </a:p>
          <a:p>
            <a:pPr algn="ctr">
              <a:lnSpc>
                <a:spcPts val="9220"/>
              </a:lnSpc>
            </a:pPr>
            <a:r>
              <a:rPr lang="en-US" sz="8781" spc="184" dirty="0">
                <a:solidFill>
                  <a:srgbClr val="0C3E5B"/>
                </a:solidFill>
                <a:latin typeface="Codec Pro ExtraBold"/>
              </a:rPr>
              <a:t>Q&amp;A</a:t>
            </a:r>
          </a:p>
        </p:txBody>
      </p:sp>
      <p:sp>
        <p:nvSpPr>
          <p:cNvPr id="5" name="Freeform 5"/>
          <p:cNvSpPr/>
          <p:nvPr/>
        </p:nvSpPr>
        <p:spPr>
          <a:xfrm>
            <a:off x="1028700" y="1163607"/>
            <a:ext cx="934283" cy="1815744"/>
          </a:xfrm>
          <a:custGeom>
            <a:avLst/>
            <a:gdLst/>
            <a:ahLst/>
            <a:cxnLst/>
            <a:rect l="l" t="t" r="r" b="b"/>
            <a:pathLst>
              <a:path w="934283" h="1815744">
                <a:moveTo>
                  <a:pt x="0" y="0"/>
                </a:moveTo>
                <a:lnTo>
                  <a:pt x="934283" y="0"/>
                </a:lnTo>
                <a:lnTo>
                  <a:pt x="934283" y="1815744"/>
                </a:lnTo>
                <a:lnTo>
                  <a:pt x="0" y="18157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124706" y="9004927"/>
            <a:ext cx="3743694" cy="389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2"/>
              </a:lnSpc>
            </a:pPr>
            <a:r>
              <a:rPr lang="en-US" sz="2294" dirty="0">
                <a:solidFill>
                  <a:srgbClr val="E28126"/>
                </a:solidFill>
                <a:latin typeface="Canva Sans"/>
              </a:rPr>
              <a:t>email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505200" y="9004614"/>
            <a:ext cx="2744896" cy="389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2"/>
              </a:lnSpc>
            </a:pPr>
            <a:r>
              <a:rPr lang="en-US" sz="2294" dirty="0">
                <a:solidFill>
                  <a:srgbClr val="E28126"/>
                </a:solidFill>
                <a:latin typeface="Canva Sans"/>
              </a:rPr>
              <a:t>phone</a:t>
            </a:r>
          </a:p>
        </p:txBody>
      </p:sp>
      <p:sp>
        <p:nvSpPr>
          <p:cNvPr id="8" name="Freeform 8"/>
          <p:cNvSpPr/>
          <p:nvPr/>
        </p:nvSpPr>
        <p:spPr>
          <a:xfrm>
            <a:off x="4554902" y="8305801"/>
            <a:ext cx="698813" cy="698813"/>
          </a:xfrm>
          <a:custGeom>
            <a:avLst/>
            <a:gdLst/>
            <a:ahLst/>
            <a:cxnLst/>
            <a:rect l="l" t="t" r="r" b="b"/>
            <a:pathLst>
              <a:path w="698813" h="698813">
                <a:moveTo>
                  <a:pt x="0" y="0"/>
                </a:moveTo>
                <a:lnTo>
                  <a:pt x="698813" y="0"/>
                </a:lnTo>
                <a:lnTo>
                  <a:pt x="698813" y="698814"/>
                </a:lnTo>
                <a:lnTo>
                  <a:pt x="0" y="6988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569073" y="8267700"/>
            <a:ext cx="699127" cy="699127"/>
          </a:xfrm>
          <a:custGeom>
            <a:avLst/>
            <a:gdLst/>
            <a:ahLst/>
            <a:cxnLst/>
            <a:rect l="l" t="t" r="r" b="b"/>
            <a:pathLst>
              <a:path w="699127" h="699127">
                <a:moveTo>
                  <a:pt x="0" y="0"/>
                </a:moveTo>
                <a:lnTo>
                  <a:pt x="699126" y="0"/>
                </a:lnTo>
                <a:lnTo>
                  <a:pt x="699126" y="699127"/>
                </a:lnTo>
                <a:lnTo>
                  <a:pt x="0" y="6991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-3606480" y="7586669"/>
            <a:ext cx="3606480" cy="815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2"/>
              </a:lnSpc>
            </a:pPr>
            <a:r>
              <a:rPr lang="en-US" sz="2394">
                <a:solidFill>
                  <a:srgbClr val="E28126"/>
                </a:solidFill>
                <a:latin typeface="Canva Sans"/>
              </a:rPr>
              <a:t>Calle Cualquiera 123, Cualquier Lugar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5805573" y="741422"/>
            <a:ext cx="6676854" cy="2218588"/>
            <a:chOff x="0" y="0"/>
            <a:chExt cx="8902472" cy="2958117"/>
          </a:xfrm>
        </p:grpSpPr>
        <p:sp>
          <p:nvSpPr>
            <p:cNvPr id="12" name="TextBox 12"/>
            <p:cNvSpPr txBox="1"/>
            <p:nvPr/>
          </p:nvSpPr>
          <p:spPr>
            <a:xfrm>
              <a:off x="46032" y="-390525"/>
              <a:ext cx="7647784" cy="24659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360"/>
                </a:lnSpc>
              </a:pPr>
              <a:r>
                <a:rPr lang="en-US" sz="10257">
                  <a:solidFill>
                    <a:srgbClr val="0C3E5A"/>
                  </a:solidFill>
                  <a:latin typeface="Tabarra Sans Heavy"/>
                </a:rPr>
                <a:t>JUBCOR</a:t>
              </a:r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46032" y="1703085"/>
              <a:ext cx="8856440" cy="757183"/>
              <a:chOff x="0" y="0"/>
              <a:chExt cx="1782556" cy="1524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82556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782556" h="152400">
                    <a:moveTo>
                      <a:pt x="0" y="0"/>
                    </a:moveTo>
                    <a:lnTo>
                      <a:pt x="1782556" y="0"/>
                    </a:lnTo>
                    <a:lnTo>
                      <a:pt x="1782556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2812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5400000">
              <a:off x="7220653" y="778449"/>
              <a:ext cx="2277074" cy="1086564"/>
              <a:chOff x="0" y="0"/>
              <a:chExt cx="458312" cy="21869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58312" cy="218695"/>
              </a:xfrm>
              <a:custGeom>
                <a:avLst/>
                <a:gdLst/>
                <a:ahLst/>
                <a:cxnLst/>
                <a:rect l="l" t="t" r="r" b="b"/>
                <a:pathLst>
                  <a:path w="458312" h="218695">
                    <a:moveTo>
                      <a:pt x="0" y="0"/>
                    </a:moveTo>
                    <a:lnTo>
                      <a:pt x="458312" y="0"/>
                    </a:lnTo>
                    <a:lnTo>
                      <a:pt x="458312" y="218695"/>
                    </a:lnTo>
                    <a:lnTo>
                      <a:pt x="0" y="218695"/>
                    </a:lnTo>
                    <a:close/>
                  </a:path>
                </a:pathLst>
              </a:custGeom>
              <a:solidFill>
                <a:srgbClr val="0C3E5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0" y="1745158"/>
              <a:ext cx="7693816" cy="715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2972">
                  <a:solidFill>
                    <a:srgbClr val="FFFFFF"/>
                  </a:solidFill>
                  <a:latin typeface="Tabarra Sans"/>
                </a:rPr>
                <a:t>CONFERENCE &amp; EXHIBITION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 rot="5400000">
              <a:off x="7366586" y="753233"/>
              <a:ext cx="2175660" cy="11369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23"/>
                </a:lnSpc>
              </a:pPr>
              <a:r>
                <a:rPr lang="en-US" sz="4731" spc="146">
                  <a:solidFill>
                    <a:srgbClr val="FFFFFF"/>
                  </a:solidFill>
                  <a:latin typeface="Tabarra Sans Heavy"/>
                </a:rPr>
                <a:t>2024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30747" y="2522888"/>
              <a:ext cx="8871725" cy="4352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22"/>
                </a:lnSpc>
                <a:spcBef>
                  <a:spcPct val="0"/>
                </a:spcBef>
              </a:pPr>
              <a:r>
                <a:rPr lang="en-US" sz="2016">
                  <a:solidFill>
                    <a:srgbClr val="0C3E5B"/>
                  </a:solidFill>
                  <a:latin typeface="Glacial Indifference Bold"/>
                </a:rPr>
                <a:t>INNOVATIVE SOLUTIONS FOR CORROSION CHALLENGES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15421888" y="926856"/>
            <a:ext cx="1264709" cy="1264709"/>
          </a:xfrm>
          <a:custGeom>
            <a:avLst/>
            <a:gdLst/>
            <a:ahLst/>
            <a:cxnLst/>
            <a:rect l="l" t="t" r="r" b="b"/>
            <a:pathLst>
              <a:path w="1264709" h="1264709">
                <a:moveTo>
                  <a:pt x="0" y="0"/>
                </a:moveTo>
                <a:lnTo>
                  <a:pt x="1264709" y="0"/>
                </a:lnTo>
                <a:lnTo>
                  <a:pt x="1264709" y="1264708"/>
                </a:lnTo>
                <a:lnTo>
                  <a:pt x="0" y="12647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813171" y="1325694"/>
            <a:ext cx="482144" cy="467032"/>
          </a:xfrm>
          <a:custGeom>
            <a:avLst/>
            <a:gdLst/>
            <a:ahLst/>
            <a:cxnLst/>
            <a:rect l="l" t="t" r="r" b="b"/>
            <a:pathLst>
              <a:path w="482144" h="467032">
                <a:moveTo>
                  <a:pt x="0" y="0"/>
                </a:moveTo>
                <a:lnTo>
                  <a:pt x="482144" y="0"/>
                </a:lnTo>
                <a:lnTo>
                  <a:pt x="482144" y="467032"/>
                </a:lnTo>
                <a:lnTo>
                  <a:pt x="0" y="4670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14578268" y="2268608"/>
            <a:ext cx="2951949" cy="505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6"/>
              </a:lnSpc>
              <a:spcBef>
                <a:spcPct val="0"/>
              </a:spcBef>
            </a:pPr>
            <a:r>
              <a:rPr lang="en-US" sz="2954">
                <a:solidFill>
                  <a:srgbClr val="010101"/>
                </a:solidFill>
                <a:latin typeface="Canva Sans"/>
              </a:rPr>
              <a:t>YOUR LOGO</a:t>
            </a:r>
          </a:p>
        </p:txBody>
      </p:sp>
      <p:sp>
        <p:nvSpPr>
          <p:cNvPr id="23" name="TextBox 4">
            <a:extLst>
              <a:ext uri="{FF2B5EF4-FFF2-40B4-BE49-F238E27FC236}">
                <a16:creationId xmlns:a16="http://schemas.microsoft.com/office/drawing/2014/main" id="{B206AF4D-DE60-5BCC-044B-ABB47C400032}"/>
              </a:ext>
            </a:extLst>
          </p:cNvPr>
          <p:cNvSpPr txBox="1"/>
          <p:nvPr/>
        </p:nvSpPr>
        <p:spPr>
          <a:xfrm>
            <a:off x="3810000" y="9051085"/>
            <a:ext cx="2452513" cy="978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220"/>
              </a:lnSpc>
            </a:pPr>
            <a:r>
              <a:rPr lang="en-US" sz="2800" spc="184" dirty="0">
                <a:solidFill>
                  <a:srgbClr val="0C3E5B"/>
                </a:solidFill>
                <a:latin typeface="Codec Pro ExtraBold"/>
              </a:rPr>
              <a:t>0553786980</a:t>
            </a:r>
          </a:p>
        </p:txBody>
      </p:sp>
      <p:sp>
        <p:nvSpPr>
          <p:cNvPr id="24" name="TextBox 4">
            <a:extLst>
              <a:ext uri="{FF2B5EF4-FFF2-40B4-BE49-F238E27FC236}">
                <a16:creationId xmlns:a16="http://schemas.microsoft.com/office/drawing/2014/main" id="{820BC121-E822-A195-D0D1-177610C00AE1}"/>
              </a:ext>
            </a:extLst>
          </p:cNvPr>
          <p:cNvSpPr txBox="1"/>
          <p:nvPr/>
        </p:nvSpPr>
        <p:spPr>
          <a:xfrm>
            <a:off x="9106259" y="9037623"/>
            <a:ext cx="6932997" cy="978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220"/>
              </a:lnSpc>
            </a:pPr>
            <a:r>
              <a:rPr lang="en-US" sz="2800" spc="184" dirty="0">
                <a:solidFill>
                  <a:srgbClr val="0C3E5B"/>
                </a:solidFill>
                <a:latin typeface="Codec Pro ExtraBold"/>
              </a:rPr>
              <a:t>Ibrahim.a.albalawi@gmail.com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62443" y="7598882"/>
            <a:ext cx="5376236" cy="5376236"/>
          </a:xfrm>
          <a:custGeom>
            <a:avLst/>
            <a:gdLst/>
            <a:ahLst/>
            <a:cxnLst/>
            <a:rect l="l" t="t" r="r" b="b"/>
            <a:pathLst>
              <a:path w="5376236" h="5376236">
                <a:moveTo>
                  <a:pt x="0" y="0"/>
                </a:moveTo>
                <a:lnTo>
                  <a:pt x="5376236" y="0"/>
                </a:lnTo>
                <a:lnTo>
                  <a:pt x="5376236" y="5376236"/>
                </a:lnTo>
                <a:lnTo>
                  <a:pt x="0" y="5376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6683544" y="5143500"/>
            <a:ext cx="9129627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220"/>
              </a:lnSpc>
            </a:pPr>
            <a:r>
              <a:rPr lang="en-US" sz="8781" spc="184" dirty="0">
                <a:solidFill>
                  <a:srgbClr val="0C3E5B"/>
                </a:solidFill>
                <a:latin typeface="Codec Pro ExtraBold"/>
              </a:rPr>
              <a:t>Appendix</a:t>
            </a:r>
          </a:p>
        </p:txBody>
      </p:sp>
      <p:sp>
        <p:nvSpPr>
          <p:cNvPr id="5" name="Freeform 5"/>
          <p:cNvSpPr/>
          <p:nvPr/>
        </p:nvSpPr>
        <p:spPr>
          <a:xfrm>
            <a:off x="1028700" y="1163607"/>
            <a:ext cx="934283" cy="1815744"/>
          </a:xfrm>
          <a:custGeom>
            <a:avLst/>
            <a:gdLst/>
            <a:ahLst/>
            <a:cxnLst/>
            <a:rect l="l" t="t" r="r" b="b"/>
            <a:pathLst>
              <a:path w="934283" h="1815744">
                <a:moveTo>
                  <a:pt x="0" y="0"/>
                </a:moveTo>
                <a:lnTo>
                  <a:pt x="934283" y="0"/>
                </a:lnTo>
                <a:lnTo>
                  <a:pt x="934283" y="1815744"/>
                </a:lnTo>
                <a:lnTo>
                  <a:pt x="0" y="18157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-3606480" y="7586669"/>
            <a:ext cx="3606480" cy="815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2"/>
              </a:lnSpc>
            </a:pPr>
            <a:r>
              <a:rPr lang="en-US" sz="2394">
                <a:solidFill>
                  <a:srgbClr val="E28126"/>
                </a:solidFill>
                <a:latin typeface="Canva Sans"/>
              </a:rPr>
              <a:t>Calle Cualquiera 123, Cualquier Lugar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5805573" y="741422"/>
            <a:ext cx="6676854" cy="2218588"/>
            <a:chOff x="0" y="0"/>
            <a:chExt cx="8902472" cy="2958117"/>
          </a:xfrm>
        </p:grpSpPr>
        <p:sp>
          <p:nvSpPr>
            <p:cNvPr id="12" name="TextBox 12"/>
            <p:cNvSpPr txBox="1"/>
            <p:nvPr/>
          </p:nvSpPr>
          <p:spPr>
            <a:xfrm>
              <a:off x="46032" y="-390525"/>
              <a:ext cx="7647784" cy="24659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360"/>
                </a:lnSpc>
              </a:pPr>
              <a:r>
                <a:rPr lang="en-US" sz="10257">
                  <a:solidFill>
                    <a:srgbClr val="0C3E5A"/>
                  </a:solidFill>
                  <a:latin typeface="Tabarra Sans Heavy"/>
                </a:rPr>
                <a:t>JUBCOR</a:t>
              </a:r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46032" y="1703085"/>
              <a:ext cx="8856440" cy="757183"/>
              <a:chOff x="0" y="0"/>
              <a:chExt cx="1782556" cy="1524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82556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782556" h="152400">
                    <a:moveTo>
                      <a:pt x="0" y="0"/>
                    </a:moveTo>
                    <a:lnTo>
                      <a:pt x="1782556" y="0"/>
                    </a:lnTo>
                    <a:lnTo>
                      <a:pt x="1782556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2812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5400000">
              <a:off x="7220653" y="778449"/>
              <a:ext cx="2277074" cy="1086564"/>
              <a:chOff x="0" y="0"/>
              <a:chExt cx="458312" cy="21869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58312" cy="218695"/>
              </a:xfrm>
              <a:custGeom>
                <a:avLst/>
                <a:gdLst/>
                <a:ahLst/>
                <a:cxnLst/>
                <a:rect l="l" t="t" r="r" b="b"/>
                <a:pathLst>
                  <a:path w="458312" h="218695">
                    <a:moveTo>
                      <a:pt x="0" y="0"/>
                    </a:moveTo>
                    <a:lnTo>
                      <a:pt x="458312" y="0"/>
                    </a:lnTo>
                    <a:lnTo>
                      <a:pt x="458312" y="218695"/>
                    </a:lnTo>
                    <a:lnTo>
                      <a:pt x="0" y="218695"/>
                    </a:lnTo>
                    <a:close/>
                  </a:path>
                </a:pathLst>
              </a:custGeom>
              <a:solidFill>
                <a:srgbClr val="0C3E5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0" y="1745158"/>
              <a:ext cx="7693816" cy="715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2972">
                  <a:solidFill>
                    <a:srgbClr val="FFFFFF"/>
                  </a:solidFill>
                  <a:latin typeface="Tabarra Sans"/>
                </a:rPr>
                <a:t>CONFERENCE &amp; EXHIBITION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 rot="5400000">
              <a:off x="7366586" y="753233"/>
              <a:ext cx="2175660" cy="11369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23"/>
                </a:lnSpc>
              </a:pPr>
              <a:r>
                <a:rPr lang="en-US" sz="4731" spc="146">
                  <a:solidFill>
                    <a:srgbClr val="FFFFFF"/>
                  </a:solidFill>
                  <a:latin typeface="Tabarra Sans Heavy"/>
                </a:rPr>
                <a:t>2024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30747" y="2522888"/>
              <a:ext cx="8871725" cy="4352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22"/>
                </a:lnSpc>
                <a:spcBef>
                  <a:spcPct val="0"/>
                </a:spcBef>
              </a:pPr>
              <a:r>
                <a:rPr lang="en-US" sz="2016">
                  <a:solidFill>
                    <a:srgbClr val="0C3E5B"/>
                  </a:solidFill>
                  <a:latin typeface="Glacial Indifference Bold"/>
                </a:rPr>
                <a:t>INNOVATIVE SOLUTIONS FOR CORROSION CHALLENGES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15421888" y="926856"/>
            <a:ext cx="1264709" cy="1264709"/>
          </a:xfrm>
          <a:custGeom>
            <a:avLst/>
            <a:gdLst/>
            <a:ahLst/>
            <a:cxnLst/>
            <a:rect l="l" t="t" r="r" b="b"/>
            <a:pathLst>
              <a:path w="1264709" h="1264709">
                <a:moveTo>
                  <a:pt x="0" y="0"/>
                </a:moveTo>
                <a:lnTo>
                  <a:pt x="1264709" y="0"/>
                </a:lnTo>
                <a:lnTo>
                  <a:pt x="1264709" y="1264708"/>
                </a:lnTo>
                <a:lnTo>
                  <a:pt x="0" y="12647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813171" y="1325694"/>
            <a:ext cx="482144" cy="467032"/>
          </a:xfrm>
          <a:custGeom>
            <a:avLst/>
            <a:gdLst/>
            <a:ahLst/>
            <a:cxnLst/>
            <a:rect l="l" t="t" r="r" b="b"/>
            <a:pathLst>
              <a:path w="482144" h="467032">
                <a:moveTo>
                  <a:pt x="0" y="0"/>
                </a:moveTo>
                <a:lnTo>
                  <a:pt x="482144" y="0"/>
                </a:lnTo>
                <a:lnTo>
                  <a:pt x="482144" y="467032"/>
                </a:lnTo>
                <a:lnTo>
                  <a:pt x="0" y="4670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14578268" y="2268608"/>
            <a:ext cx="2951949" cy="505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6"/>
              </a:lnSpc>
              <a:spcBef>
                <a:spcPct val="0"/>
              </a:spcBef>
            </a:pPr>
            <a:r>
              <a:rPr lang="en-US" sz="2954">
                <a:solidFill>
                  <a:srgbClr val="010101"/>
                </a:solidFill>
                <a:latin typeface="Canva Sans"/>
              </a:rPr>
              <a:t>YOUR LOGO</a:t>
            </a:r>
          </a:p>
        </p:txBody>
      </p:sp>
    </p:spTree>
    <p:extLst>
      <p:ext uri="{BB962C8B-B14F-4D97-AF65-F5344CB8AC3E}">
        <p14:creationId xmlns:p14="http://schemas.microsoft.com/office/powerpoint/2010/main" val="18345120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E623A07-DC83-0312-6302-08F7F4CA0C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380958"/>
              </p:ext>
            </p:extLst>
          </p:nvPr>
        </p:nvGraphicFramePr>
        <p:xfrm>
          <a:off x="762000" y="1604539"/>
          <a:ext cx="6858000" cy="204475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82500">
                  <a:extLst>
                    <a:ext uri="{9D8B030D-6E8A-4147-A177-3AD203B41FA5}">
                      <a16:colId xmlns:a16="http://schemas.microsoft.com/office/drawing/2014/main" val="442639889"/>
                    </a:ext>
                  </a:extLst>
                </a:gridCol>
                <a:gridCol w="1282500">
                  <a:extLst>
                    <a:ext uri="{9D8B030D-6E8A-4147-A177-3AD203B41FA5}">
                      <a16:colId xmlns:a16="http://schemas.microsoft.com/office/drawing/2014/main" val="639446082"/>
                    </a:ext>
                  </a:extLst>
                </a:gridCol>
                <a:gridCol w="783000">
                  <a:extLst>
                    <a:ext uri="{9D8B030D-6E8A-4147-A177-3AD203B41FA5}">
                      <a16:colId xmlns:a16="http://schemas.microsoft.com/office/drawing/2014/main" val="687415836"/>
                    </a:ext>
                  </a:extLst>
                </a:gridCol>
                <a:gridCol w="837000">
                  <a:extLst>
                    <a:ext uri="{9D8B030D-6E8A-4147-A177-3AD203B41FA5}">
                      <a16:colId xmlns:a16="http://schemas.microsoft.com/office/drawing/2014/main" val="2223830225"/>
                    </a:ext>
                  </a:extLst>
                </a:gridCol>
                <a:gridCol w="837000">
                  <a:extLst>
                    <a:ext uri="{9D8B030D-6E8A-4147-A177-3AD203B41FA5}">
                      <a16:colId xmlns:a16="http://schemas.microsoft.com/office/drawing/2014/main" val="2227455227"/>
                    </a:ext>
                  </a:extLst>
                </a:gridCol>
                <a:gridCol w="918000">
                  <a:extLst>
                    <a:ext uri="{9D8B030D-6E8A-4147-A177-3AD203B41FA5}">
                      <a16:colId xmlns:a16="http://schemas.microsoft.com/office/drawing/2014/main" val="3518258352"/>
                    </a:ext>
                  </a:extLst>
                </a:gridCol>
                <a:gridCol w="918000">
                  <a:extLst>
                    <a:ext uri="{9D8B030D-6E8A-4147-A177-3AD203B41FA5}">
                      <a16:colId xmlns:a16="http://schemas.microsoft.com/office/drawing/2014/main" val="4291415441"/>
                    </a:ext>
                  </a:extLst>
                </a:gridCol>
              </a:tblGrid>
              <a:tr h="5534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effectLst/>
                        </a:rPr>
                        <a:t>T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Sample IDs 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</a:rPr>
                        <a:t>Icorr</a:t>
                      </a:r>
                      <a:b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 µA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</a:rPr>
                        <a:t>Ecorr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b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mV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CR </a:t>
                      </a:r>
                      <a:b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</a:rPr>
                        <a:t>mpy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Rp </a:t>
                      </a:r>
                      <a:b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kΩ.cm2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Eff % 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1949869"/>
                  </a:ext>
                </a:extLst>
              </a:tr>
              <a:tr h="372829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>
                          <a:effectLst/>
                        </a:rPr>
                        <a:t>25 C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W-316L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0.10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-158.17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0.044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308.625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06100309"/>
                  </a:ext>
                </a:extLst>
              </a:tr>
              <a:tr h="3728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ED30T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0.06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-102.85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0.028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420.65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35%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13542825"/>
                  </a:ext>
                </a:extLst>
              </a:tr>
              <a:tr h="372829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effectLst/>
                        </a:rPr>
                        <a:t>70 C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W-316L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7.407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-304.05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3.3845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3.5665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22265331"/>
                  </a:ext>
                </a:extLst>
              </a:tr>
              <a:tr h="3728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ED30T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0.005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-290.05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2.127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5.6015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99.9%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4154188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C559CB7-0612-6978-0DFA-CD617F3E2E6A}"/>
              </a:ext>
            </a:extLst>
          </p:cNvPr>
          <p:cNvSpPr txBox="1"/>
          <p:nvPr/>
        </p:nvSpPr>
        <p:spPr>
          <a:xfrm>
            <a:off x="1612900" y="3908547"/>
            <a:ext cx="51689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Polarization resistance (Rp), corrosion current density (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Icorr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), and corrosion rate  obtained from Linear Polarization Resistance (LPR) plots in 3.5 % NaCl solution at pH 1 room and 70 C temperature</a:t>
            </a:r>
            <a:endParaRPr lang="en-US" sz="1600" dirty="0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E59B39E-A7C9-9E5F-DC41-064C9936C7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4" r="8781" b="621"/>
          <a:stretch/>
        </p:blipFill>
        <p:spPr bwMode="auto">
          <a:xfrm>
            <a:off x="8988607" y="1498081"/>
            <a:ext cx="7962429" cy="330091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4A11E5-9841-466A-0CED-DD71575646DF}"/>
              </a:ext>
            </a:extLst>
          </p:cNvPr>
          <p:cNvSpPr txBox="1"/>
          <p:nvPr/>
        </p:nvSpPr>
        <p:spPr>
          <a:xfrm>
            <a:off x="10490200" y="4971200"/>
            <a:ext cx="70483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Figure 18 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Linear Polarization Resistance (LPR) plots of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SLMed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316L and wrought 316L samples in 3.5 % NaCl at room temperature and 70 C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DAB487-999D-3692-AE00-2EBD8CA64B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3" t="8968" r="11467" b="3109"/>
          <a:stretch/>
        </p:blipFill>
        <p:spPr bwMode="auto">
          <a:xfrm>
            <a:off x="9164782" y="5694764"/>
            <a:ext cx="7980218" cy="3511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A4FA8F-3139-DC12-0738-3AABECF07BC5}"/>
              </a:ext>
            </a:extLst>
          </p:cNvPr>
          <p:cNvSpPr txBox="1"/>
          <p:nvPr/>
        </p:nvSpPr>
        <p:spPr>
          <a:xfrm>
            <a:off x="11048999" y="9258300"/>
            <a:ext cx="70483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Figure 18 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Corrosion rate versus temperature extracted from LPR results.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ED1953F-E878-3682-4498-F7BE48075D4E}"/>
              </a:ext>
            </a:extLst>
          </p:cNvPr>
          <p:cNvSpPr txBox="1">
            <a:spLocks/>
          </p:cNvSpPr>
          <p:nvPr/>
        </p:nvSpPr>
        <p:spPr>
          <a:xfrm>
            <a:off x="2993089" y="524054"/>
            <a:ext cx="12192000" cy="609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Corrosion Behavior at High Temperature NaCl</a:t>
            </a:r>
          </a:p>
        </p:txBody>
      </p:sp>
      <p:pic>
        <p:nvPicPr>
          <p:cNvPr id="12" name="Picture 1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09A5643-A5AD-13BC-89E7-C974EE068C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1" t="6726" r="7479" b="2784"/>
          <a:stretch/>
        </p:blipFill>
        <p:spPr bwMode="auto">
          <a:xfrm>
            <a:off x="1224643" y="5245020"/>
            <a:ext cx="7546612" cy="391011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034CFBB-C338-5B73-44AE-D0A131D3C454}"/>
              </a:ext>
            </a:extLst>
          </p:cNvPr>
          <p:cNvSpPr txBox="1"/>
          <p:nvPr/>
        </p:nvSpPr>
        <p:spPr>
          <a:xfrm>
            <a:off x="1652806" y="9155138"/>
            <a:ext cx="7546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Figure 19 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Cyclic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potentiodynamic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polarization curves at 3.5 % NaCl solution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7226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EEF4C1B-79BA-4963-E26E-6F29A9A69F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278913"/>
              </p:ext>
            </p:extLst>
          </p:nvPr>
        </p:nvGraphicFramePr>
        <p:xfrm>
          <a:off x="7924800" y="1943100"/>
          <a:ext cx="8610599" cy="755052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020540">
                  <a:extLst>
                    <a:ext uri="{9D8B030D-6E8A-4147-A177-3AD203B41FA5}">
                      <a16:colId xmlns:a16="http://schemas.microsoft.com/office/drawing/2014/main" val="2016035909"/>
                    </a:ext>
                  </a:extLst>
                </a:gridCol>
                <a:gridCol w="1658379">
                  <a:extLst>
                    <a:ext uri="{9D8B030D-6E8A-4147-A177-3AD203B41FA5}">
                      <a16:colId xmlns:a16="http://schemas.microsoft.com/office/drawing/2014/main" val="641306660"/>
                    </a:ext>
                  </a:extLst>
                </a:gridCol>
                <a:gridCol w="529916">
                  <a:extLst>
                    <a:ext uri="{9D8B030D-6E8A-4147-A177-3AD203B41FA5}">
                      <a16:colId xmlns:a16="http://schemas.microsoft.com/office/drawing/2014/main" val="187878653"/>
                    </a:ext>
                  </a:extLst>
                </a:gridCol>
                <a:gridCol w="1227836">
                  <a:extLst>
                    <a:ext uri="{9D8B030D-6E8A-4147-A177-3AD203B41FA5}">
                      <a16:colId xmlns:a16="http://schemas.microsoft.com/office/drawing/2014/main" val="2383247196"/>
                    </a:ext>
                  </a:extLst>
                </a:gridCol>
                <a:gridCol w="782256">
                  <a:extLst>
                    <a:ext uri="{9D8B030D-6E8A-4147-A177-3AD203B41FA5}">
                      <a16:colId xmlns:a16="http://schemas.microsoft.com/office/drawing/2014/main" val="3734213965"/>
                    </a:ext>
                  </a:extLst>
                </a:gridCol>
                <a:gridCol w="1179998">
                  <a:extLst>
                    <a:ext uri="{9D8B030D-6E8A-4147-A177-3AD203B41FA5}">
                      <a16:colId xmlns:a16="http://schemas.microsoft.com/office/drawing/2014/main" val="2426176394"/>
                    </a:ext>
                  </a:extLst>
                </a:gridCol>
                <a:gridCol w="978522">
                  <a:extLst>
                    <a:ext uri="{9D8B030D-6E8A-4147-A177-3AD203B41FA5}">
                      <a16:colId xmlns:a16="http://schemas.microsoft.com/office/drawing/2014/main" val="2670272112"/>
                    </a:ext>
                  </a:extLst>
                </a:gridCol>
                <a:gridCol w="1233152">
                  <a:extLst>
                    <a:ext uri="{9D8B030D-6E8A-4147-A177-3AD203B41FA5}">
                      <a16:colId xmlns:a16="http://schemas.microsoft.com/office/drawing/2014/main" val="1196425642"/>
                    </a:ext>
                  </a:extLst>
                </a:gridCol>
              </a:tblGrid>
              <a:tr h="368962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Thickness of passive layer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70787819"/>
                  </a:ext>
                </a:extLst>
              </a:tr>
              <a:tr h="29327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pH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Sample IDs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6157659"/>
                  </a:ext>
                </a:extLst>
              </a:tr>
              <a:tr h="5181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e0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Cf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Lss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Deta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9370628"/>
                  </a:ext>
                </a:extLst>
              </a:tr>
              <a:tr h="318506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W-316L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8.85E-14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0.7854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6.51E-05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1.67E-08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53653479"/>
                  </a:ext>
                </a:extLst>
              </a:tr>
              <a:tr h="3185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ED20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8.85E-14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0.7854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4.34E-04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2.50E-09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-1.42E-08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94306731"/>
                  </a:ext>
                </a:extLst>
              </a:tr>
              <a:tr h="3185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ED30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8.85E-14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0.7854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7.02E-05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1.55E-08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-1.21E-09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23923410"/>
                  </a:ext>
                </a:extLst>
              </a:tr>
              <a:tr h="3185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ED30T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8.85E-14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0.7854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5.57E-05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1.95E-08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2.81E-09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70664374"/>
                  </a:ext>
                </a:extLst>
              </a:tr>
              <a:tr h="3185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ED40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8.85E-14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0.7854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6.45E-05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1.68E-08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1.55E-10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3887997"/>
                  </a:ext>
                </a:extLst>
              </a:tr>
              <a:tr h="318506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</a:rPr>
                        <a:t>W-316L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8.85E-14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0.7854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7.02E-05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1.55E-08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20371247"/>
                  </a:ext>
                </a:extLst>
              </a:tr>
              <a:tr h="3185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</a:rPr>
                        <a:t>ED20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8.85E-14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0.7854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7.55E-04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1.44E-09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-1.40E-08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16136218"/>
                  </a:ext>
                </a:extLst>
              </a:tr>
              <a:tr h="3185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ED30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8.85E-14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0.7854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7.32E-05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1.48E-08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-6.33E-10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7492167"/>
                  </a:ext>
                </a:extLst>
              </a:tr>
              <a:tr h="3185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ED30T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8.85E-14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0.7854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5.30E-05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2.05E-08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5.02E-0</a:t>
                      </a:r>
                      <a:r>
                        <a:rPr lang="en-US" sz="1100" u="none" strike="noStrike" dirty="0">
                          <a:effectLst/>
                        </a:rPr>
                        <a:t>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02520856"/>
                  </a:ext>
                </a:extLst>
              </a:tr>
              <a:tr h="3185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ED40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8.85E-14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0.7854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7.55E-05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1.44E-08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-1.08E-09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23702237"/>
                  </a:ext>
                </a:extLst>
              </a:tr>
              <a:tr h="318506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W-316L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8.85E-14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0.7854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5.38E-05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2.02E-08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61044901"/>
                  </a:ext>
                </a:extLst>
              </a:tr>
              <a:tr h="3185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ED20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8.85E-14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0.7854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2.09E-04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5.19E-09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-1.50E-08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67962385"/>
                  </a:ext>
                </a:extLst>
              </a:tr>
              <a:tr h="3185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ED30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8.85E-14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0.7854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5.33E-05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2.04E-08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1.89E-10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79527585"/>
                  </a:ext>
                </a:extLst>
              </a:tr>
              <a:tr h="3185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ED30T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8.85E-14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0.7854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3.57E-05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3.04E-08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1.02E-08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01101579"/>
                  </a:ext>
                </a:extLst>
              </a:tr>
              <a:tr h="3185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ED40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8.85E-14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0.7854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5.12E-05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2.12E-08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1.02E-09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15345416"/>
                  </a:ext>
                </a:extLst>
              </a:tr>
              <a:tr h="318506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7.5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W-316L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8.85E-14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0.7854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3.28E-05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3.31E-08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91096130"/>
                  </a:ext>
                </a:extLst>
              </a:tr>
              <a:tr h="3185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ED20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8.85E-14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0.7854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8.81E-04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1.23E-09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-3.18E-08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97053475"/>
                  </a:ext>
                </a:extLst>
              </a:tr>
              <a:tr h="3185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ED30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8.85E-14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0.7854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4.79E-05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2.26E-08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-1.04E-08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74343286"/>
                  </a:ext>
                </a:extLst>
              </a:tr>
              <a:tr h="3185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ED30T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8.85E-14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0.7854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3.22E-05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3.37E-08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6.16E-10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2678130"/>
                  </a:ext>
                </a:extLst>
              </a:tr>
              <a:tr h="3185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ED40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8.85E-14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0.7854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3.90E-05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2.78E-08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-5.26E-09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1451089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58F5AD3-53AC-9102-7875-1B60C67BE5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74" y="3615840"/>
            <a:ext cx="6405296" cy="40313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F08398-D522-AFC7-5D04-F668C1AC671B}"/>
              </a:ext>
            </a:extLst>
          </p:cNvPr>
          <p:cNvSpPr txBox="1"/>
          <p:nvPr/>
        </p:nvSpPr>
        <p:spPr>
          <a:xfrm>
            <a:off x="723856" y="7864150"/>
            <a:ext cx="72009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Electrochemical impedance spectroscopy (EIS) , Bode plots of all specimens in 3.5 % NaCl solution A) at pH 1 B) at pH 3 C) at pH 5 and D) at pH 7.5.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FF2A1C-E46B-1351-1DAE-CA7B08A920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526" t="22843" r="20175" b="26985"/>
          <a:stretch/>
        </p:blipFill>
        <p:spPr>
          <a:xfrm>
            <a:off x="2274365" y="2511854"/>
            <a:ext cx="2362200" cy="8459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F80F4B-6781-186A-10E9-360E2DEBEAD1}"/>
              </a:ext>
            </a:extLst>
          </p:cNvPr>
          <p:cNvSpPr txBox="1"/>
          <p:nvPr/>
        </p:nvSpPr>
        <p:spPr>
          <a:xfrm>
            <a:off x="1066800" y="1866900"/>
            <a:ext cx="61177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 steady-state film thickness (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Lss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endParaRPr lang="en-US" sz="2000" b="1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FBDDC7A-AA1F-B464-7E4C-6D084278293D}"/>
              </a:ext>
            </a:extLst>
          </p:cNvPr>
          <p:cNvSpPr txBox="1">
            <a:spLocks/>
          </p:cNvSpPr>
          <p:nvPr/>
        </p:nvSpPr>
        <p:spPr>
          <a:xfrm>
            <a:off x="2206382" y="793364"/>
            <a:ext cx="12192000" cy="609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Corrosion Behavior in room temperature NaCl</a:t>
            </a:r>
          </a:p>
        </p:txBody>
      </p:sp>
    </p:spTree>
    <p:extLst>
      <p:ext uri="{BB962C8B-B14F-4D97-AF65-F5344CB8AC3E}">
        <p14:creationId xmlns:p14="http://schemas.microsoft.com/office/powerpoint/2010/main" val="14356395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0BE9684-280F-D3A5-C910-432EA6CA62CE}"/>
              </a:ext>
            </a:extLst>
          </p:cNvPr>
          <p:cNvSpPr txBox="1">
            <a:spLocks/>
          </p:cNvSpPr>
          <p:nvPr/>
        </p:nvSpPr>
        <p:spPr>
          <a:xfrm>
            <a:off x="0" y="549595"/>
            <a:ext cx="12192000" cy="609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u="sng" dirty="0">
                <a:cs typeface="+mn-cs"/>
              </a:rPr>
              <a:t>Corrosion Behavior in room temperature NaCl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5FBA10-B9C8-BC6B-5ED9-F7841FE101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1" y="1798036"/>
            <a:ext cx="7219742" cy="365967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9687DB-525C-DE29-DBBE-FACCF51DD6FC}"/>
              </a:ext>
            </a:extLst>
          </p:cNvPr>
          <p:cNvSpPr txBox="1"/>
          <p:nvPr/>
        </p:nvSpPr>
        <p:spPr>
          <a:xfrm>
            <a:off x="11191650" y="570338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Figure 14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Cyclic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potentiodynamic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polarization curves at 3.5 % NaCl solution at four different pH values. A) at pH 1 B) at pH 3 C) at pH 5 and D) at pH 7.5</a:t>
            </a:r>
            <a:endParaRPr lang="en-US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DEE670-7BAD-2139-A851-A24EE044DE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38" y="1717904"/>
            <a:ext cx="6969862" cy="606031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96CF8E-A1F8-A917-E86B-B02B0E9072C6}"/>
              </a:ext>
            </a:extLst>
          </p:cNvPr>
          <p:cNvSpPr txBox="1"/>
          <p:nvPr/>
        </p:nvSpPr>
        <p:spPr>
          <a:xfrm>
            <a:off x="1128449" y="7967896"/>
            <a:ext cx="58398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Figure 13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Corrosion rate of studied samples at different pH values based on CPDP Curves</a:t>
            </a:r>
            <a:endParaRPr lang="en-US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46FC693-2F89-0982-EEED-606169D27C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6393412"/>
              </p:ext>
            </p:extLst>
          </p:nvPr>
        </p:nvGraphicFramePr>
        <p:xfrm>
          <a:off x="8915400" y="6667500"/>
          <a:ext cx="8930779" cy="327300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210953">
                  <a:extLst>
                    <a:ext uri="{9D8B030D-6E8A-4147-A177-3AD203B41FA5}">
                      <a16:colId xmlns:a16="http://schemas.microsoft.com/office/drawing/2014/main" val="1209884168"/>
                    </a:ext>
                  </a:extLst>
                </a:gridCol>
                <a:gridCol w="1665061">
                  <a:extLst>
                    <a:ext uri="{9D8B030D-6E8A-4147-A177-3AD203B41FA5}">
                      <a16:colId xmlns:a16="http://schemas.microsoft.com/office/drawing/2014/main" val="2603934489"/>
                    </a:ext>
                  </a:extLst>
                </a:gridCol>
                <a:gridCol w="1210953">
                  <a:extLst>
                    <a:ext uri="{9D8B030D-6E8A-4147-A177-3AD203B41FA5}">
                      <a16:colId xmlns:a16="http://schemas.microsoft.com/office/drawing/2014/main" val="3735621579"/>
                    </a:ext>
                  </a:extLst>
                </a:gridCol>
                <a:gridCol w="1210953">
                  <a:extLst>
                    <a:ext uri="{9D8B030D-6E8A-4147-A177-3AD203B41FA5}">
                      <a16:colId xmlns:a16="http://schemas.microsoft.com/office/drawing/2014/main" val="279653077"/>
                    </a:ext>
                  </a:extLst>
                </a:gridCol>
                <a:gridCol w="1210953">
                  <a:extLst>
                    <a:ext uri="{9D8B030D-6E8A-4147-A177-3AD203B41FA5}">
                      <a16:colId xmlns:a16="http://schemas.microsoft.com/office/drawing/2014/main" val="3244026253"/>
                    </a:ext>
                  </a:extLst>
                </a:gridCol>
                <a:gridCol w="1210953">
                  <a:extLst>
                    <a:ext uri="{9D8B030D-6E8A-4147-A177-3AD203B41FA5}">
                      <a16:colId xmlns:a16="http://schemas.microsoft.com/office/drawing/2014/main" val="2281464592"/>
                    </a:ext>
                  </a:extLst>
                </a:gridCol>
                <a:gridCol w="1210953">
                  <a:extLst>
                    <a:ext uri="{9D8B030D-6E8A-4147-A177-3AD203B41FA5}">
                      <a16:colId xmlns:a16="http://schemas.microsoft.com/office/drawing/2014/main" val="925647691"/>
                    </a:ext>
                  </a:extLst>
                </a:gridCol>
              </a:tblGrid>
              <a:tr h="6546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pH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Sample IDs 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W-316L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ED20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ED30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ED30T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ED40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05874752"/>
                  </a:ext>
                </a:extLst>
              </a:tr>
              <a:tr h="3273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CR (mpy)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2.78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17.58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7.75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1.75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3.60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37754517"/>
                  </a:ext>
                </a:extLst>
              </a:tr>
              <a:tr h="3273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Eff %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-533.98%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-179.63%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36.78%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-29.82%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71163249"/>
                  </a:ext>
                </a:extLst>
              </a:tr>
              <a:tr h="3273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CR (mpy)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1.55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11.08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1.02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0.14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0.67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44267993"/>
                  </a:ext>
                </a:extLst>
              </a:tr>
              <a:tr h="3273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Eff 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-617.24%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-2.32%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93.63%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-57.47%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58013456"/>
                  </a:ext>
                </a:extLst>
              </a:tr>
              <a:tr h="3273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CR (</a:t>
                      </a:r>
                      <a:r>
                        <a:rPr lang="en-US" sz="2000" b="1" u="none" strike="noStrike" dirty="0" err="1">
                          <a:effectLst/>
                        </a:rPr>
                        <a:t>mpy</a:t>
                      </a:r>
                      <a:r>
                        <a:rPr lang="en-US" sz="2000" b="1" u="none" strike="noStrike" dirty="0">
                          <a:effectLst/>
                        </a:rPr>
                        <a:t>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0.21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6.08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0.23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0.17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0.18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32133170"/>
                  </a:ext>
                </a:extLst>
              </a:tr>
              <a:tr h="3273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Eff 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-188.05%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-11.39%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20.26%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17.05%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86288296"/>
                  </a:ext>
                </a:extLst>
              </a:tr>
              <a:tr h="3273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>
                          <a:effectLst/>
                        </a:rPr>
                        <a:t>7.5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CR (</a:t>
                      </a:r>
                      <a:r>
                        <a:rPr lang="en-US" sz="2000" b="1" u="none" strike="noStrike" dirty="0" err="1">
                          <a:effectLst/>
                        </a:rPr>
                        <a:t>mpy</a:t>
                      </a:r>
                      <a:r>
                        <a:rPr lang="en-US" sz="2000" b="1" u="none" strike="noStrike" dirty="0">
                          <a:effectLst/>
                        </a:rPr>
                        <a:t>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0.11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5.63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0.17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0.07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0.14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96420570"/>
                  </a:ext>
                </a:extLst>
              </a:tr>
              <a:tr h="3273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Eff 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-248.99%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-57.19%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38.08%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-32.14%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06655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2484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3F6E22D-BC7A-3BAB-F9EB-5935C25819A5}"/>
              </a:ext>
            </a:extLst>
          </p:cNvPr>
          <p:cNvSpPr txBox="1">
            <a:spLocks/>
          </p:cNvSpPr>
          <p:nvPr/>
        </p:nvSpPr>
        <p:spPr>
          <a:xfrm>
            <a:off x="838200" y="419099"/>
            <a:ext cx="12268200" cy="91440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spc="287" dirty="0">
                <a:solidFill>
                  <a:srgbClr val="0C3E5B"/>
                </a:solidFill>
                <a:latin typeface="Codec Pro ExtraBold"/>
                <a:ea typeface="+mn-ea"/>
                <a:cs typeface="+mn-cs"/>
              </a:rPr>
              <a:t>Introduction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45127CF-FC95-0470-207C-0385F0C76124}"/>
              </a:ext>
            </a:extLst>
          </p:cNvPr>
          <p:cNvSpPr txBox="1">
            <a:spLocks/>
          </p:cNvSpPr>
          <p:nvPr/>
        </p:nvSpPr>
        <p:spPr>
          <a:xfrm>
            <a:off x="838200" y="1872165"/>
            <a:ext cx="8556130" cy="799573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00" dirty="0">
                <a:latin typeface="+mj-lt"/>
                <a:ea typeface="Times New Roman" panose="02020603050405020304" pitchFamily="18" charset="0"/>
              </a:rPr>
              <a:t>Corrosion is a major issue in the oil and gas industry. </a:t>
            </a:r>
            <a:r>
              <a:rPr lang="en-US" sz="3900" dirty="0">
                <a:latin typeface="+mj-lt"/>
                <a:ea typeface="Calibri" panose="020F0502020204030204" pitchFamily="34" charset="0"/>
              </a:rPr>
              <a:t>It results from the interaction of metal with the corrosive environment, which can lead to leaks, explosions, and other safety risks. </a:t>
            </a:r>
          </a:p>
          <a:p>
            <a:pPr marL="0" indent="0">
              <a:buFont typeface="Arial" pitchFamily="34" charset="0"/>
              <a:buNone/>
            </a:pPr>
            <a:endParaRPr lang="en-US" sz="3900" dirty="0">
              <a:latin typeface="+mj-lt"/>
              <a:ea typeface="Times New Roman" panose="02020603050405020304" pitchFamily="18" charset="0"/>
            </a:endParaRPr>
          </a:p>
          <a:p>
            <a:r>
              <a:rPr lang="en-US" sz="3900" dirty="0">
                <a:latin typeface="+mj-lt"/>
                <a:ea typeface="Times New Roman" panose="02020603050405020304" pitchFamily="18" charset="0"/>
              </a:rPr>
              <a:t>To overcome this challenge, oil and gas industries use high corrosion resistance material.</a:t>
            </a:r>
          </a:p>
          <a:p>
            <a:endParaRPr lang="en-US" sz="3900" dirty="0">
              <a:latin typeface="+mj-lt"/>
              <a:ea typeface="Times New Roman" panose="02020603050405020304" pitchFamily="18" charset="0"/>
            </a:endParaRPr>
          </a:p>
          <a:p>
            <a:r>
              <a:rPr lang="en-US" sz="3900" dirty="0">
                <a:latin typeface="+mj-lt"/>
                <a:ea typeface="Times New Roman" panose="02020603050405020304" pitchFamily="18" charset="0"/>
              </a:rPr>
              <a:t>One of most common materials that are used is 316L Stainless steel. </a:t>
            </a:r>
          </a:p>
          <a:p>
            <a:endParaRPr lang="en-US" sz="3900" dirty="0">
              <a:latin typeface="+mj-lt"/>
              <a:ea typeface="Times New Roman" panose="02020603050405020304" pitchFamily="18" charset="0"/>
            </a:endParaRPr>
          </a:p>
          <a:p>
            <a:r>
              <a:rPr lang="en-US" sz="3900" dirty="0">
                <a:latin typeface="+mj-lt"/>
                <a:ea typeface="Times New Roman" panose="02020603050405020304" pitchFamily="18" charset="0"/>
              </a:rPr>
              <a:t>This type of stainless steel can be fabricated by convectional manufacturing  and additive manufacturing</a:t>
            </a:r>
          </a:p>
          <a:p>
            <a:endParaRPr lang="en-US" sz="3800" dirty="0">
              <a:latin typeface="+mj-lt"/>
              <a:ea typeface="Times New Roman" panose="02020603050405020304" pitchFamily="18" charset="0"/>
            </a:endParaRPr>
          </a:p>
          <a:p>
            <a:endParaRPr lang="en-US" sz="2000" dirty="0">
              <a:latin typeface="+mj-lt"/>
              <a:ea typeface="Times New Roman" panose="02020603050405020304" pitchFamily="18" charset="0"/>
            </a:endParaRPr>
          </a:p>
          <a:p>
            <a:endParaRPr lang="en-US" sz="2200" dirty="0">
              <a:latin typeface="+mj-lt"/>
              <a:ea typeface="Times New Roman" panose="02020603050405020304" pitchFamily="18" charset="0"/>
            </a:endParaRPr>
          </a:p>
          <a:p>
            <a:endParaRPr lang="en-US" sz="2200" dirty="0">
              <a:latin typeface="+mj-lt"/>
              <a:ea typeface="Times New Roman" panose="02020603050405020304" pitchFamily="18" charset="0"/>
            </a:endParaRPr>
          </a:p>
          <a:p>
            <a:endParaRPr lang="en-US" sz="2200" dirty="0">
              <a:latin typeface="+mj-lt"/>
              <a:ea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pic>
        <p:nvPicPr>
          <p:cNvPr id="9" name="Picture 8" descr="A close-up of a rock&#10;&#10;Description automatically generated with low confidence">
            <a:extLst>
              <a:ext uri="{FF2B5EF4-FFF2-40B4-BE49-F238E27FC236}">
                <a16:creationId xmlns:a16="http://schemas.microsoft.com/office/drawing/2014/main" id="{998B171B-A6A0-D873-6041-0DDEB4B451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421" y="1872164"/>
            <a:ext cx="7841279" cy="677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6219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07B3426-9452-592C-7D20-E284EFC72C77}"/>
              </a:ext>
            </a:extLst>
          </p:cNvPr>
          <p:cNvSpPr txBox="1">
            <a:spLocks/>
          </p:cNvSpPr>
          <p:nvPr/>
        </p:nvSpPr>
        <p:spPr>
          <a:xfrm>
            <a:off x="1752600" y="842250"/>
            <a:ext cx="12192000" cy="609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The results of Tafel fitting extract from CPDP curve at pH1, pH3, pH5, and pH7.5 solution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F65B287-BAE1-6C5B-BB7E-04E214FAFA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016970"/>
              </p:ext>
            </p:extLst>
          </p:nvPr>
        </p:nvGraphicFramePr>
        <p:xfrm>
          <a:off x="1752600" y="2513836"/>
          <a:ext cx="12039599" cy="336030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87455">
                  <a:extLst>
                    <a:ext uri="{9D8B030D-6E8A-4147-A177-3AD203B41FA5}">
                      <a16:colId xmlns:a16="http://schemas.microsoft.com/office/drawing/2014/main" val="391084305"/>
                    </a:ext>
                  </a:extLst>
                </a:gridCol>
                <a:gridCol w="1074745">
                  <a:extLst>
                    <a:ext uri="{9D8B030D-6E8A-4147-A177-3AD203B41FA5}">
                      <a16:colId xmlns:a16="http://schemas.microsoft.com/office/drawing/2014/main" val="292465509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8947549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33245459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06696747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92245568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731922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79861310"/>
                    </a:ext>
                  </a:extLst>
                </a:gridCol>
                <a:gridCol w="808156">
                  <a:extLst>
                    <a:ext uri="{9D8B030D-6E8A-4147-A177-3AD203B41FA5}">
                      <a16:colId xmlns:a16="http://schemas.microsoft.com/office/drawing/2014/main" val="1154905134"/>
                    </a:ext>
                  </a:extLst>
                </a:gridCol>
                <a:gridCol w="868244">
                  <a:extLst>
                    <a:ext uri="{9D8B030D-6E8A-4147-A177-3AD203B41FA5}">
                      <a16:colId xmlns:a16="http://schemas.microsoft.com/office/drawing/2014/main" val="1250304319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006233556"/>
                    </a:ext>
                  </a:extLst>
                </a:gridCol>
                <a:gridCol w="814758">
                  <a:extLst>
                    <a:ext uri="{9D8B030D-6E8A-4147-A177-3AD203B41FA5}">
                      <a16:colId xmlns:a16="http://schemas.microsoft.com/office/drawing/2014/main" val="2502855104"/>
                    </a:ext>
                  </a:extLst>
                </a:gridCol>
                <a:gridCol w="99641">
                  <a:extLst>
                    <a:ext uri="{9D8B030D-6E8A-4147-A177-3AD203B41FA5}">
                      <a16:colId xmlns:a16="http://schemas.microsoft.com/office/drawing/2014/main" val="1618717493"/>
                    </a:ext>
                  </a:extLst>
                </a:gridCol>
              </a:tblGrid>
              <a:tr h="7026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</a:rPr>
                        <a:t>pH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</a:rPr>
                        <a:t>Sample IDs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</a:rPr>
                        <a:t>Beta A</a:t>
                      </a:r>
                      <a:br>
                        <a:rPr lang="en-US" sz="1600" b="1" dirty="0">
                          <a:effectLst/>
                        </a:rPr>
                      </a:br>
                      <a:r>
                        <a:rPr lang="en-US" sz="1600" b="1" dirty="0">
                          <a:effectLst/>
                        </a:rPr>
                        <a:t>mV/dec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</a:rPr>
                        <a:t>Beta C </a:t>
                      </a:r>
                      <a:br>
                        <a:rPr lang="en-US" sz="1600" b="1" dirty="0">
                          <a:effectLst/>
                        </a:rPr>
                      </a:br>
                      <a:r>
                        <a:rPr lang="en-US" sz="1600" b="1" dirty="0">
                          <a:effectLst/>
                        </a:rPr>
                        <a:t>mV/dec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Icorr</a:t>
                      </a:r>
                      <a:br>
                        <a:rPr lang="en-US" sz="1600" b="1" dirty="0">
                          <a:effectLst/>
                        </a:rPr>
                      </a:br>
                      <a:r>
                        <a:rPr lang="en-US" sz="1600" b="1" dirty="0">
                          <a:effectLst/>
                        </a:rPr>
                        <a:t> µA/cm2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Ecorr</a:t>
                      </a:r>
                      <a:br>
                        <a:rPr lang="en-US" sz="1600" b="1" dirty="0">
                          <a:effectLst/>
                        </a:rPr>
                      </a:br>
                      <a:r>
                        <a:rPr lang="en-US" sz="1600" b="1" dirty="0">
                          <a:effectLst/>
                        </a:rPr>
                        <a:t>mV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</a:rPr>
                        <a:t>CR </a:t>
                      </a:r>
                      <a:br>
                        <a:rPr lang="en-US" sz="1600" b="1" dirty="0">
                          <a:effectLst/>
                        </a:rPr>
                      </a:br>
                      <a:r>
                        <a:rPr lang="en-US" sz="1600" b="1" dirty="0" err="1">
                          <a:effectLst/>
                        </a:rPr>
                        <a:t>mpy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</a:rPr>
                        <a:t>Eff %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Ipit</a:t>
                      </a:r>
                      <a:br>
                        <a:rPr lang="en-US" sz="1600" b="1" dirty="0">
                          <a:effectLst/>
                        </a:rPr>
                      </a:br>
                      <a:r>
                        <a:rPr lang="en-US" sz="1600" b="1" dirty="0">
                          <a:effectLst/>
                        </a:rPr>
                        <a:t>µA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Epit</a:t>
                      </a:r>
                      <a:br>
                        <a:rPr lang="en-US" sz="1600" b="1" dirty="0">
                          <a:effectLst/>
                        </a:rPr>
                      </a:br>
                      <a:r>
                        <a:rPr lang="en-US" sz="1600" b="1" dirty="0">
                          <a:effectLst/>
                        </a:rPr>
                        <a:t>mV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Erep</a:t>
                      </a:r>
                      <a:br>
                        <a:rPr lang="en-US" sz="1600" b="1" dirty="0">
                          <a:effectLst/>
                        </a:rPr>
                      </a:br>
                      <a:r>
                        <a:rPr lang="en-US" sz="1600" b="1" dirty="0">
                          <a:effectLst/>
                        </a:rPr>
                        <a:t>mV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Epit-Erep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5699180"/>
                  </a:ext>
                </a:extLst>
              </a:tr>
              <a:tr h="324312"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</a:rPr>
                        <a:t>1</a:t>
                      </a:r>
                    </a:p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</a:rPr>
                        <a:t>W-316L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7.5E+14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0.08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2.13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-307.0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2.78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-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3.35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423.10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71.43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351.6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3172529"/>
                  </a:ext>
                </a:extLst>
              </a:tr>
              <a:tr h="324312">
                <a:tc vMerge="1"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</a:rPr>
                        <a:t>ED20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5.3E-01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0.17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13.5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-322.0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17.5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-533%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236.5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115.4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-208.8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324.2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76300501"/>
                  </a:ext>
                </a:extLst>
              </a:tr>
              <a:tr h="324312">
                <a:tc vMerge="1"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</a:rPr>
                        <a:t>ED30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1.0E+15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0.11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5.95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-343.0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7.75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-179%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3.57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439.60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5.49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434.11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7996486"/>
                  </a:ext>
                </a:extLst>
              </a:tr>
              <a:tr h="39719">
                <a:tc vMerge="1"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</a:rPr>
                        <a:t>ED30T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4.0E+14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0.22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1.35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-248.6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1.75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36%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3.93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494.50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60.95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433.55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4740492"/>
                  </a:ext>
                </a:extLst>
              </a:tr>
              <a:tr h="782207">
                <a:tc vMerge="1"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</a:rPr>
                        <a:t>ED40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3.3E+14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0.10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2.76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-271.0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3.60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-29%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746.40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285.70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93.40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192.30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7422684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E197E1C-01DD-DF7C-863C-357AF6076E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734514"/>
              </p:ext>
            </p:extLst>
          </p:nvPr>
        </p:nvGraphicFramePr>
        <p:xfrm>
          <a:off x="1755334" y="5874143"/>
          <a:ext cx="12036865" cy="28194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75429">
                  <a:extLst>
                    <a:ext uri="{9D8B030D-6E8A-4147-A177-3AD203B41FA5}">
                      <a16:colId xmlns:a16="http://schemas.microsoft.com/office/drawing/2014/main" val="1579653140"/>
                    </a:ext>
                  </a:extLst>
                </a:gridCol>
                <a:gridCol w="1084037">
                  <a:extLst>
                    <a:ext uri="{9D8B030D-6E8A-4147-A177-3AD203B41FA5}">
                      <a16:colId xmlns:a16="http://schemas.microsoft.com/office/drawing/2014/main" val="331870479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45057876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6980948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587121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62384174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469658186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4245781558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618594458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861563028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804088604"/>
                    </a:ext>
                  </a:extLst>
                </a:gridCol>
                <a:gridCol w="914399">
                  <a:extLst>
                    <a:ext uri="{9D8B030D-6E8A-4147-A177-3AD203B41FA5}">
                      <a16:colId xmlns:a16="http://schemas.microsoft.com/office/drawing/2014/main" val="3861847799"/>
                    </a:ext>
                  </a:extLst>
                </a:gridCol>
              </a:tblGrid>
              <a:tr h="563880"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+mn-lt"/>
                        </a:rPr>
                        <a:t> 3</a:t>
                      </a:r>
                      <a:endParaRPr lang="en-US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W-316L</a:t>
                      </a:r>
                      <a:endParaRPr lang="en-US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4.0E+14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0.11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1.19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-461.00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1.55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2.70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340.7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170.3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170.40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46649817"/>
                  </a:ext>
                </a:extLst>
              </a:tr>
              <a:tr h="563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ED20</a:t>
                      </a:r>
                      <a:endParaRPr lang="en-US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5.85E-01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0.50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8.53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-326.00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11.08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-617%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198.5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263.7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-186.8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450.50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12364284"/>
                  </a:ext>
                </a:extLst>
              </a:tr>
              <a:tr h="563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ED30</a:t>
                      </a:r>
                      <a:endParaRPr lang="en-US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1.0E+15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0.09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1.22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-474.00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1.02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-2.3%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3.74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615.40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-5.35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620.75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16746844"/>
                  </a:ext>
                </a:extLst>
              </a:tr>
              <a:tr h="563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ED30T</a:t>
                      </a:r>
                      <a:endParaRPr lang="en-US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8.15E-01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2.E+14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0.08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-457.53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0.14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93%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3.74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653.20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10.99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642.21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12883224"/>
                  </a:ext>
                </a:extLst>
              </a:tr>
              <a:tr h="563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ED40</a:t>
                      </a:r>
                      <a:endParaRPr lang="en-US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5.0E+14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0.05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1.87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-238.12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0.67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-57%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4.60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696.40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43.96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652.44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553589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1738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A334453-7FF6-DC03-C361-B790B59A5B7B}"/>
              </a:ext>
            </a:extLst>
          </p:cNvPr>
          <p:cNvSpPr txBox="1">
            <a:spLocks/>
          </p:cNvSpPr>
          <p:nvPr/>
        </p:nvSpPr>
        <p:spPr>
          <a:xfrm>
            <a:off x="2176815" y="630891"/>
            <a:ext cx="12192000" cy="609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The results of Tafel fitting extract from CPDP curve at pH1, pH3, pH5, and pH7.5 solution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75463D0-8F33-B978-4E51-A75FDFAC0D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2568854"/>
              </p:ext>
            </p:extLst>
          </p:nvPr>
        </p:nvGraphicFramePr>
        <p:xfrm>
          <a:off x="2209800" y="3241675"/>
          <a:ext cx="12039601" cy="235902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919359202"/>
                    </a:ext>
                  </a:extLst>
                </a:gridCol>
                <a:gridCol w="1066799">
                  <a:extLst>
                    <a:ext uri="{9D8B030D-6E8A-4147-A177-3AD203B41FA5}">
                      <a16:colId xmlns:a16="http://schemas.microsoft.com/office/drawing/2014/main" val="368007361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38619515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649085971"/>
                    </a:ext>
                  </a:extLst>
                </a:gridCol>
                <a:gridCol w="1070666">
                  <a:extLst>
                    <a:ext uri="{9D8B030D-6E8A-4147-A177-3AD203B41FA5}">
                      <a16:colId xmlns:a16="http://schemas.microsoft.com/office/drawing/2014/main" val="2712130027"/>
                    </a:ext>
                  </a:extLst>
                </a:gridCol>
                <a:gridCol w="1002957">
                  <a:extLst>
                    <a:ext uri="{9D8B030D-6E8A-4147-A177-3AD203B41FA5}">
                      <a16:colId xmlns:a16="http://schemas.microsoft.com/office/drawing/2014/main" val="340423934"/>
                    </a:ext>
                  </a:extLst>
                </a:gridCol>
                <a:gridCol w="974377">
                  <a:extLst>
                    <a:ext uri="{9D8B030D-6E8A-4147-A177-3AD203B41FA5}">
                      <a16:colId xmlns:a16="http://schemas.microsoft.com/office/drawing/2014/main" val="260705651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3297192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39681965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945186935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123110540"/>
                    </a:ext>
                  </a:extLst>
                </a:gridCol>
                <a:gridCol w="838202">
                  <a:extLst>
                    <a:ext uri="{9D8B030D-6E8A-4147-A177-3AD203B41FA5}">
                      <a16:colId xmlns:a16="http://schemas.microsoft.com/office/drawing/2014/main" val="3799039829"/>
                    </a:ext>
                  </a:extLst>
                </a:gridCol>
              </a:tblGrid>
              <a:tr h="426720">
                <a:tc rowSpan="5"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  </a:t>
                      </a:r>
                    </a:p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5</a:t>
                      </a:r>
                      <a:endParaRPr lang="en-US" sz="3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</a:rPr>
                        <a:t>W-316L</a:t>
                      </a:r>
                      <a:endParaRPr lang="en-US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3.67E-01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0.16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0.16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-174.60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0.21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4.97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554.90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104.40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450.50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3086310"/>
                  </a:ext>
                </a:extLst>
              </a:tr>
              <a:tr h="4267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</a:rPr>
                        <a:t>ED20</a:t>
                      </a:r>
                      <a:endParaRPr lang="en-US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5.12E-01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0.27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0.47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-129.00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6.08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-188%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128.80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329.70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126.20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203.50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54348681"/>
                  </a:ext>
                </a:extLst>
              </a:tr>
              <a:tr h="4267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</a:rPr>
                        <a:t>ED30</a:t>
                      </a:r>
                      <a:endParaRPr lang="en-US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1.35E+00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0.14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0.18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-304.00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0.23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-11%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3.46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653.80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-104.0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758.20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22533890"/>
                  </a:ext>
                </a:extLst>
              </a:tr>
              <a:tr h="4267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</a:rPr>
                        <a:t>ED30T</a:t>
                      </a:r>
                      <a:endParaRPr lang="en-US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2.00E+14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0.22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0.13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-210.00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0.17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20%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4.04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604.00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120.90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483.10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51542932"/>
                  </a:ext>
                </a:extLst>
              </a:tr>
              <a:tr h="4267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</a:rPr>
                        <a:t>ED40</a:t>
                      </a:r>
                      <a:endParaRPr lang="en-US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1.96E+00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0.14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0.13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-244.00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0.18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17%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6.69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806.30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-10.99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817.29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19117333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DF9F79D-154B-AC3A-282E-9351CB2028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096813"/>
              </p:ext>
            </p:extLst>
          </p:nvPr>
        </p:nvGraphicFramePr>
        <p:xfrm>
          <a:off x="2209800" y="5600700"/>
          <a:ext cx="12039601" cy="351775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95399">
                  <a:extLst>
                    <a:ext uri="{9D8B030D-6E8A-4147-A177-3AD203B41FA5}">
                      <a16:colId xmlns:a16="http://schemas.microsoft.com/office/drawing/2014/main" val="3285883304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1961140858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570975495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70907463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67583633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522154449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598224504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27455546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517965337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531938285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141341087"/>
                    </a:ext>
                  </a:extLst>
                </a:gridCol>
                <a:gridCol w="838202">
                  <a:extLst>
                    <a:ext uri="{9D8B030D-6E8A-4147-A177-3AD203B41FA5}">
                      <a16:colId xmlns:a16="http://schemas.microsoft.com/office/drawing/2014/main" val="3265354165"/>
                    </a:ext>
                  </a:extLst>
                </a:gridCol>
              </a:tblGrid>
              <a:tr h="427748">
                <a:tc rowSpan="5">
                  <a:txBody>
                    <a:bodyPr/>
                    <a:lstStyle/>
                    <a:p>
                      <a:pPr marL="0" marR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  </a:t>
                      </a:r>
                    </a:p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7.5</a:t>
                      </a:r>
                      <a:endParaRPr lang="en-US" sz="3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</a:rPr>
                        <a:t>W-316L</a:t>
                      </a:r>
                      <a:endParaRPr lang="en-US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5.94E-01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0.09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0.08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-187.60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0.11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3.10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489.00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-10.49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499.49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45012357"/>
                  </a:ext>
                </a:extLst>
              </a:tr>
              <a:tr h="926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</a:rPr>
                        <a:t>ED20</a:t>
                      </a:r>
                      <a:endParaRPr lang="en-US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6.29E-01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0.26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0.29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-174.00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5.63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-248%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71.50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258.20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-169.30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427.50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47206081"/>
                  </a:ext>
                </a:extLst>
              </a:tr>
              <a:tr h="4277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</a:rPr>
                        <a:t>ED30</a:t>
                      </a:r>
                      <a:endParaRPr lang="en-US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7.57E-01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0.10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0.13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-319.00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0.17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-57%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5.02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659.30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-142.90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802.20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23042231"/>
                  </a:ext>
                </a:extLst>
              </a:tr>
              <a:tr h="4277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</a:rPr>
                        <a:t>ED30T</a:t>
                      </a:r>
                      <a:endParaRPr lang="en-US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4.49E-01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0.09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0.05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-191.40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0.07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38.%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5.40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604.40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6.42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597.98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2877478"/>
                  </a:ext>
                </a:extLst>
              </a:tr>
              <a:tr h="5332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</a:rPr>
                        <a:t>ED40</a:t>
                      </a:r>
                      <a:endParaRPr lang="en-US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3.76E-01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0.11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0.11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-228.00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0.14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-32%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5.20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833.40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-4.60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838.00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0644238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1FCFEDC-C46D-0AF8-2F50-5919D15A0B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423558"/>
              </p:ext>
            </p:extLst>
          </p:nvPr>
        </p:nvGraphicFramePr>
        <p:xfrm>
          <a:off x="2204524" y="2307291"/>
          <a:ext cx="12050151" cy="90576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303752">
                  <a:extLst>
                    <a:ext uri="{9D8B030D-6E8A-4147-A177-3AD203B41FA5}">
                      <a16:colId xmlns:a16="http://schemas.microsoft.com/office/drawing/2014/main" val="1337094742"/>
                    </a:ext>
                  </a:extLst>
                </a:gridCol>
                <a:gridCol w="1063723">
                  <a:extLst>
                    <a:ext uri="{9D8B030D-6E8A-4147-A177-3AD203B41FA5}">
                      <a16:colId xmlns:a16="http://schemas.microsoft.com/office/drawing/2014/main" val="247716931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832262139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97685621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428866944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438703177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154034309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184847713"/>
                    </a:ext>
                  </a:extLst>
                </a:gridCol>
                <a:gridCol w="922105">
                  <a:extLst>
                    <a:ext uri="{9D8B030D-6E8A-4147-A177-3AD203B41FA5}">
                      <a16:colId xmlns:a16="http://schemas.microsoft.com/office/drawing/2014/main" val="3278817391"/>
                    </a:ext>
                  </a:extLst>
                </a:gridCol>
                <a:gridCol w="830929">
                  <a:extLst>
                    <a:ext uri="{9D8B030D-6E8A-4147-A177-3AD203B41FA5}">
                      <a16:colId xmlns:a16="http://schemas.microsoft.com/office/drawing/2014/main" val="19176740"/>
                    </a:ext>
                  </a:extLst>
                </a:gridCol>
                <a:gridCol w="830929">
                  <a:extLst>
                    <a:ext uri="{9D8B030D-6E8A-4147-A177-3AD203B41FA5}">
                      <a16:colId xmlns:a16="http://schemas.microsoft.com/office/drawing/2014/main" val="59043508"/>
                    </a:ext>
                  </a:extLst>
                </a:gridCol>
                <a:gridCol w="850313">
                  <a:extLst>
                    <a:ext uri="{9D8B030D-6E8A-4147-A177-3AD203B41FA5}">
                      <a16:colId xmlns:a16="http://schemas.microsoft.com/office/drawing/2014/main" val="2028537510"/>
                    </a:ext>
                  </a:extLst>
                </a:gridCol>
              </a:tblGrid>
              <a:tr h="7026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</a:rPr>
                        <a:t>pH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</a:rPr>
                        <a:t>Sample IDs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</a:rPr>
                        <a:t>Beta A</a:t>
                      </a:r>
                      <a:br>
                        <a:rPr lang="en-US" sz="1600" b="1" dirty="0">
                          <a:effectLst/>
                        </a:rPr>
                      </a:br>
                      <a:r>
                        <a:rPr lang="en-US" sz="1600" b="1" dirty="0">
                          <a:effectLst/>
                        </a:rPr>
                        <a:t>mV/dec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</a:rPr>
                        <a:t>Beta C </a:t>
                      </a:r>
                      <a:br>
                        <a:rPr lang="en-US" sz="1600" b="1" dirty="0">
                          <a:effectLst/>
                        </a:rPr>
                      </a:br>
                      <a:r>
                        <a:rPr lang="en-US" sz="1600" b="1" dirty="0">
                          <a:effectLst/>
                        </a:rPr>
                        <a:t>mV/dec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Icorr</a:t>
                      </a:r>
                      <a:br>
                        <a:rPr lang="en-US" sz="1600" b="1" dirty="0">
                          <a:effectLst/>
                        </a:rPr>
                      </a:br>
                      <a:r>
                        <a:rPr lang="en-US" sz="1600" b="1" dirty="0">
                          <a:effectLst/>
                        </a:rPr>
                        <a:t> µA/cm2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Ecorr</a:t>
                      </a:r>
                      <a:br>
                        <a:rPr lang="en-US" sz="1600" b="1" dirty="0">
                          <a:effectLst/>
                        </a:rPr>
                      </a:br>
                      <a:r>
                        <a:rPr lang="en-US" sz="1600" b="1" dirty="0">
                          <a:effectLst/>
                        </a:rPr>
                        <a:t>mV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</a:rPr>
                        <a:t>CR </a:t>
                      </a:r>
                      <a:br>
                        <a:rPr lang="en-US" sz="1600" b="1" dirty="0">
                          <a:effectLst/>
                        </a:rPr>
                      </a:br>
                      <a:r>
                        <a:rPr lang="en-US" sz="1600" b="1" dirty="0" err="1">
                          <a:effectLst/>
                        </a:rPr>
                        <a:t>mpy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</a:rPr>
                        <a:t>Eff %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Ipit</a:t>
                      </a:r>
                      <a:br>
                        <a:rPr lang="en-US" sz="1600" b="1" dirty="0">
                          <a:effectLst/>
                        </a:rPr>
                      </a:br>
                      <a:r>
                        <a:rPr lang="en-US" sz="1600" b="1" dirty="0">
                          <a:effectLst/>
                        </a:rPr>
                        <a:t>µA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Epit</a:t>
                      </a:r>
                      <a:br>
                        <a:rPr lang="en-US" sz="1600" b="1" dirty="0">
                          <a:effectLst/>
                        </a:rPr>
                      </a:br>
                      <a:r>
                        <a:rPr lang="en-US" sz="1600" b="1" dirty="0">
                          <a:effectLst/>
                        </a:rPr>
                        <a:t>mV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Erep</a:t>
                      </a:r>
                      <a:br>
                        <a:rPr lang="en-US" sz="1600" b="1" dirty="0">
                          <a:effectLst/>
                        </a:rPr>
                      </a:br>
                      <a:r>
                        <a:rPr lang="en-US" sz="1600" b="1" dirty="0">
                          <a:effectLst/>
                        </a:rPr>
                        <a:t>mV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 err="1">
                          <a:effectLst/>
                        </a:rPr>
                        <a:t>Epit-Erep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884233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06287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D03664D-D076-89A4-40CA-08F9B98D30D8}"/>
              </a:ext>
            </a:extLst>
          </p:cNvPr>
          <p:cNvSpPr txBox="1">
            <a:spLocks/>
          </p:cNvSpPr>
          <p:nvPr/>
        </p:nvSpPr>
        <p:spPr>
          <a:xfrm>
            <a:off x="2301240" y="419100"/>
            <a:ext cx="12192000" cy="609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Corrosion Behavior in room temperature NaCl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732843-3A34-8724-15CE-40D89092AC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6978" t="24523" r="10729" b="13028"/>
          <a:stretch/>
        </p:blipFill>
        <p:spPr bwMode="auto">
          <a:xfrm>
            <a:off x="8800147" y="1900675"/>
            <a:ext cx="7937894" cy="56971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C79B57-FC47-ECB0-F976-D3B3D8F468B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7431" t="25132" r="11122" b="13471"/>
          <a:stretch/>
        </p:blipFill>
        <p:spPr bwMode="auto">
          <a:xfrm>
            <a:off x="685800" y="1900676"/>
            <a:ext cx="7937894" cy="58336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45E2DC-9DB9-F1EA-ECE6-EE0E47792C87}"/>
              </a:ext>
            </a:extLst>
          </p:cNvPr>
          <p:cNvSpPr txBox="1"/>
          <p:nvPr/>
        </p:nvSpPr>
        <p:spPr>
          <a:xfrm>
            <a:off x="3276600" y="798581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EDS results for W-316L pit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6C74FC-6EFA-A774-9D02-3E4B512C5E4D}"/>
              </a:ext>
            </a:extLst>
          </p:cNvPr>
          <p:cNvSpPr txBox="1"/>
          <p:nvPr/>
        </p:nvSpPr>
        <p:spPr>
          <a:xfrm>
            <a:off x="11658600" y="8201659"/>
            <a:ext cx="3733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EDS results for ED 30T pit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7927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1D31DEF-E0BC-EE8C-2C3B-A751EACE42EC}"/>
              </a:ext>
            </a:extLst>
          </p:cNvPr>
          <p:cNvSpPr txBox="1">
            <a:spLocks/>
          </p:cNvSpPr>
          <p:nvPr/>
        </p:nvSpPr>
        <p:spPr>
          <a:xfrm>
            <a:off x="3048000" y="436418"/>
            <a:ext cx="12192000" cy="609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/>
              <a:t>Linear Polarization Resistance (LPR) of all specimens in 3.5 % NaCl solution A) at pH 1 B) at pH 3 C) at pH 5 and D) at pH 7.5.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DE0C21-B510-9584-9F3A-C3A46525CA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14499"/>
            <a:ext cx="7467600" cy="6916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509547-58D5-5B97-785D-57B36983DD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788833"/>
            <a:ext cx="7467600" cy="68452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80700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E82796AB-71A8-EE68-EC2D-2B31C0BE4A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2576" y="863114"/>
            <a:ext cx="9545225" cy="84713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CE98C0-EF9F-0C98-303A-A88E1FB2B2B6}"/>
              </a:ext>
            </a:extLst>
          </p:cNvPr>
          <p:cNvSpPr txBox="1"/>
          <p:nvPr/>
        </p:nvSpPr>
        <p:spPr>
          <a:xfrm>
            <a:off x="1066800" y="1333500"/>
            <a:ext cx="6031345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2400" b="1" u="sng" dirty="0">
                <a:effectLst/>
                <a:latin typeface="+mj-lt"/>
                <a:ea typeface="Calibri" panose="020F0502020204030204" pitchFamily="34" charset="0"/>
              </a:rPr>
              <a:t>Section 4.1 and 4.2 </a:t>
            </a:r>
          </a:p>
          <a:p>
            <a:pPr algn="just">
              <a:spcAft>
                <a:spcPts val="1000"/>
              </a:spcAft>
            </a:pPr>
            <a:r>
              <a:rPr lang="en-US" sz="2400" dirty="0">
                <a:latin typeface="+mj-lt"/>
                <a:ea typeface="Calibri" panose="020F0502020204030204" pitchFamily="34" charset="0"/>
              </a:rPr>
              <a:t>	Material and fabrication </a:t>
            </a:r>
          </a:p>
          <a:p>
            <a:pPr algn="just">
              <a:spcAft>
                <a:spcPts val="1000"/>
              </a:spcAft>
            </a:pPr>
            <a:r>
              <a:rPr lang="en-US" sz="2400" b="1" u="sng" dirty="0">
                <a:latin typeface="+mj-lt"/>
              </a:rPr>
              <a:t>Section 4.3 </a:t>
            </a:r>
          </a:p>
          <a:p>
            <a:pPr algn="just">
              <a:spcAft>
                <a:spcPts val="1000"/>
              </a:spcAft>
            </a:pPr>
            <a:r>
              <a:rPr lang="en-US" sz="2400" dirty="0">
                <a:latin typeface="+mj-lt"/>
              </a:rPr>
              <a:t>	Density measurement </a:t>
            </a:r>
          </a:p>
          <a:p>
            <a:pPr algn="just">
              <a:spcAft>
                <a:spcPts val="1000"/>
              </a:spcAft>
            </a:pPr>
            <a:r>
              <a:rPr lang="en-US" sz="2400" b="1" u="sng" dirty="0">
                <a:latin typeface="+mj-lt"/>
              </a:rPr>
              <a:t>Section 4.4 </a:t>
            </a:r>
          </a:p>
          <a:p>
            <a:pPr algn="just">
              <a:spcAft>
                <a:spcPts val="1000"/>
              </a:spcAft>
            </a:pPr>
            <a:r>
              <a:rPr lang="en-US" sz="2400" dirty="0">
                <a:latin typeface="+mj-lt"/>
              </a:rPr>
              <a:t>	Microstructure characterization </a:t>
            </a:r>
          </a:p>
          <a:p>
            <a:pPr algn="just">
              <a:spcAft>
                <a:spcPts val="1000"/>
              </a:spcAft>
            </a:pPr>
            <a:r>
              <a:rPr lang="en-US" sz="2400" b="1" u="sng" dirty="0">
                <a:latin typeface="+mj-lt"/>
              </a:rPr>
              <a:t>Section 4.5 </a:t>
            </a:r>
          </a:p>
          <a:p>
            <a:pPr algn="just">
              <a:spcAft>
                <a:spcPts val="1000"/>
              </a:spcAft>
            </a:pPr>
            <a:r>
              <a:rPr lang="en-US" sz="2400" dirty="0">
                <a:latin typeface="+mj-lt"/>
              </a:rPr>
              <a:t>	Corrosion test </a:t>
            </a:r>
          </a:p>
          <a:p>
            <a:pPr algn="just">
              <a:spcAft>
                <a:spcPts val="1000"/>
              </a:spcAft>
            </a:pPr>
            <a:r>
              <a:rPr lang="en-US" sz="2400" b="1" u="sng" dirty="0">
                <a:latin typeface="+mj-lt"/>
              </a:rPr>
              <a:t>Section 4.6 </a:t>
            </a:r>
          </a:p>
          <a:p>
            <a:pPr algn="just">
              <a:spcAft>
                <a:spcPts val="1000"/>
              </a:spcAft>
            </a:pPr>
            <a:r>
              <a:rPr lang="en-US" sz="2400" dirty="0">
                <a:latin typeface="+mj-lt"/>
              </a:rPr>
              <a:t>	Immersion test </a:t>
            </a:r>
          </a:p>
        </p:txBody>
      </p:sp>
    </p:spTree>
    <p:extLst>
      <p:ext uri="{BB962C8B-B14F-4D97-AF65-F5344CB8AC3E}">
        <p14:creationId xmlns:p14="http://schemas.microsoft.com/office/powerpoint/2010/main" val="3654989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E0DAF5D-4B3D-372A-5D2D-3A7AA50557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191" y="2324100"/>
            <a:ext cx="8739618" cy="418306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D9F559-954A-159F-A214-8F9418972C00}"/>
              </a:ext>
            </a:extLst>
          </p:cNvPr>
          <p:cNvSpPr txBox="1"/>
          <p:nvPr/>
        </p:nvSpPr>
        <p:spPr>
          <a:xfrm>
            <a:off x="5706328" y="7262813"/>
            <a:ext cx="61032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process for the formation of water-in-oil emulsions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77935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3F6E22D-BC7A-3BAB-F9EB-5935C25819A5}"/>
              </a:ext>
            </a:extLst>
          </p:cNvPr>
          <p:cNvSpPr txBox="1">
            <a:spLocks/>
          </p:cNvSpPr>
          <p:nvPr/>
        </p:nvSpPr>
        <p:spPr>
          <a:xfrm>
            <a:off x="838200" y="419099"/>
            <a:ext cx="12268200" cy="91440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spc="287" dirty="0">
                <a:solidFill>
                  <a:srgbClr val="0C3E5B"/>
                </a:solidFill>
                <a:latin typeface="Codec Pro ExtraBold"/>
                <a:ea typeface="+mn-ea"/>
                <a:cs typeface="+mn-cs"/>
              </a:rPr>
              <a:t>What is additive manufacturing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2CACE1-3E36-B129-330B-B4502F0DF721}"/>
              </a:ext>
            </a:extLst>
          </p:cNvPr>
          <p:cNvSpPr txBox="1"/>
          <p:nvPr/>
        </p:nvSpPr>
        <p:spPr>
          <a:xfrm>
            <a:off x="7391400" y="9631345"/>
            <a:ext cx="6494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Times New Roman" panose="02020603050405020304" pitchFamily="18" charset="0"/>
              </a:rPr>
              <a:t>FIGURE 2: 3D printing types [2].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74D168-8AE7-8D5E-5BC5-A5EC089F8A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4273" y="3543299"/>
            <a:ext cx="15452127" cy="608804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7CD8159-4361-517B-B3BA-8A2E4663370A}"/>
              </a:ext>
            </a:extLst>
          </p:cNvPr>
          <p:cNvSpPr txBox="1">
            <a:spLocks/>
          </p:cNvSpPr>
          <p:nvPr/>
        </p:nvSpPr>
        <p:spPr>
          <a:xfrm>
            <a:off x="838200" y="1371971"/>
            <a:ext cx="17183100" cy="463767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latin typeface="+mj-lt"/>
                <a:ea typeface="Times New Roman" panose="02020603050405020304" pitchFamily="18" charset="0"/>
              </a:rPr>
              <a:t>Additive manufacturing (AM) is a process by which computer-controlled machines build up objects from layers of material. This can be anything from toothpaste to airplane wings, and even prosthetic limbs for amputees.</a:t>
            </a:r>
          </a:p>
          <a:p>
            <a:endParaRPr lang="en-US" sz="2200" dirty="0">
              <a:latin typeface="+mj-lt"/>
              <a:ea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132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3F6E22D-BC7A-3BAB-F9EB-5935C25819A5}"/>
              </a:ext>
            </a:extLst>
          </p:cNvPr>
          <p:cNvSpPr txBox="1">
            <a:spLocks/>
          </p:cNvSpPr>
          <p:nvPr/>
        </p:nvSpPr>
        <p:spPr>
          <a:xfrm>
            <a:off x="838200" y="419099"/>
            <a:ext cx="12268200" cy="91440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spc="287" dirty="0">
                <a:solidFill>
                  <a:srgbClr val="0C3E5B"/>
                </a:solidFill>
                <a:latin typeface="Codec Pro ExtraBold"/>
                <a:ea typeface="+mn-ea"/>
                <a:cs typeface="+mn-cs"/>
              </a:rPr>
              <a:t>What is additive manufacturing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78DB49-181D-580F-D89C-25AAECA9F47C}"/>
              </a:ext>
            </a:extLst>
          </p:cNvPr>
          <p:cNvSpPr txBox="1">
            <a:spLocks/>
          </p:cNvSpPr>
          <p:nvPr/>
        </p:nvSpPr>
        <p:spPr>
          <a:xfrm>
            <a:off x="919086" y="1555980"/>
            <a:ext cx="17183100" cy="463767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latin typeface="+mj-lt"/>
                <a:ea typeface="Times New Roman" panose="02020603050405020304" pitchFamily="18" charset="0"/>
              </a:rPr>
              <a:t>The selective laser melting technique </a:t>
            </a:r>
            <a:r>
              <a:rPr lang="en-US" sz="3600" dirty="0">
                <a:latin typeface="+mj-lt"/>
                <a:ea typeface="Times New Roman" panose="02020603050405020304" pitchFamily="18" charset="0"/>
              </a:rPr>
              <a:t>(SLM), also known as direct metal laser melting (DMLM), is an advanced AM technique that uses a high-power laser to melt and fuse powdered metals. </a:t>
            </a:r>
          </a:p>
          <a:p>
            <a:endParaRPr lang="en-US" sz="2200" dirty="0">
              <a:latin typeface="+mj-lt"/>
              <a:ea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0491F7-8CCC-A12F-2854-9E0F798554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3620634"/>
            <a:ext cx="13917612" cy="586626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2CACE1-3E36-B129-330B-B4502F0DF721}"/>
              </a:ext>
            </a:extLst>
          </p:cNvPr>
          <p:cNvSpPr txBox="1"/>
          <p:nvPr/>
        </p:nvSpPr>
        <p:spPr>
          <a:xfrm>
            <a:off x="7924800" y="9829801"/>
            <a:ext cx="6494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/>
              <a:t>FIGURE 3: 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schematic of an SLM process </a:t>
            </a:r>
            <a:r>
              <a:rPr lang="en-US" sz="2000" dirty="0"/>
              <a:t>[2].</a:t>
            </a:r>
          </a:p>
        </p:txBody>
      </p:sp>
    </p:spTree>
    <p:extLst>
      <p:ext uri="{BB962C8B-B14F-4D97-AF65-F5344CB8AC3E}">
        <p14:creationId xmlns:p14="http://schemas.microsoft.com/office/powerpoint/2010/main" val="3070906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3F6E22D-BC7A-3BAB-F9EB-5935C25819A5}"/>
              </a:ext>
            </a:extLst>
          </p:cNvPr>
          <p:cNvSpPr txBox="1">
            <a:spLocks/>
          </p:cNvSpPr>
          <p:nvPr/>
        </p:nvSpPr>
        <p:spPr>
          <a:xfrm>
            <a:off x="838199" y="419099"/>
            <a:ext cx="18660831" cy="190010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spc="287" dirty="0">
                <a:solidFill>
                  <a:srgbClr val="0C3E5B"/>
                </a:solidFill>
                <a:latin typeface="Codec Pro ExtraBold"/>
                <a:ea typeface="+mn-ea"/>
                <a:cs typeface="+mn-cs"/>
              </a:rPr>
              <a:t>Additive VS Convectional Manufacturing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BFB01EA-E2CF-5570-D1C1-61E7AB21AC22}"/>
              </a:ext>
            </a:extLst>
          </p:cNvPr>
          <p:cNvSpPr txBox="1">
            <a:spLocks/>
          </p:cNvSpPr>
          <p:nvPr/>
        </p:nvSpPr>
        <p:spPr>
          <a:xfrm>
            <a:off x="304800" y="2220021"/>
            <a:ext cx="8859683" cy="7296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+mj-lt"/>
              </a:rPr>
              <a:t>Short fabrication time. 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+mj-lt"/>
              </a:rPr>
              <a:t>AM enables manufacturers and industries to create complex structures. 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+mj-lt"/>
              </a:rPr>
              <a:t>Reduce material waste.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+mj-lt"/>
              </a:rPr>
              <a:t>Eliminate indirect cost.  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+mj-lt"/>
              </a:rPr>
              <a:t>faster prototyping and product development cycles.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+mj-lt"/>
              </a:rPr>
              <a:t>reduce the environmental impact of traditional manufacturing processes.</a:t>
            </a: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BFBF5F51-0C5D-958A-0651-2991ABA82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26521" y="1369152"/>
            <a:ext cx="8832879" cy="78891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296746-E4BC-BEAA-B2D7-3D41E0A07CA9}"/>
              </a:ext>
            </a:extLst>
          </p:cNvPr>
          <p:cNvSpPr txBox="1"/>
          <p:nvPr/>
        </p:nvSpPr>
        <p:spPr>
          <a:xfrm>
            <a:off x="10515600" y="9506575"/>
            <a:ext cx="9753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/>
              <a:t>FIGURE 1 </a:t>
            </a:r>
            <a:r>
              <a:rPr lang="en-US" sz="2000" dirty="0"/>
              <a:t> A comparison of traditional and additive manufacturing  [1]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CA41A2-6C10-A28C-E27F-B5E85EF1B4E9}"/>
              </a:ext>
            </a:extLst>
          </p:cNvPr>
          <p:cNvSpPr/>
          <p:nvPr/>
        </p:nvSpPr>
        <p:spPr>
          <a:xfrm>
            <a:off x="284318" y="1381452"/>
            <a:ext cx="8388322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Advantages of Additive Manufacturing: </a:t>
            </a:r>
          </a:p>
        </p:txBody>
      </p:sp>
    </p:spTree>
    <p:extLst>
      <p:ext uri="{BB962C8B-B14F-4D97-AF65-F5344CB8AC3E}">
        <p14:creationId xmlns:p14="http://schemas.microsoft.com/office/powerpoint/2010/main" val="1973462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3F6E22D-BC7A-3BAB-F9EB-5935C25819A5}"/>
              </a:ext>
            </a:extLst>
          </p:cNvPr>
          <p:cNvSpPr txBox="1">
            <a:spLocks/>
          </p:cNvSpPr>
          <p:nvPr/>
        </p:nvSpPr>
        <p:spPr>
          <a:xfrm>
            <a:off x="838200" y="419099"/>
            <a:ext cx="12268200" cy="9144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spc="287" dirty="0" err="1">
                <a:solidFill>
                  <a:srgbClr val="0C3E5B"/>
                </a:solidFill>
                <a:latin typeface="Codec Pro ExtraBold"/>
                <a:ea typeface="+mn-ea"/>
                <a:cs typeface="+mn-cs"/>
              </a:rPr>
              <a:t>SLMed</a:t>
            </a:r>
            <a:r>
              <a:rPr lang="en-US" sz="4800" spc="287" dirty="0">
                <a:solidFill>
                  <a:srgbClr val="0C3E5B"/>
                </a:solidFill>
                <a:latin typeface="Codec Pro ExtraBold"/>
                <a:ea typeface="+mn-ea"/>
                <a:cs typeface="+mn-cs"/>
              </a:rPr>
              <a:t> 316L Stainless Steels Fabrication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0325C5-E10C-B5C6-BF61-EE23FB28BC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132" y="4152900"/>
            <a:ext cx="6247068" cy="21159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30A72F9-BAEB-1984-2260-318543C32B3E}"/>
                  </a:ext>
                </a:extLst>
              </p:cNvPr>
              <p:cNvSpPr txBox="1"/>
              <p:nvPr/>
            </p:nvSpPr>
            <p:spPr>
              <a:xfrm>
                <a:off x="1219200" y="6693186"/>
                <a:ext cx="5988374" cy="27937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2800" b="1" dirty="0">
                    <a:latin typeface="+mj-lt"/>
                    <a:ea typeface="Calibri" panose="020F0502020204030204" pitchFamily="34" charset="0"/>
                  </a:rPr>
                  <a:t>Where:</a:t>
                </a:r>
              </a:p>
              <a:p>
                <a:pPr marL="0" marR="0" algn="just">
                  <a:spcBef>
                    <a:spcPts val="0"/>
                  </a:spcBef>
                  <a:spcAft>
                    <a:spcPts val="10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8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𝑃</m:t>
                        </m:r>
                      </m:e>
                      <m:sub>
                        <m:r>
                          <a:rPr lang="en-US" sz="28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𝑙𝑎𝑠𝑒𝑟</m:t>
                        </m:r>
                      </m:sub>
                    </m:sSub>
                  </m:oMath>
                </a14:m>
                <a:r>
                  <a:rPr lang="en-US" sz="2800" dirty="0">
                    <a:latin typeface="+mj-lt"/>
                    <a:ea typeface="Calibri" panose="020F0502020204030204" pitchFamily="34" charset="0"/>
                  </a:rPr>
                  <a:t>    is the Laser power  in W, </a:t>
                </a:r>
              </a:p>
              <a:p>
                <a:pPr marL="0" marR="0" algn="just">
                  <a:spcBef>
                    <a:spcPts val="0"/>
                  </a:spcBef>
                  <a:spcAft>
                    <a:spcPts val="10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8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𝑣</m:t>
                        </m:r>
                      </m:e>
                      <m:sub>
                        <m:r>
                          <a:rPr lang="en-US" sz="28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𝑠𝑐𝑎𝑛</m:t>
                        </m:r>
                      </m:sub>
                    </m:sSub>
                  </m:oMath>
                </a14:m>
                <a:r>
                  <a:rPr lang="en-US" sz="2800" dirty="0">
                    <a:latin typeface="+mj-lt"/>
                    <a:ea typeface="Calibri" panose="020F0502020204030204" pitchFamily="34" charset="0"/>
                  </a:rPr>
                  <a:t>     is the scanning speed in mm/s,</a:t>
                </a:r>
              </a:p>
              <a:p>
                <a:pPr marL="0" marR="0" algn="just">
                  <a:spcBef>
                    <a:spcPts val="0"/>
                  </a:spcBef>
                  <a:spcAft>
                    <a:spcPts val="10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8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sz="28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h𝑎𝑡𝑐h</m:t>
                        </m:r>
                      </m:sub>
                    </m:sSub>
                  </m:oMath>
                </a14:m>
                <a:r>
                  <a:rPr lang="en-US" sz="2800" dirty="0">
                    <a:latin typeface="+mj-lt"/>
                    <a:ea typeface="Calibri" panose="020F0502020204030204" pitchFamily="34" charset="0"/>
                  </a:rPr>
                  <a:t>   is the hatch spacing in mm, </a:t>
                </a:r>
              </a:p>
              <a:p>
                <a:pPr marL="0" marR="0" algn="just">
                  <a:spcBef>
                    <a:spcPts val="0"/>
                  </a:spcBef>
                  <a:spcAft>
                    <a:spcPts val="10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8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28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𝑙𝑎𝑦𝑒𝑟</m:t>
                        </m:r>
                      </m:sub>
                    </m:sSub>
                  </m:oMath>
                </a14:m>
                <a:r>
                  <a:rPr lang="en-US" sz="2800" dirty="0">
                    <a:latin typeface="+mj-lt"/>
                    <a:ea typeface="Calibri" panose="020F0502020204030204" pitchFamily="34" charset="0"/>
                  </a:rPr>
                  <a:t>    is the Layer thickness in mm.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30A72F9-BAEB-1984-2260-318543C32B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6693186"/>
                <a:ext cx="5988374" cy="2793714"/>
              </a:xfrm>
              <a:prstGeom prst="rect">
                <a:avLst/>
              </a:prstGeom>
              <a:blipFill>
                <a:blip r:embed="rId7"/>
                <a:stretch>
                  <a:fillRect l="-2037" t="-2183" b="-4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A8FE172-789F-F423-D407-A3A3C2D1AAC0}"/>
              </a:ext>
            </a:extLst>
          </p:cNvPr>
          <p:cNvSpPr txBox="1">
            <a:spLocks/>
          </p:cNvSpPr>
          <p:nvPr/>
        </p:nvSpPr>
        <p:spPr>
          <a:xfrm>
            <a:off x="459686" y="1740057"/>
            <a:ext cx="16721366" cy="2012218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00" dirty="0">
                <a:latin typeface="+mj-lt"/>
                <a:ea typeface="Times New Roman" panose="02020603050405020304" pitchFamily="18" charset="0"/>
              </a:rPr>
              <a:t>In SLM-based manufacturing, a high energy density may be employed to create materials with a density greater than 99.8%.</a:t>
            </a:r>
          </a:p>
          <a:p>
            <a:r>
              <a:rPr lang="en-US" sz="3900" dirty="0">
                <a:latin typeface="+mj-lt"/>
                <a:ea typeface="Times New Roman" panose="02020603050405020304" pitchFamily="18" charset="0"/>
              </a:rPr>
              <a:t>Each SLM process parameter can affect the material’s density.</a:t>
            </a:r>
          </a:p>
          <a:p>
            <a:r>
              <a:rPr lang="en-US" sz="3900" dirty="0">
                <a:latin typeface="+mj-lt"/>
                <a:ea typeface="Times New Roman" panose="02020603050405020304" pitchFamily="18" charset="0"/>
              </a:rPr>
              <a:t>Energy Density (</a:t>
            </a:r>
            <a:r>
              <a:rPr lang="en-US" sz="3900" b="1" dirty="0">
                <a:latin typeface="+mj-lt"/>
                <a:ea typeface="Times New Roman" panose="02020603050405020304" pitchFamily="18" charset="0"/>
              </a:rPr>
              <a:t>Ed</a:t>
            </a:r>
            <a:r>
              <a:rPr lang="en-US" sz="3900" dirty="0">
                <a:latin typeface="+mj-lt"/>
                <a:ea typeface="Times New Roman" panose="02020603050405020304" pitchFamily="18" charset="0"/>
              </a:rPr>
              <a:t>) Equation:</a:t>
            </a:r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0B3734-FFE4-ED8A-220A-52144164FFBD}"/>
              </a:ext>
            </a:extLst>
          </p:cNvPr>
          <p:cNvSpPr txBox="1"/>
          <p:nvPr/>
        </p:nvSpPr>
        <p:spPr>
          <a:xfrm>
            <a:off x="9994576" y="9667846"/>
            <a:ext cx="7193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/>
              <a:t>FIGURE 4  </a:t>
            </a:r>
            <a:r>
              <a:rPr lang="en-US" sz="2000" dirty="0"/>
              <a:t>SLM 3D printing Process parameters [3]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083233-F194-835B-5FDE-9333820F64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8792" y="3086100"/>
            <a:ext cx="10705636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4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3F6E22D-BC7A-3BAB-F9EB-5935C25819A5}"/>
              </a:ext>
            </a:extLst>
          </p:cNvPr>
          <p:cNvSpPr txBox="1">
            <a:spLocks/>
          </p:cNvSpPr>
          <p:nvPr/>
        </p:nvSpPr>
        <p:spPr>
          <a:xfrm>
            <a:off x="838200" y="419099"/>
            <a:ext cx="12268200" cy="9144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spc="287" dirty="0" err="1">
                <a:solidFill>
                  <a:srgbClr val="0C3E5B"/>
                </a:solidFill>
                <a:latin typeface="Codec Pro ExtraBold"/>
                <a:ea typeface="+mn-ea"/>
                <a:cs typeface="+mn-cs"/>
              </a:rPr>
              <a:t>SLMed</a:t>
            </a:r>
            <a:r>
              <a:rPr lang="en-US" sz="4800" spc="287" dirty="0">
                <a:solidFill>
                  <a:srgbClr val="0C3E5B"/>
                </a:solidFill>
                <a:latin typeface="Codec Pro ExtraBold"/>
                <a:ea typeface="+mn-ea"/>
                <a:cs typeface="+mn-cs"/>
              </a:rPr>
              <a:t> 316L Stainless Steels Fabrication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53D505-45FA-491D-EBF3-565519835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818" y="1574564"/>
            <a:ext cx="10366180" cy="759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34BCD9E-34E6-D2A0-902D-7E1BB87273E8}"/>
              </a:ext>
            </a:extLst>
          </p:cNvPr>
          <p:cNvSpPr txBox="1">
            <a:spLocks/>
          </p:cNvSpPr>
          <p:nvPr/>
        </p:nvSpPr>
        <p:spPr>
          <a:xfrm>
            <a:off x="748653" y="1853394"/>
            <a:ext cx="6957166" cy="7718181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latin typeface="+mj-lt"/>
                <a:ea typeface="Times New Roman" panose="02020603050405020304" pitchFamily="18" charset="0"/>
              </a:rPr>
              <a:t>The rate of cooling and geometry of the melt container directly influences the microstructure and grain growth in the produced part.</a:t>
            </a:r>
          </a:p>
          <a:p>
            <a:endParaRPr lang="en-US" sz="4000" dirty="0">
              <a:latin typeface="+mj-lt"/>
              <a:ea typeface="Times New Roman" panose="02020603050405020304" pitchFamily="18" charset="0"/>
            </a:endParaRPr>
          </a:p>
          <a:p>
            <a:r>
              <a:rPr lang="en-US" sz="4000" dirty="0">
                <a:latin typeface="+mj-lt"/>
                <a:ea typeface="Times New Roman" panose="02020603050405020304" pitchFamily="18" charset="0"/>
              </a:rPr>
              <a:t>Laser scan direction and energy density affect the microstructure and the relative density.</a:t>
            </a:r>
          </a:p>
          <a:p>
            <a:endParaRPr lang="en-US" sz="4000" dirty="0">
              <a:latin typeface="+mj-lt"/>
              <a:ea typeface="Times New Roman" panose="02020603050405020304" pitchFamily="18" charset="0"/>
            </a:endParaRPr>
          </a:p>
          <a:p>
            <a:r>
              <a:rPr lang="en-US" sz="4000" dirty="0">
                <a:latin typeface="+mj-lt"/>
                <a:ea typeface="Times New Roman" panose="02020603050405020304" pitchFamily="18" charset="0"/>
              </a:rPr>
              <a:t>Impact the corrosion resistance of the SLM 3D printed material.</a:t>
            </a:r>
          </a:p>
          <a:p>
            <a:endParaRPr lang="en-US" sz="2200" dirty="0">
              <a:latin typeface="+mj-lt"/>
              <a:ea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D86CCF-4428-DFE5-4221-DE64D931FB08}"/>
              </a:ext>
            </a:extLst>
          </p:cNvPr>
          <p:cNvSpPr txBox="1"/>
          <p:nvPr/>
        </p:nvSpPr>
        <p:spPr>
          <a:xfrm>
            <a:off x="8763000" y="9390377"/>
            <a:ext cx="906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/>
              <a:t>FIGURE 5  </a:t>
            </a:r>
            <a:r>
              <a:rPr lang="en-US" sz="2000" dirty="0"/>
              <a:t>An illustration of melting and solidification of stainless steel  in SLM [4]</a:t>
            </a:r>
          </a:p>
        </p:txBody>
      </p:sp>
    </p:spTree>
    <p:extLst>
      <p:ext uri="{BB962C8B-B14F-4D97-AF65-F5344CB8AC3E}">
        <p14:creationId xmlns:p14="http://schemas.microsoft.com/office/powerpoint/2010/main" val="1186082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3F6E22D-BC7A-3BAB-F9EB-5935C25819A5}"/>
              </a:ext>
            </a:extLst>
          </p:cNvPr>
          <p:cNvSpPr txBox="1">
            <a:spLocks/>
          </p:cNvSpPr>
          <p:nvPr/>
        </p:nvSpPr>
        <p:spPr>
          <a:xfrm>
            <a:off x="838200" y="419099"/>
            <a:ext cx="16383000" cy="245871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pc="287" dirty="0">
                <a:solidFill>
                  <a:srgbClr val="0C3E5B"/>
                </a:solidFill>
                <a:latin typeface="Codec Pro ExtraBold"/>
                <a:ea typeface="+mn-ea"/>
                <a:cs typeface="+mn-cs"/>
              </a:rPr>
              <a:t>Effect the process parameters on the Microstructure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5B8C41-2072-7FE2-E25C-4FC77442DC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713" y="1409701"/>
            <a:ext cx="5776486" cy="4711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E4E345-04CD-40C1-1198-03112AECB1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1199" y="1409702"/>
            <a:ext cx="5776486" cy="46640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528889-494D-CEC7-B0DA-7984C44EA3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60451" y="1409702"/>
            <a:ext cx="5448146" cy="466406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56BB4D4-4563-B0C3-A6DA-850B90F924DB}"/>
              </a:ext>
            </a:extLst>
          </p:cNvPr>
          <p:cNvSpPr txBox="1">
            <a:spLocks/>
          </p:cNvSpPr>
          <p:nvPr/>
        </p:nvSpPr>
        <p:spPr>
          <a:xfrm>
            <a:off x="1380052" y="7043069"/>
            <a:ext cx="17042390" cy="350666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latin typeface="+mj-lt"/>
                <a:ea typeface="Times New Roman" panose="02020603050405020304" pitchFamily="18" charset="0"/>
              </a:rPr>
              <a:t>The physical and mechanical characteristics of SLM materials can be impacted by the SLM process parameters.</a:t>
            </a:r>
          </a:p>
          <a:p>
            <a:r>
              <a:rPr lang="en-US" sz="3600" dirty="0">
                <a:latin typeface="+mj-lt"/>
                <a:ea typeface="Times New Roman" panose="02020603050405020304" pitchFamily="18" charset="0"/>
              </a:rPr>
              <a:t>At the macroscale, the SLM process causes the creation of overlapping melt pools with a semicircular shape in the plane perpendicular to the direction of construction</a:t>
            </a:r>
          </a:p>
          <a:p>
            <a:r>
              <a:rPr lang="en-US" sz="3600" dirty="0">
                <a:latin typeface="+mj-lt"/>
                <a:ea typeface="Times New Roman" panose="02020603050405020304" pitchFamily="18" charset="0"/>
              </a:rPr>
              <a:t>Pores were can be caused by 3D printed materials in low energy density. </a:t>
            </a:r>
          </a:p>
          <a:p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5CF5A6-D599-6BB0-FD62-93722AA673E9}"/>
              </a:ext>
            </a:extLst>
          </p:cNvPr>
          <p:cNvSpPr txBox="1"/>
          <p:nvPr/>
        </p:nvSpPr>
        <p:spPr>
          <a:xfrm>
            <a:off x="994713" y="6209052"/>
            <a:ext cx="1752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/>
              <a:t>FIGURE 6 </a:t>
            </a:r>
            <a:r>
              <a:rPr lang="en-US" sz="2400" dirty="0">
                <a:effectLst/>
                <a:ea typeface="Calibri" panose="020F0502020204030204" pitchFamily="34" charset="0"/>
              </a:rPr>
              <a:t>The microstructures of different samples, (a)-wrought, (b)-SLM XY 316 L stainless steel, and (c)- SLM XZ 316 L stainless steel</a:t>
            </a:r>
            <a:r>
              <a:rPr lang="en-US" sz="2400" dirty="0"/>
              <a:t>[5] </a:t>
            </a:r>
          </a:p>
        </p:txBody>
      </p:sp>
    </p:spTree>
    <p:extLst>
      <p:ext uri="{BB962C8B-B14F-4D97-AF65-F5344CB8AC3E}">
        <p14:creationId xmlns:p14="http://schemas.microsoft.com/office/powerpoint/2010/main" val="3951444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11663</TotalTime>
  <Words>3242</Words>
  <Application>Microsoft Office PowerPoint</Application>
  <PresentationFormat>Custom</PresentationFormat>
  <Paragraphs>841</Paragraphs>
  <Slides>35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Codec Pro ExtraBold</vt:lpstr>
      <vt:lpstr>Tabarra Sans Heavy</vt:lpstr>
      <vt:lpstr>Canva Sans Bold</vt:lpstr>
      <vt:lpstr>Wingdings</vt:lpstr>
      <vt:lpstr>Canva Sans</vt:lpstr>
      <vt:lpstr>Cambria Math</vt:lpstr>
      <vt:lpstr>Times New Roman</vt:lpstr>
      <vt:lpstr>Glacial Indifference Bold</vt:lpstr>
      <vt:lpstr>Tabarra Sans</vt:lpstr>
      <vt:lpstr>Arial</vt:lpstr>
      <vt:lpstr>Calibri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JUBCOR 2024 Presentation Template</dc:title>
  <cp:lastModifiedBy>ابوخليل 1</cp:lastModifiedBy>
  <cp:revision>2</cp:revision>
  <dcterms:created xsi:type="dcterms:W3CDTF">2006-08-16T00:00:00Z</dcterms:created>
  <dcterms:modified xsi:type="dcterms:W3CDTF">2024-06-26T19:01:31Z</dcterms:modified>
  <dc:identifier>DAGG3nLRPf8</dc:identifier>
</cp:coreProperties>
</file>