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57" r:id="rId5"/>
    <p:sldId id="259" r:id="rId6"/>
    <p:sldId id="266" r:id="rId7"/>
    <p:sldId id="265" r:id="rId8"/>
    <p:sldId id="261" r:id="rId9"/>
    <p:sldId id="260" r:id="rId10"/>
    <p:sldId id="262" r:id="rId11"/>
    <p:sldId id="267" r:id="rId12"/>
    <p:sldId id="263" r:id="rId13"/>
    <p:sldId id="264" r:id="rId14"/>
    <p:sldId id="25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Codec Pro ExtraBold" panose="020B0604020202020204" charset="0"/>
      <p:regular r:id="rId21"/>
    </p:embeddedFont>
    <p:embeddedFont>
      <p:font typeface="Glacial Indifference Bold" panose="020B0604020202020204" charset="0"/>
      <p:regular r:id="rId22"/>
    </p:embeddedFont>
    <p:embeddedFont>
      <p:font typeface="SABIC Typeface Headline" panose="020B0603060202020204" pitchFamily="34" charset="0"/>
      <p:regular r:id="rId23"/>
      <p:bold r:id="rId24"/>
    </p:embeddedFont>
    <p:embeddedFont>
      <p:font typeface="SABIC Typeface Headline Light" panose="020B0303060202020204" pitchFamily="34" charset="0"/>
      <p:regular r:id="rId25"/>
    </p:embeddedFont>
    <p:embeddedFont>
      <p:font typeface="SABIC Typeface Text" panose="020B0603060202020204" pitchFamily="34" charset="0"/>
      <p:regular r:id="rId26"/>
      <p:bold r:id="rId27"/>
    </p:embeddedFont>
    <p:embeddedFont>
      <p:font typeface="SABIC Typeface Text Light" panose="020B0303060202020204" pitchFamily="34" charset="0"/>
      <p:regular r:id="rId28"/>
    </p:embeddedFont>
    <p:embeddedFont>
      <p:font typeface="Tabarra Sans" panose="020B0604020202020204" charset="0"/>
      <p:regular r:id="rId29"/>
    </p:embeddedFont>
    <p:embeddedFont>
      <p:font typeface="Tabarra Sans Heavy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47C00"/>
    <a:srgbClr val="F5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52" d="100"/>
          <a:sy n="52" d="100"/>
        </p:scale>
        <p:origin x="80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39610-2EC8-41A2-A31C-EECABC449525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7C88BE-511F-418E-9637-A21DAAE7CD0A}">
      <dgm:prSet phldrT="[Text]"/>
      <dgm:spPr/>
      <dgm:t>
        <a:bodyPr/>
        <a:lstStyle/>
        <a:p>
          <a:r>
            <a:rPr lang="en-US" spc="287">
              <a:latin typeface="Codec Pro ExtraBold"/>
            </a:rPr>
            <a:t>Methodology</a:t>
          </a:r>
          <a:endParaRPr lang="en-US" dirty="0"/>
        </a:p>
      </dgm:t>
    </dgm:pt>
    <dgm:pt modelId="{426F45EC-14D7-46BD-A608-23A59C6D6DC9}" type="parTrans" cxnId="{3758BD91-F78B-4301-8022-66633AE96786}">
      <dgm:prSet/>
      <dgm:spPr/>
      <dgm:t>
        <a:bodyPr/>
        <a:lstStyle/>
        <a:p>
          <a:endParaRPr lang="en-US"/>
        </a:p>
      </dgm:t>
    </dgm:pt>
    <dgm:pt modelId="{C6CB458D-C4C4-4825-9C6B-22323DBBD0AB}" type="sibTrans" cxnId="{3758BD91-F78B-4301-8022-66633AE96786}">
      <dgm:prSet/>
      <dgm:spPr/>
      <dgm:t>
        <a:bodyPr/>
        <a:lstStyle/>
        <a:p>
          <a:endParaRPr lang="en-US"/>
        </a:p>
      </dgm:t>
    </dgm:pt>
    <dgm:pt modelId="{6EEE5512-E914-4859-8E66-AC856DD494F9}">
      <dgm:prSet phldrT="[Text]" custT="1"/>
      <dgm:spPr/>
      <dgm:t>
        <a:bodyPr/>
        <a:lstStyle/>
        <a:p>
          <a:pPr algn="ctr"/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Experimental setup</a:t>
          </a:r>
        </a:p>
      </dgm:t>
    </dgm:pt>
    <dgm:pt modelId="{87CCD895-DC39-4750-853C-E5A3D832916A}" type="parTrans" cxnId="{5E18A4E5-4667-472D-A794-C91284D040E7}">
      <dgm:prSet/>
      <dgm:spPr/>
      <dgm:t>
        <a:bodyPr/>
        <a:lstStyle/>
        <a:p>
          <a:endParaRPr lang="en-US"/>
        </a:p>
      </dgm:t>
    </dgm:pt>
    <dgm:pt modelId="{2DB49B01-B3FC-4F98-9B1B-1D37FAA7E0A2}" type="sibTrans" cxnId="{5E18A4E5-4667-472D-A794-C91284D040E7}">
      <dgm:prSet/>
      <dgm:spPr/>
      <dgm:t>
        <a:bodyPr/>
        <a:lstStyle/>
        <a:p>
          <a:endParaRPr lang="en-US"/>
        </a:p>
      </dgm:t>
    </dgm:pt>
    <dgm:pt modelId="{A980B0E4-EB42-4226-AC2C-B1277C72809C}">
      <dgm:prSet phldrT="[Text]" custT="1"/>
      <dgm:spPr>
        <a:solidFill>
          <a:srgbClr val="041E42">
            <a:hueOff val="-2910378"/>
            <a:satOff val="1769"/>
            <a:lumOff val="7942"/>
            <a:alphaOff val="0"/>
          </a:srgbClr>
        </a:solidFill>
        <a:ln w="508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Optical Microscopy</a:t>
          </a:r>
        </a:p>
      </dgm:t>
    </dgm:pt>
    <dgm:pt modelId="{46B67B39-1B75-41A5-A1FE-33DA07F80DE3}" type="parTrans" cxnId="{E6239DF4-4662-415C-930A-3E7319719418}">
      <dgm:prSet/>
      <dgm:spPr/>
      <dgm:t>
        <a:bodyPr/>
        <a:lstStyle/>
        <a:p>
          <a:endParaRPr lang="en-US"/>
        </a:p>
      </dgm:t>
    </dgm:pt>
    <dgm:pt modelId="{8B9C6C46-5E0D-438E-86EA-B187C514842F}" type="sibTrans" cxnId="{E6239DF4-4662-415C-930A-3E7319719418}">
      <dgm:prSet/>
      <dgm:spPr/>
      <dgm:t>
        <a:bodyPr/>
        <a:lstStyle/>
        <a:p>
          <a:endParaRPr lang="en-US"/>
        </a:p>
      </dgm:t>
    </dgm:pt>
    <dgm:pt modelId="{90227442-E77B-447C-9759-77D923788F4C}">
      <dgm:prSet custT="1"/>
      <dgm:spPr>
        <a:solidFill>
          <a:srgbClr val="041E42">
            <a:hueOff val="-8731135"/>
            <a:satOff val="5306"/>
            <a:lumOff val="23827"/>
            <a:alphaOff val="0"/>
          </a:srgbClr>
        </a:solidFill>
        <a:ln w="508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Energy dispersive spectroscopy (EDS)</a:t>
          </a:r>
        </a:p>
      </dgm:t>
    </dgm:pt>
    <dgm:pt modelId="{E1F1EFC9-36CB-48D5-A44C-676DDFC4B18A}" type="parTrans" cxnId="{053CE362-CA3D-4FD4-A2CB-60E0A0CE153E}">
      <dgm:prSet/>
      <dgm:spPr/>
      <dgm:t>
        <a:bodyPr/>
        <a:lstStyle/>
        <a:p>
          <a:endParaRPr lang="en-US"/>
        </a:p>
      </dgm:t>
    </dgm:pt>
    <dgm:pt modelId="{24E73CE4-CB35-42ED-BBB2-2A191884BF75}" type="sibTrans" cxnId="{053CE362-CA3D-4FD4-A2CB-60E0A0CE153E}">
      <dgm:prSet/>
      <dgm:spPr/>
      <dgm:t>
        <a:bodyPr/>
        <a:lstStyle/>
        <a:p>
          <a:endParaRPr lang="en-US"/>
        </a:p>
      </dgm:t>
    </dgm:pt>
    <dgm:pt modelId="{0D6F26C5-9A4D-455D-B2DA-E3198D3B3009}">
      <dgm:prSet custT="1"/>
      <dgm:spPr>
        <a:solidFill>
          <a:srgbClr val="041E42">
            <a:lumMod val="50000"/>
            <a:lumOff val="50000"/>
          </a:srgbClr>
        </a:solidFill>
        <a:ln w="508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ICP-MS, IC, Gas Chromatography</a:t>
          </a:r>
        </a:p>
      </dgm:t>
    </dgm:pt>
    <dgm:pt modelId="{34C917EF-2711-4432-85DF-BD16D6C3E037}" type="parTrans" cxnId="{A49EC9DE-343C-49D5-AE87-B8D34EB61823}">
      <dgm:prSet/>
      <dgm:spPr/>
      <dgm:t>
        <a:bodyPr/>
        <a:lstStyle/>
        <a:p>
          <a:endParaRPr lang="en-US"/>
        </a:p>
      </dgm:t>
    </dgm:pt>
    <dgm:pt modelId="{199B94C0-3416-4129-AEB6-D5FF2B0C889B}" type="sibTrans" cxnId="{A49EC9DE-343C-49D5-AE87-B8D34EB61823}">
      <dgm:prSet/>
      <dgm:spPr/>
      <dgm:t>
        <a:bodyPr/>
        <a:lstStyle/>
        <a:p>
          <a:endParaRPr lang="en-US"/>
        </a:p>
      </dgm:t>
    </dgm:pt>
    <dgm:pt modelId="{D51F8028-FFFE-40C9-A9E4-585B65F4E280}">
      <dgm:prSet phldrT="[Text]" custT="1"/>
      <dgm:spPr>
        <a:solidFill>
          <a:srgbClr val="041E42">
            <a:hueOff val="-5820757"/>
            <a:satOff val="3537"/>
            <a:lumOff val="15885"/>
            <a:alphaOff val="0"/>
          </a:srgbClr>
        </a:solidFill>
        <a:ln w="508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algn="ctr"/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Scanning</a:t>
          </a:r>
          <a:r>
            <a:rPr lang="en-US" sz="2400" kern="1200" dirty="0"/>
            <a:t> Electron Microscope</a:t>
          </a:r>
          <a:r>
            <a:rPr lang="en-US" sz="2200" kern="1200" dirty="0"/>
            <a:t> (SEM) </a:t>
          </a:r>
        </a:p>
      </dgm:t>
    </dgm:pt>
    <dgm:pt modelId="{47522807-4B90-46A4-8FE5-F13EE734C648}" type="sibTrans" cxnId="{32E529FC-507E-436C-A335-8F5CE3B38EBF}">
      <dgm:prSet/>
      <dgm:spPr/>
      <dgm:t>
        <a:bodyPr/>
        <a:lstStyle/>
        <a:p>
          <a:endParaRPr lang="en-US"/>
        </a:p>
      </dgm:t>
    </dgm:pt>
    <dgm:pt modelId="{88DB65F5-731F-443F-9AFE-FA9278C90EBD}" type="parTrans" cxnId="{32E529FC-507E-436C-A335-8F5CE3B38EBF}">
      <dgm:prSet/>
      <dgm:spPr/>
      <dgm:t>
        <a:bodyPr/>
        <a:lstStyle/>
        <a:p>
          <a:endParaRPr lang="en-US"/>
        </a:p>
      </dgm:t>
    </dgm:pt>
    <dgm:pt modelId="{0587BF45-8036-411B-8DDD-286582449669}" type="pres">
      <dgm:prSet presAssocID="{C3939610-2EC8-41A2-A31C-EECABC44952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BE8B03A-CA5A-41E0-A307-B6E7101A0FE6}" type="pres">
      <dgm:prSet presAssocID="{F77C88BE-511F-418E-9637-A21DAAE7CD0A}" presName="root1" presStyleCnt="0"/>
      <dgm:spPr/>
    </dgm:pt>
    <dgm:pt modelId="{4E05C05C-B4A1-416F-896B-80F3E04D9CC8}" type="pres">
      <dgm:prSet presAssocID="{F77C88BE-511F-418E-9637-A21DAAE7CD0A}" presName="LevelOneTextNode" presStyleLbl="node0" presStyleIdx="0" presStyleCnt="1" custLinFactNeighborX="-2942" custLinFactNeighborY="-245">
        <dgm:presLayoutVars>
          <dgm:chPref val="3"/>
        </dgm:presLayoutVars>
      </dgm:prSet>
      <dgm:spPr/>
    </dgm:pt>
    <dgm:pt modelId="{2CFFFCC7-B5FD-4C2A-87F1-D6C31BD4CE54}" type="pres">
      <dgm:prSet presAssocID="{F77C88BE-511F-418E-9637-A21DAAE7CD0A}" presName="level2hierChild" presStyleCnt="0"/>
      <dgm:spPr/>
    </dgm:pt>
    <dgm:pt modelId="{DA227FE5-2D27-4668-AD2F-B1B3DA057ECE}" type="pres">
      <dgm:prSet presAssocID="{87CCD895-DC39-4750-853C-E5A3D832916A}" presName="conn2-1" presStyleLbl="parChTrans1D2" presStyleIdx="0" presStyleCnt="5"/>
      <dgm:spPr/>
    </dgm:pt>
    <dgm:pt modelId="{10891FAB-987B-4888-9AD2-AD1C27B2286C}" type="pres">
      <dgm:prSet presAssocID="{87CCD895-DC39-4750-853C-E5A3D832916A}" presName="connTx" presStyleLbl="parChTrans1D2" presStyleIdx="0" presStyleCnt="5"/>
      <dgm:spPr/>
    </dgm:pt>
    <dgm:pt modelId="{C0B54F2C-1F32-49E6-8752-F5E858B1857F}" type="pres">
      <dgm:prSet presAssocID="{6EEE5512-E914-4859-8E66-AC856DD494F9}" presName="root2" presStyleCnt="0"/>
      <dgm:spPr/>
    </dgm:pt>
    <dgm:pt modelId="{EE9CCE86-2F27-4E52-A262-CFEB1302DBE7}" type="pres">
      <dgm:prSet presAssocID="{6EEE5512-E914-4859-8E66-AC856DD494F9}" presName="LevelTwoTextNode" presStyleLbl="node2" presStyleIdx="0" presStyleCnt="5" custScaleX="122590">
        <dgm:presLayoutVars>
          <dgm:chPref val="3"/>
        </dgm:presLayoutVars>
      </dgm:prSet>
      <dgm:spPr/>
    </dgm:pt>
    <dgm:pt modelId="{09D217E7-6707-40BA-A708-FEE9A5BFD113}" type="pres">
      <dgm:prSet presAssocID="{6EEE5512-E914-4859-8E66-AC856DD494F9}" presName="level3hierChild" presStyleCnt="0"/>
      <dgm:spPr/>
    </dgm:pt>
    <dgm:pt modelId="{8E2B7013-3EF5-4D55-9453-916A1D8EDCEA}" type="pres">
      <dgm:prSet presAssocID="{46B67B39-1B75-41A5-A1FE-33DA07F80DE3}" presName="conn2-1" presStyleLbl="parChTrans1D2" presStyleIdx="1" presStyleCnt="5"/>
      <dgm:spPr/>
    </dgm:pt>
    <dgm:pt modelId="{76DF40A3-DEEC-44E3-B45D-3B60666CAEDA}" type="pres">
      <dgm:prSet presAssocID="{46B67B39-1B75-41A5-A1FE-33DA07F80DE3}" presName="connTx" presStyleLbl="parChTrans1D2" presStyleIdx="1" presStyleCnt="5"/>
      <dgm:spPr/>
    </dgm:pt>
    <dgm:pt modelId="{B914B82C-EE41-474D-821D-88441F07F670}" type="pres">
      <dgm:prSet presAssocID="{A980B0E4-EB42-4226-AC2C-B1277C72809C}" presName="root2" presStyleCnt="0"/>
      <dgm:spPr/>
    </dgm:pt>
    <dgm:pt modelId="{E729A9C2-7089-441F-BE4F-BAAA78C01736}" type="pres">
      <dgm:prSet presAssocID="{A980B0E4-EB42-4226-AC2C-B1277C72809C}" presName="LevelTwoTextNode" presStyleLbl="node2" presStyleIdx="1" presStyleCnt="5" custScaleX="140274" custLinFactNeighborX="1403" custLinFactNeighborY="2300">
        <dgm:presLayoutVars>
          <dgm:chPref val="3"/>
        </dgm:presLayoutVars>
      </dgm:prSet>
      <dgm:spPr>
        <a:xfrm>
          <a:off x="1486103" y="1035786"/>
          <a:ext cx="3732623" cy="811265"/>
        </a:xfrm>
        <a:prstGeom prst="rect">
          <a:avLst/>
        </a:prstGeom>
      </dgm:spPr>
    </dgm:pt>
    <dgm:pt modelId="{28FF7C04-3774-4F2C-9FF4-C74915DF9211}" type="pres">
      <dgm:prSet presAssocID="{A980B0E4-EB42-4226-AC2C-B1277C72809C}" presName="level3hierChild" presStyleCnt="0"/>
      <dgm:spPr/>
    </dgm:pt>
    <dgm:pt modelId="{A7A25EC2-FEF4-4BBD-BC2C-1DC1189ABACB}" type="pres">
      <dgm:prSet presAssocID="{88DB65F5-731F-443F-9AFE-FA9278C90EBD}" presName="conn2-1" presStyleLbl="parChTrans1D2" presStyleIdx="2" presStyleCnt="5"/>
      <dgm:spPr/>
    </dgm:pt>
    <dgm:pt modelId="{B66F930F-6A28-4DFC-9516-68B4D0E7A733}" type="pres">
      <dgm:prSet presAssocID="{88DB65F5-731F-443F-9AFE-FA9278C90EBD}" presName="connTx" presStyleLbl="parChTrans1D2" presStyleIdx="2" presStyleCnt="5"/>
      <dgm:spPr/>
    </dgm:pt>
    <dgm:pt modelId="{4DC3A697-A6EF-45F7-9636-BDEBA7B889A7}" type="pres">
      <dgm:prSet presAssocID="{D51F8028-FFFE-40C9-A9E4-585B65F4E280}" presName="root2" presStyleCnt="0"/>
      <dgm:spPr/>
    </dgm:pt>
    <dgm:pt modelId="{78089B70-EF55-496A-93F8-19CFF5912F59}" type="pres">
      <dgm:prSet presAssocID="{D51F8028-FFFE-40C9-A9E4-585B65F4E280}" presName="LevelTwoTextNode" presStyleLbl="node2" presStyleIdx="2" presStyleCnt="5" custScaleX="169872">
        <dgm:presLayoutVars>
          <dgm:chPref val="3"/>
        </dgm:presLayoutVars>
      </dgm:prSet>
      <dgm:spPr>
        <a:xfrm>
          <a:off x="1448770" y="2031209"/>
          <a:ext cx="4520211" cy="811265"/>
        </a:xfrm>
        <a:prstGeom prst="rect">
          <a:avLst/>
        </a:prstGeom>
      </dgm:spPr>
    </dgm:pt>
    <dgm:pt modelId="{C4B14DCF-1BC9-4862-8E91-1F61B753443B}" type="pres">
      <dgm:prSet presAssocID="{D51F8028-FFFE-40C9-A9E4-585B65F4E280}" presName="level3hierChild" presStyleCnt="0"/>
      <dgm:spPr/>
    </dgm:pt>
    <dgm:pt modelId="{DD0856DD-8A54-4E6B-A5AB-8DD0071684BE}" type="pres">
      <dgm:prSet presAssocID="{E1F1EFC9-36CB-48D5-A44C-676DDFC4B18A}" presName="conn2-1" presStyleLbl="parChTrans1D2" presStyleIdx="3" presStyleCnt="5"/>
      <dgm:spPr/>
    </dgm:pt>
    <dgm:pt modelId="{120C71CB-6ECF-469B-9E1D-104318376671}" type="pres">
      <dgm:prSet presAssocID="{E1F1EFC9-36CB-48D5-A44C-676DDFC4B18A}" presName="connTx" presStyleLbl="parChTrans1D2" presStyleIdx="3" presStyleCnt="5"/>
      <dgm:spPr/>
    </dgm:pt>
    <dgm:pt modelId="{F95FC764-2761-40A7-90A4-6B965C717078}" type="pres">
      <dgm:prSet presAssocID="{90227442-E77B-447C-9759-77D923788F4C}" presName="root2" presStyleCnt="0"/>
      <dgm:spPr/>
    </dgm:pt>
    <dgm:pt modelId="{A042CA82-3890-422B-9E0A-3E9B94ECD9BD}" type="pres">
      <dgm:prSet presAssocID="{90227442-E77B-447C-9759-77D923788F4C}" presName="LevelTwoTextNode" presStyleLbl="node2" presStyleIdx="3" presStyleCnt="5" custScaleX="189915">
        <dgm:presLayoutVars>
          <dgm:chPref val="3"/>
        </dgm:presLayoutVars>
      </dgm:prSet>
      <dgm:spPr>
        <a:xfrm>
          <a:off x="1448770" y="3045291"/>
          <a:ext cx="5242047" cy="811265"/>
        </a:xfrm>
        <a:prstGeom prst="rect">
          <a:avLst/>
        </a:prstGeom>
      </dgm:spPr>
    </dgm:pt>
    <dgm:pt modelId="{0579A05F-E936-43C9-B7AA-C007CC39BB73}" type="pres">
      <dgm:prSet presAssocID="{90227442-E77B-447C-9759-77D923788F4C}" presName="level3hierChild" presStyleCnt="0"/>
      <dgm:spPr/>
    </dgm:pt>
    <dgm:pt modelId="{DE0F27C2-1824-4BE9-97B9-496ED87A3471}" type="pres">
      <dgm:prSet presAssocID="{34C917EF-2711-4432-85DF-BD16D6C3E037}" presName="conn2-1" presStyleLbl="parChTrans1D2" presStyleIdx="4" presStyleCnt="5"/>
      <dgm:spPr/>
    </dgm:pt>
    <dgm:pt modelId="{70E595AE-7F41-456F-B182-1C2617420042}" type="pres">
      <dgm:prSet presAssocID="{34C917EF-2711-4432-85DF-BD16D6C3E037}" presName="connTx" presStyleLbl="parChTrans1D2" presStyleIdx="4" presStyleCnt="5"/>
      <dgm:spPr/>
    </dgm:pt>
    <dgm:pt modelId="{74B1FB62-FD30-4177-B5EC-846E303FBA9A}" type="pres">
      <dgm:prSet presAssocID="{0D6F26C5-9A4D-455D-B2DA-E3198D3B3009}" presName="root2" presStyleCnt="0"/>
      <dgm:spPr/>
    </dgm:pt>
    <dgm:pt modelId="{EE2B8A1A-88E0-489F-A532-B64D08D7A0EA}" type="pres">
      <dgm:prSet presAssocID="{0D6F26C5-9A4D-455D-B2DA-E3198D3B3009}" presName="LevelTwoTextNode" presStyleLbl="node2" presStyleIdx="4" presStyleCnt="5" custScaleX="208850" custLinFactNeighborX="-1052">
        <dgm:presLayoutVars>
          <dgm:chPref val="3"/>
        </dgm:presLayoutVars>
      </dgm:prSet>
      <dgm:spPr>
        <a:xfrm>
          <a:off x="1448770" y="4059373"/>
          <a:ext cx="5557397" cy="811265"/>
        </a:xfrm>
        <a:prstGeom prst="rect">
          <a:avLst/>
        </a:prstGeom>
      </dgm:spPr>
    </dgm:pt>
    <dgm:pt modelId="{EBEF7D3E-F1FC-47C4-84C3-927EF55B52A5}" type="pres">
      <dgm:prSet presAssocID="{0D6F26C5-9A4D-455D-B2DA-E3198D3B3009}" presName="level3hierChild" presStyleCnt="0"/>
      <dgm:spPr/>
    </dgm:pt>
  </dgm:ptLst>
  <dgm:cxnLst>
    <dgm:cxn modelId="{D3AA0C01-1480-4F1D-9709-19CD09ED778A}" type="presOf" srcId="{D51F8028-FFFE-40C9-A9E4-585B65F4E280}" destId="{78089B70-EF55-496A-93F8-19CFF5912F59}" srcOrd="0" destOrd="0" presId="urn:microsoft.com/office/officeart/2008/layout/HorizontalMultiLevelHierarchy"/>
    <dgm:cxn modelId="{F875DE10-3428-42DB-9A1B-0533E1DC7B5E}" type="presOf" srcId="{88DB65F5-731F-443F-9AFE-FA9278C90EBD}" destId="{B66F930F-6A28-4DFC-9516-68B4D0E7A733}" srcOrd="1" destOrd="0" presId="urn:microsoft.com/office/officeart/2008/layout/HorizontalMultiLevelHierarchy"/>
    <dgm:cxn modelId="{EAD1E328-6511-4026-ACF1-2094B2A53BA3}" type="presOf" srcId="{0D6F26C5-9A4D-455D-B2DA-E3198D3B3009}" destId="{EE2B8A1A-88E0-489F-A532-B64D08D7A0EA}" srcOrd="0" destOrd="0" presId="urn:microsoft.com/office/officeart/2008/layout/HorizontalMultiLevelHierarchy"/>
    <dgm:cxn modelId="{C9953629-F50D-4AC7-9A4D-1B97BDE7B416}" type="presOf" srcId="{34C917EF-2711-4432-85DF-BD16D6C3E037}" destId="{DE0F27C2-1824-4BE9-97B9-496ED87A3471}" srcOrd="0" destOrd="0" presId="urn:microsoft.com/office/officeart/2008/layout/HorizontalMultiLevelHierarchy"/>
    <dgm:cxn modelId="{E92B9929-256A-40DB-9BAB-8DF35033CE0A}" type="presOf" srcId="{A980B0E4-EB42-4226-AC2C-B1277C72809C}" destId="{E729A9C2-7089-441F-BE4F-BAAA78C01736}" srcOrd="0" destOrd="0" presId="urn:microsoft.com/office/officeart/2008/layout/HorizontalMultiLevelHierarchy"/>
    <dgm:cxn modelId="{E07A3138-B8D0-450A-9B8A-CDC273E8D982}" type="presOf" srcId="{87CCD895-DC39-4750-853C-E5A3D832916A}" destId="{DA227FE5-2D27-4668-AD2F-B1B3DA057ECE}" srcOrd="0" destOrd="0" presId="urn:microsoft.com/office/officeart/2008/layout/HorizontalMultiLevelHierarchy"/>
    <dgm:cxn modelId="{053CE362-CA3D-4FD4-A2CB-60E0A0CE153E}" srcId="{F77C88BE-511F-418E-9637-A21DAAE7CD0A}" destId="{90227442-E77B-447C-9759-77D923788F4C}" srcOrd="3" destOrd="0" parTransId="{E1F1EFC9-36CB-48D5-A44C-676DDFC4B18A}" sibTransId="{24E73CE4-CB35-42ED-BBB2-2A191884BF75}"/>
    <dgm:cxn modelId="{2FC74D68-0C45-4590-A1F0-F071EEE8634B}" type="presOf" srcId="{E1F1EFC9-36CB-48D5-A44C-676DDFC4B18A}" destId="{120C71CB-6ECF-469B-9E1D-104318376671}" srcOrd="1" destOrd="0" presId="urn:microsoft.com/office/officeart/2008/layout/HorizontalMultiLevelHierarchy"/>
    <dgm:cxn modelId="{10B8EE71-805E-4932-ADB7-36841B8A123E}" type="presOf" srcId="{46B67B39-1B75-41A5-A1FE-33DA07F80DE3}" destId="{8E2B7013-3EF5-4D55-9453-916A1D8EDCEA}" srcOrd="0" destOrd="0" presId="urn:microsoft.com/office/officeart/2008/layout/HorizontalMultiLevelHierarchy"/>
    <dgm:cxn modelId="{D9148D76-5BBD-4857-8C0F-B9DA4BA5A000}" type="presOf" srcId="{C3939610-2EC8-41A2-A31C-EECABC449525}" destId="{0587BF45-8036-411B-8DDD-286582449669}" srcOrd="0" destOrd="0" presId="urn:microsoft.com/office/officeart/2008/layout/HorizontalMultiLevelHierarchy"/>
    <dgm:cxn modelId="{E8B74557-0716-4DF6-8750-72BA204A7AE8}" type="presOf" srcId="{90227442-E77B-447C-9759-77D923788F4C}" destId="{A042CA82-3890-422B-9E0A-3E9B94ECD9BD}" srcOrd="0" destOrd="0" presId="urn:microsoft.com/office/officeart/2008/layout/HorizontalMultiLevelHierarchy"/>
    <dgm:cxn modelId="{3D4BFC7F-2E6A-445B-B93D-220473D5D3DA}" type="presOf" srcId="{6EEE5512-E914-4859-8E66-AC856DD494F9}" destId="{EE9CCE86-2F27-4E52-A262-CFEB1302DBE7}" srcOrd="0" destOrd="0" presId="urn:microsoft.com/office/officeart/2008/layout/HorizontalMultiLevelHierarchy"/>
    <dgm:cxn modelId="{98D1228E-0661-4437-85AF-5A0364720691}" type="presOf" srcId="{87CCD895-DC39-4750-853C-E5A3D832916A}" destId="{10891FAB-987B-4888-9AD2-AD1C27B2286C}" srcOrd="1" destOrd="0" presId="urn:microsoft.com/office/officeart/2008/layout/HorizontalMultiLevelHierarchy"/>
    <dgm:cxn modelId="{0736CD90-B9BD-4E63-BD84-6EA6B98FC9AA}" type="presOf" srcId="{34C917EF-2711-4432-85DF-BD16D6C3E037}" destId="{70E595AE-7F41-456F-B182-1C2617420042}" srcOrd="1" destOrd="0" presId="urn:microsoft.com/office/officeart/2008/layout/HorizontalMultiLevelHierarchy"/>
    <dgm:cxn modelId="{3758BD91-F78B-4301-8022-66633AE96786}" srcId="{C3939610-2EC8-41A2-A31C-EECABC449525}" destId="{F77C88BE-511F-418E-9637-A21DAAE7CD0A}" srcOrd="0" destOrd="0" parTransId="{426F45EC-14D7-46BD-A608-23A59C6D6DC9}" sibTransId="{C6CB458D-C4C4-4825-9C6B-22323DBBD0AB}"/>
    <dgm:cxn modelId="{296503A4-AE43-4581-9EFF-6AC6272C3FF6}" type="presOf" srcId="{46B67B39-1B75-41A5-A1FE-33DA07F80DE3}" destId="{76DF40A3-DEEC-44E3-B45D-3B60666CAEDA}" srcOrd="1" destOrd="0" presId="urn:microsoft.com/office/officeart/2008/layout/HorizontalMultiLevelHierarchy"/>
    <dgm:cxn modelId="{510D2BAE-FBA4-4870-BB39-E4772AF5425E}" type="presOf" srcId="{E1F1EFC9-36CB-48D5-A44C-676DDFC4B18A}" destId="{DD0856DD-8A54-4E6B-A5AB-8DD0071684BE}" srcOrd="0" destOrd="0" presId="urn:microsoft.com/office/officeart/2008/layout/HorizontalMultiLevelHierarchy"/>
    <dgm:cxn modelId="{833FDBC1-3741-46F7-9330-470057E42DAF}" type="presOf" srcId="{F77C88BE-511F-418E-9637-A21DAAE7CD0A}" destId="{4E05C05C-B4A1-416F-896B-80F3E04D9CC8}" srcOrd="0" destOrd="0" presId="urn:microsoft.com/office/officeart/2008/layout/HorizontalMultiLevelHierarchy"/>
    <dgm:cxn modelId="{A49EC9DE-343C-49D5-AE87-B8D34EB61823}" srcId="{F77C88BE-511F-418E-9637-A21DAAE7CD0A}" destId="{0D6F26C5-9A4D-455D-B2DA-E3198D3B3009}" srcOrd="4" destOrd="0" parTransId="{34C917EF-2711-4432-85DF-BD16D6C3E037}" sibTransId="{199B94C0-3416-4129-AEB6-D5FF2B0C889B}"/>
    <dgm:cxn modelId="{5E18A4E5-4667-472D-A794-C91284D040E7}" srcId="{F77C88BE-511F-418E-9637-A21DAAE7CD0A}" destId="{6EEE5512-E914-4859-8E66-AC856DD494F9}" srcOrd="0" destOrd="0" parTransId="{87CCD895-DC39-4750-853C-E5A3D832916A}" sibTransId="{2DB49B01-B3FC-4F98-9B1B-1D37FAA7E0A2}"/>
    <dgm:cxn modelId="{4BC744E7-83B5-4D12-8833-50610994DF55}" type="presOf" srcId="{88DB65F5-731F-443F-9AFE-FA9278C90EBD}" destId="{A7A25EC2-FEF4-4BBD-BC2C-1DC1189ABACB}" srcOrd="0" destOrd="0" presId="urn:microsoft.com/office/officeart/2008/layout/HorizontalMultiLevelHierarchy"/>
    <dgm:cxn modelId="{E6239DF4-4662-415C-930A-3E7319719418}" srcId="{F77C88BE-511F-418E-9637-A21DAAE7CD0A}" destId="{A980B0E4-EB42-4226-AC2C-B1277C72809C}" srcOrd="1" destOrd="0" parTransId="{46B67B39-1B75-41A5-A1FE-33DA07F80DE3}" sibTransId="{8B9C6C46-5E0D-438E-86EA-B187C514842F}"/>
    <dgm:cxn modelId="{32E529FC-507E-436C-A335-8F5CE3B38EBF}" srcId="{F77C88BE-511F-418E-9637-A21DAAE7CD0A}" destId="{D51F8028-FFFE-40C9-A9E4-585B65F4E280}" srcOrd="2" destOrd="0" parTransId="{88DB65F5-731F-443F-9AFE-FA9278C90EBD}" sibTransId="{47522807-4B90-46A4-8FE5-F13EE734C648}"/>
    <dgm:cxn modelId="{210437A4-028A-4851-8F45-9DF5AC97140E}" type="presParOf" srcId="{0587BF45-8036-411B-8DDD-286582449669}" destId="{5BE8B03A-CA5A-41E0-A307-B6E7101A0FE6}" srcOrd="0" destOrd="0" presId="urn:microsoft.com/office/officeart/2008/layout/HorizontalMultiLevelHierarchy"/>
    <dgm:cxn modelId="{C0F5C89C-4F19-4D52-8AC9-30547F8CF8C5}" type="presParOf" srcId="{5BE8B03A-CA5A-41E0-A307-B6E7101A0FE6}" destId="{4E05C05C-B4A1-416F-896B-80F3E04D9CC8}" srcOrd="0" destOrd="0" presId="urn:microsoft.com/office/officeart/2008/layout/HorizontalMultiLevelHierarchy"/>
    <dgm:cxn modelId="{BBD2C7D2-F65C-450C-81FD-ACCA95A5B187}" type="presParOf" srcId="{5BE8B03A-CA5A-41E0-A307-B6E7101A0FE6}" destId="{2CFFFCC7-B5FD-4C2A-87F1-D6C31BD4CE54}" srcOrd="1" destOrd="0" presId="urn:microsoft.com/office/officeart/2008/layout/HorizontalMultiLevelHierarchy"/>
    <dgm:cxn modelId="{5A85CE76-3A74-466F-83F7-52AA6CFB6FCF}" type="presParOf" srcId="{2CFFFCC7-B5FD-4C2A-87F1-D6C31BD4CE54}" destId="{DA227FE5-2D27-4668-AD2F-B1B3DA057ECE}" srcOrd="0" destOrd="0" presId="urn:microsoft.com/office/officeart/2008/layout/HorizontalMultiLevelHierarchy"/>
    <dgm:cxn modelId="{5742D09A-71C2-4CE8-B1DD-B5852049414F}" type="presParOf" srcId="{DA227FE5-2D27-4668-AD2F-B1B3DA057ECE}" destId="{10891FAB-987B-4888-9AD2-AD1C27B2286C}" srcOrd="0" destOrd="0" presId="urn:microsoft.com/office/officeart/2008/layout/HorizontalMultiLevelHierarchy"/>
    <dgm:cxn modelId="{73A8E78C-8E9C-4400-8F09-4D172008BF1F}" type="presParOf" srcId="{2CFFFCC7-B5FD-4C2A-87F1-D6C31BD4CE54}" destId="{C0B54F2C-1F32-49E6-8752-F5E858B1857F}" srcOrd="1" destOrd="0" presId="urn:microsoft.com/office/officeart/2008/layout/HorizontalMultiLevelHierarchy"/>
    <dgm:cxn modelId="{D1995D31-0783-4E7C-B7DC-7B5476598620}" type="presParOf" srcId="{C0B54F2C-1F32-49E6-8752-F5E858B1857F}" destId="{EE9CCE86-2F27-4E52-A262-CFEB1302DBE7}" srcOrd="0" destOrd="0" presId="urn:microsoft.com/office/officeart/2008/layout/HorizontalMultiLevelHierarchy"/>
    <dgm:cxn modelId="{701858BB-B65C-4852-AD81-AA705F46D3A9}" type="presParOf" srcId="{C0B54F2C-1F32-49E6-8752-F5E858B1857F}" destId="{09D217E7-6707-40BA-A708-FEE9A5BFD113}" srcOrd="1" destOrd="0" presId="urn:microsoft.com/office/officeart/2008/layout/HorizontalMultiLevelHierarchy"/>
    <dgm:cxn modelId="{0516A44A-D737-4881-B684-4860A1D14EC5}" type="presParOf" srcId="{2CFFFCC7-B5FD-4C2A-87F1-D6C31BD4CE54}" destId="{8E2B7013-3EF5-4D55-9453-916A1D8EDCEA}" srcOrd="2" destOrd="0" presId="urn:microsoft.com/office/officeart/2008/layout/HorizontalMultiLevelHierarchy"/>
    <dgm:cxn modelId="{3A87FCC2-37FD-4572-A8AC-6451EEC3C435}" type="presParOf" srcId="{8E2B7013-3EF5-4D55-9453-916A1D8EDCEA}" destId="{76DF40A3-DEEC-44E3-B45D-3B60666CAEDA}" srcOrd="0" destOrd="0" presId="urn:microsoft.com/office/officeart/2008/layout/HorizontalMultiLevelHierarchy"/>
    <dgm:cxn modelId="{2115B2FC-87C8-463C-821C-1BEBF700F0DE}" type="presParOf" srcId="{2CFFFCC7-B5FD-4C2A-87F1-D6C31BD4CE54}" destId="{B914B82C-EE41-474D-821D-88441F07F670}" srcOrd="3" destOrd="0" presId="urn:microsoft.com/office/officeart/2008/layout/HorizontalMultiLevelHierarchy"/>
    <dgm:cxn modelId="{C1A4893A-CE97-465D-8709-018B685B1C40}" type="presParOf" srcId="{B914B82C-EE41-474D-821D-88441F07F670}" destId="{E729A9C2-7089-441F-BE4F-BAAA78C01736}" srcOrd="0" destOrd="0" presId="urn:microsoft.com/office/officeart/2008/layout/HorizontalMultiLevelHierarchy"/>
    <dgm:cxn modelId="{82D4167C-C79E-438E-8C80-8C418A6F5B1D}" type="presParOf" srcId="{B914B82C-EE41-474D-821D-88441F07F670}" destId="{28FF7C04-3774-4F2C-9FF4-C74915DF9211}" srcOrd="1" destOrd="0" presId="urn:microsoft.com/office/officeart/2008/layout/HorizontalMultiLevelHierarchy"/>
    <dgm:cxn modelId="{05D16D7A-165A-4EFB-A77D-9212C88389F1}" type="presParOf" srcId="{2CFFFCC7-B5FD-4C2A-87F1-D6C31BD4CE54}" destId="{A7A25EC2-FEF4-4BBD-BC2C-1DC1189ABACB}" srcOrd="4" destOrd="0" presId="urn:microsoft.com/office/officeart/2008/layout/HorizontalMultiLevelHierarchy"/>
    <dgm:cxn modelId="{FD2F765E-AACD-4BAC-ACCA-927890AAA013}" type="presParOf" srcId="{A7A25EC2-FEF4-4BBD-BC2C-1DC1189ABACB}" destId="{B66F930F-6A28-4DFC-9516-68B4D0E7A733}" srcOrd="0" destOrd="0" presId="urn:microsoft.com/office/officeart/2008/layout/HorizontalMultiLevelHierarchy"/>
    <dgm:cxn modelId="{A3AF0AA6-DCA7-4C21-8971-55F00A95AEAC}" type="presParOf" srcId="{2CFFFCC7-B5FD-4C2A-87F1-D6C31BD4CE54}" destId="{4DC3A697-A6EF-45F7-9636-BDEBA7B889A7}" srcOrd="5" destOrd="0" presId="urn:microsoft.com/office/officeart/2008/layout/HorizontalMultiLevelHierarchy"/>
    <dgm:cxn modelId="{DE6596AA-04E3-423D-B22D-30B96735D6F8}" type="presParOf" srcId="{4DC3A697-A6EF-45F7-9636-BDEBA7B889A7}" destId="{78089B70-EF55-496A-93F8-19CFF5912F59}" srcOrd="0" destOrd="0" presId="urn:microsoft.com/office/officeart/2008/layout/HorizontalMultiLevelHierarchy"/>
    <dgm:cxn modelId="{AC7EFB97-40F7-4C10-B9E8-B2487F7BFC76}" type="presParOf" srcId="{4DC3A697-A6EF-45F7-9636-BDEBA7B889A7}" destId="{C4B14DCF-1BC9-4862-8E91-1F61B753443B}" srcOrd="1" destOrd="0" presId="urn:microsoft.com/office/officeart/2008/layout/HorizontalMultiLevelHierarchy"/>
    <dgm:cxn modelId="{19018181-F552-4E53-BF33-E8F6B71CECAF}" type="presParOf" srcId="{2CFFFCC7-B5FD-4C2A-87F1-D6C31BD4CE54}" destId="{DD0856DD-8A54-4E6B-A5AB-8DD0071684BE}" srcOrd="6" destOrd="0" presId="urn:microsoft.com/office/officeart/2008/layout/HorizontalMultiLevelHierarchy"/>
    <dgm:cxn modelId="{48A86217-6291-4992-92EF-95ACE00E89ED}" type="presParOf" srcId="{DD0856DD-8A54-4E6B-A5AB-8DD0071684BE}" destId="{120C71CB-6ECF-469B-9E1D-104318376671}" srcOrd="0" destOrd="0" presId="urn:microsoft.com/office/officeart/2008/layout/HorizontalMultiLevelHierarchy"/>
    <dgm:cxn modelId="{C177C0DE-8E24-4D36-AAB5-52171C25797A}" type="presParOf" srcId="{2CFFFCC7-B5FD-4C2A-87F1-D6C31BD4CE54}" destId="{F95FC764-2761-40A7-90A4-6B965C717078}" srcOrd="7" destOrd="0" presId="urn:microsoft.com/office/officeart/2008/layout/HorizontalMultiLevelHierarchy"/>
    <dgm:cxn modelId="{9CC4F065-E3B0-4823-835B-EC6CE24F80E9}" type="presParOf" srcId="{F95FC764-2761-40A7-90A4-6B965C717078}" destId="{A042CA82-3890-422B-9E0A-3E9B94ECD9BD}" srcOrd="0" destOrd="0" presId="urn:microsoft.com/office/officeart/2008/layout/HorizontalMultiLevelHierarchy"/>
    <dgm:cxn modelId="{86394E89-B632-451C-9799-8CF1AE268399}" type="presParOf" srcId="{F95FC764-2761-40A7-90A4-6B965C717078}" destId="{0579A05F-E936-43C9-B7AA-C007CC39BB73}" srcOrd="1" destOrd="0" presId="urn:microsoft.com/office/officeart/2008/layout/HorizontalMultiLevelHierarchy"/>
    <dgm:cxn modelId="{567ED174-291B-485A-B139-CB899858BB76}" type="presParOf" srcId="{2CFFFCC7-B5FD-4C2A-87F1-D6C31BD4CE54}" destId="{DE0F27C2-1824-4BE9-97B9-496ED87A3471}" srcOrd="8" destOrd="0" presId="urn:microsoft.com/office/officeart/2008/layout/HorizontalMultiLevelHierarchy"/>
    <dgm:cxn modelId="{5D468EAD-2BED-4396-A072-8402DA78081C}" type="presParOf" srcId="{DE0F27C2-1824-4BE9-97B9-496ED87A3471}" destId="{70E595AE-7F41-456F-B182-1C2617420042}" srcOrd="0" destOrd="0" presId="urn:microsoft.com/office/officeart/2008/layout/HorizontalMultiLevelHierarchy"/>
    <dgm:cxn modelId="{F770531F-BCBC-4F17-8FB5-618695F45A49}" type="presParOf" srcId="{2CFFFCC7-B5FD-4C2A-87F1-D6C31BD4CE54}" destId="{74B1FB62-FD30-4177-B5EC-846E303FBA9A}" srcOrd="9" destOrd="0" presId="urn:microsoft.com/office/officeart/2008/layout/HorizontalMultiLevelHierarchy"/>
    <dgm:cxn modelId="{D8AF04E2-6044-45E0-92AA-CE2CAFF80215}" type="presParOf" srcId="{74B1FB62-FD30-4177-B5EC-846E303FBA9A}" destId="{EE2B8A1A-88E0-489F-A532-B64D08D7A0EA}" srcOrd="0" destOrd="0" presId="urn:microsoft.com/office/officeart/2008/layout/HorizontalMultiLevelHierarchy"/>
    <dgm:cxn modelId="{32B1D767-EF6F-4E42-827B-9C6D56E8609D}" type="presParOf" srcId="{74B1FB62-FD30-4177-B5EC-846E303FBA9A}" destId="{EBEF7D3E-F1FC-47C4-84C3-927EF55B52A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F27C2-1824-4BE9-97B9-496ED87A3471}">
      <dsp:nvSpPr>
        <dsp:cNvPr id="0" name=""/>
        <dsp:cNvSpPr/>
      </dsp:nvSpPr>
      <dsp:spPr>
        <a:xfrm>
          <a:off x="1892524" y="3938008"/>
          <a:ext cx="857888" cy="3311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944" y="0"/>
              </a:lnTo>
              <a:lnTo>
                <a:pt x="428944" y="3311929"/>
              </a:lnTo>
              <a:lnTo>
                <a:pt x="857888" y="33119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35937" y="5508442"/>
        <a:ext cx="171061" cy="171061"/>
      </dsp:txXfrm>
    </dsp:sp>
    <dsp:sp modelId="{DD0856DD-8A54-4E6B-A5AB-8DD0071684BE}">
      <dsp:nvSpPr>
        <dsp:cNvPr id="0" name=""/>
        <dsp:cNvSpPr/>
      </dsp:nvSpPr>
      <dsp:spPr>
        <a:xfrm>
          <a:off x="1892524" y="3938008"/>
          <a:ext cx="903365" cy="1664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682" y="0"/>
              </a:lnTo>
              <a:lnTo>
                <a:pt x="451682" y="1664462"/>
              </a:lnTo>
              <a:lnTo>
                <a:pt x="903365" y="16644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296861" y="4722894"/>
        <a:ext cx="94690" cy="94690"/>
      </dsp:txXfrm>
    </dsp:sp>
    <dsp:sp modelId="{A7A25EC2-FEF4-4BBD-BC2C-1DC1189ABACB}">
      <dsp:nvSpPr>
        <dsp:cNvPr id="0" name=""/>
        <dsp:cNvSpPr/>
      </dsp:nvSpPr>
      <dsp:spPr>
        <a:xfrm>
          <a:off x="1892524" y="3892288"/>
          <a:ext cx="903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682" y="45720"/>
              </a:lnTo>
              <a:lnTo>
                <a:pt x="451682" y="62714"/>
              </a:lnTo>
              <a:lnTo>
                <a:pt x="903365" y="627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1618" y="3915420"/>
        <a:ext cx="45176" cy="45176"/>
      </dsp:txXfrm>
    </dsp:sp>
    <dsp:sp modelId="{8E2B7013-3EF5-4D55-9453-916A1D8EDCEA}">
      <dsp:nvSpPr>
        <dsp:cNvPr id="0" name=""/>
        <dsp:cNvSpPr/>
      </dsp:nvSpPr>
      <dsp:spPr>
        <a:xfrm>
          <a:off x="1892524" y="2337849"/>
          <a:ext cx="964016" cy="1600159"/>
        </a:xfrm>
        <a:custGeom>
          <a:avLst/>
          <a:gdLst/>
          <a:ahLst/>
          <a:cxnLst/>
          <a:rect l="0" t="0" r="0" b="0"/>
          <a:pathLst>
            <a:path>
              <a:moveTo>
                <a:pt x="0" y="1600159"/>
              </a:moveTo>
              <a:lnTo>
                <a:pt x="482008" y="1600159"/>
              </a:lnTo>
              <a:lnTo>
                <a:pt x="482008" y="0"/>
              </a:lnTo>
              <a:lnTo>
                <a:pt x="96401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27829" y="3091226"/>
        <a:ext cx="93405" cy="93405"/>
      </dsp:txXfrm>
    </dsp:sp>
    <dsp:sp modelId="{DA227FE5-2D27-4668-AD2F-B1B3DA057ECE}">
      <dsp:nvSpPr>
        <dsp:cNvPr id="0" name=""/>
        <dsp:cNvSpPr/>
      </dsp:nvSpPr>
      <dsp:spPr>
        <a:xfrm>
          <a:off x="1892524" y="660068"/>
          <a:ext cx="903365" cy="3277940"/>
        </a:xfrm>
        <a:custGeom>
          <a:avLst/>
          <a:gdLst/>
          <a:ahLst/>
          <a:cxnLst/>
          <a:rect l="0" t="0" r="0" b="0"/>
          <a:pathLst>
            <a:path>
              <a:moveTo>
                <a:pt x="0" y="3277940"/>
              </a:moveTo>
              <a:lnTo>
                <a:pt x="451682" y="3277940"/>
              </a:lnTo>
              <a:lnTo>
                <a:pt x="451682" y="0"/>
              </a:lnTo>
              <a:lnTo>
                <a:pt x="90336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59203" y="2214034"/>
        <a:ext cx="170007" cy="170007"/>
      </dsp:txXfrm>
    </dsp:sp>
    <dsp:sp modelId="{4E05C05C-B4A1-416F-896B-80F3E04D9CC8}">
      <dsp:nvSpPr>
        <dsp:cNvPr id="0" name=""/>
        <dsp:cNvSpPr/>
      </dsp:nvSpPr>
      <dsp:spPr>
        <a:xfrm rot="16200000">
          <a:off x="-2234815" y="3279021"/>
          <a:ext cx="6936705" cy="131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spc="287">
              <a:latin typeface="Codec Pro ExtraBold"/>
            </a:rPr>
            <a:t>Methodology</a:t>
          </a:r>
          <a:endParaRPr lang="en-US" sz="6500" kern="1200" dirty="0"/>
        </a:p>
      </dsp:txBody>
      <dsp:txXfrm>
        <a:off x="-2234815" y="3279021"/>
        <a:ext cx="6936705" cy="1317974"/>
      </dsp:txXfrm>
    </dsp:sp>
    <dsp:sp modelId="{EE9CCE86-2F27-4E52-A262-CFEB1302DBE7}">
      <dsp:nvSpPr>
        <dsp:cNvPr id="0" name=""/>
        <dsp:cNvSpPr/>
      </dsp:nvSpPr>
      <dsp:spPr>
        <a:xfrm>
          <a:off x="2795889" y="1081"/>
          <a:ext cx="5299510" cy="13179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Experimental setup</a:t>
          </a:r>
        </a:p>
      </dsp:txBody>
      <dsp:txXfrm>
        <a:off x="2795889" y="1081"/>
        <a:ext cx="5299510" cy="1317974"/>
      </dsp:txXfrm>
    </dsp:sp>
    <dsp:sp modelId="{E729A9C2-7089-441F-BE4F-BAAA78C01736}">
      <dsp:nvSpPr>
        <dsp:cNvPr id="0" name=""/>
        <dsp:cNvSpPr/>
      </dsp:nvSpPr>
      <dsp:spPr>
        <a:xfrm>
          <a:off x="2856541" y="1678862"/>
          <a:ext cx="6063981" cy="1317974"/>
        </a:xfrm>
        <a:prstGeom prst="rect">
          <a:avLst/>
        </a:prstGeom>
        <a:solidFill>
          <a:srgbClr val="041E42">
            <a:hueOff val="-2910378"/>
            <a:satOff val="1769"/>
            <a:lumOff val="7942"/>
            <a:alphaOff val="0"/>
          </a:srgbClr>
        </a:solidFill>
        <a:ln w="508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Optical Microscopy</a:t>
          </a:r>
        </a:p>
      </dsp:txBody>
      <dsp:txXfrm>
        <a:off x="2856541" y="1678862"/>
        <a:ext cx="6063981" cy="1317974"/>
      </dsp:txXfrm>
    </dsp:sp>
    <dsp:sp modelId="{78089B70-EF55-496A-93F8-19CFF5912F59}">
      <dsp:nvSpPr>
        <dsp:cNvPr id="0" name=""/>
        <dsp:cNvSpPr/>
      </dsp:nvSpPr>
      <dsp:spPr>
        <a:xfrm>
          <a:off x="2795889" y="3296016"/>
          <a:ext cx="7343489" cy="1317974"/>
        </a:xfrm>
        <a:prstGeom prst="rect">
          <a:avLst/>
        </a:prstGeom>
        <a:solidFill>
          <a:srgbClr val="041E42">
            <a:hueOff val="-5820757"/>
            <a:satOff val="3537"/>
            <a:lumOff val="15885"/>
            <a:alphaOff val="0"/>
          </a:srgbClr>
        </a:solidFill>
        <a:ln w="508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Scanning</a:t>
          </a:r>
          <a:r>
            <a:rPr lang="en-US" sz="2400" kern="1200" dirty="0"/>
            <a:t> Electron Microscope</a:t>
          </a:r>
          <a:r>
            <a:rPr lang="en-US" sz="2200" kern="1200" dirty="0"/>
            <a:t> (SEM) </a:t>
          </a:r>
        </a:p>
      </dsp:txBody>
      <dsp:txXfrm>
        <a:off x="2795889" y="3296016"/>
        <a:ext cx="7343489" cy="1317974"/>
      </dsp:txXfrm>
    </dsp:sp>
    <dsp:sp modelId="{A042CA82-3890-422B-9E0A-3E9B94ECD9BD}">
      <dsp:nvSpPr>
        <dsp:cNvPr id="0" name=""/>
        <dsp:cNvSpPr/>
      </dsp:nvSpPr>
      <dsp:spPr>
        <a:xfrm>
          <a:off x="2795889" y="4943484"/>
          <a:ext cx="8209939" cy="1317974"/>
        </a:xfrm>
        <a:prstGeom prst="rect">
          <a:avLst/>
        </a:prstGeom>
        <a:solidFill>
          <a:srgbClr val="041E42">
            <a:hueOff val="-8731135"/>
            <a:satOff val="5306"/>
            <a:lumOff val="23827"/>
            <a:alphaOff val="0"/>
          </a:srgbClr>
        </a:solidFill>
        <a:ln w="508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Energy dispersive spectroscopy (EDS)</a:t>
          </a:r>
        </a:p>
      </dsp:txBody>
      <dsp:txXfrm>
        <a:off x="2795889" y="4943484"/>
        <a:ext cx="8209939" cy="1317974"/>
      </dsp:txXfrm>
    </dsp:sp>
    <dsp:sp modelId="{EE2B8A1A-88E0-489F-A532-B64D08D7A0EA}">
      <dsp:nvSpPr>
        <dsp:cNvPr id="0" name=""/>
        <dsp:cNvSpPr/>
      </dsp:nvSpPr>
      <dsp:spPr>
        <a:xfrm>
          <a:off x="2750412" y="6590951"/>
          <a:ext cx="9028491" cy="1317974"/>
        </a:xfrm>
        <a:prstGeom prst="rect">
          <a:avLst/>
        </a:prstGeom>
        <a:solidFill>
          <a:srgbClr val="041E42">
            <a:lumMod val="50000"/>
            <a:lumOff val="50000"/>
          </a:srgbClr>
        </a:solidFill>
        <a:ln w="508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ICP-MS, IC, Gas Chromatography</a:t>
          </a:r>
        </a:p>
      </dsp:txBody>
      <dsp:txXfrm>
        <a:off x="2750412" y="6590951"/>
        <a:ext cx="9028491" cy="131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1D543-6719-4F4A-92A1-F0D06343F01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0731-6BE4-439F-A6C5-82E647770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7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0731-6BE4-439F-A6C5-82E6477708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0731-6BE4-439F-A6C5-82E6477708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7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90500" y="190500"/>
            <a:ext cx="2178114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A7A8A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Classification: General Business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sv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22956" y="5954365"/>
            <a:ext cx="8868844" cy="2586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GB" sz="4000" spc="287" dirty="0">
                <a:solidFill>
                  <a:srgbClr val="0C3E5B"/>
                </a:solidFill>
                <a:latin typeface="Codec Pro ExtraBold"/>
              </a:rPr>
              <a:t>Analytical Techniques  Essential for corrosion studies</a:t>
            </a:r>
            <a:endParaRPr lang="en-US" sz="4000" spc="287" dirty="0">
              <a:solidFill>
                <a:srgbClr val="0C3E5B"/>
              </a:solidFill>
              <a:latin typeface="Codec Pro ExtraBold"/>
            </a:endParaRPr>
          </a:p>
          <a:p>
            <a:pPr>
              <a:lnSpc>
                <a:spcPts val="5076"/>
              </a:lnSpc>
            </a:pPr>
            <a:endParaRPr lang="en-US" sz="4000" spc="287" dirty="0">
              <a:solidFill>
                <a:srgbClr val="0C3E5B"/>
              </a:solidFill>
              <a:latin typeface="Codec Pro ExtraBold"/>
            </a:endParaRPr>
          </a:p>
          <a:p>
            <a:pPr>
              <a:lnSpc>
                <a:spcPts val="5076"/>
              </a:lnSpc>
            </a:pPr>
            <a:endParaRPr lang="en-US" sz="4000" spc="287" dirty="0">
              <a:solidFill>
                <a:srgbClr val="0C3E5B"/>
              </a:solidFill>
              <a:latin typeface="Codec Pro Extra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22824" y="7668339"/>
            <a:ext cx="9316626" cy="1447800"/>
            <a:chOff x="0" y="-14585"/>
            <a:chExt cx="1156723" cy="214382"/>
          </a:xfrm>
        </p:grpSpPr>
        <p:sp>
          <p:nvSpPr>
            <p:cNvPr id="8" name="Freeform 8"/>
            <p:cNvSpPr/>
            <p:nvPr/>
          </p:nvSpPr>
          <p:spPr>
            <a:xfrm>
              <a:off x="0" y="-14585"/>
              <a:ext cx="1156723" cy="214382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5284" y="-14585"/>
              <a:ext cx="1151439" cy="214382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r>
                <a:rPr lang="en-US" sz="2800" b="1" spc="119" dirty="0">
                  <a:solidFill>
                    <a:srgbClr val="E28126"/>
                  </a:solidFill>
                </a:rPr>
                <a:t>Arun </a:t>
              </a:r>
              <a:r>
                <a:rPr lang="en-US" sz="2800" b="1" spc="119" dirty="0" err="1">
                  <a:solidFill>
                    <a:srgbClr val="E28126"/>
                  </a:solidFill>
                </a:rPr>
                <a:t>Kumar.S</a:t>
              </a:r>
              <a:r>
                <a:rPr lang="en-US" sz="2800" b="1" spc="119" dirty="0">
                  <a:solidFill>
                    <a:srgbClr val="E28126"/>
                  </a:solidFill>
                </a:rPr>
                <a:t>,</a:t>
              </a:r>
              <a:r>
                <a:rPr lang="en-US" sz="2800" b="1" i="0" dirty="0">
                  <a:solidFill>
                    <a:srgbClr val="E28126"/>
                  </a:solidFill>
                  <a:effectLst/>
                  <a:latin typeface="Calibri" panose="020F0502020204030204" pitchFamily="34" charset="0"/>
                </a:rPr>
                <a:t>  Mohammad T. Akhtar, </a:t>
              </a:r>
              <a:r>
                <a:rPr lang="en-US" sz="2800" b="1" spc="119" dirty="0">
                  <a:solidFill>
                    <a:srgbClr val="E28126"/>
                  </a:solidFill>
                </a:rPr>
                <a:t>Ahmad Khudir Al-</a:t>
              </a:r>
              <a:r>
                <a:rPr lang="en-US" sz="2800" b="1" spc="119" dirty="0" err="1">
                  <a:solidFill>
                    <a:srgbClr val="E28126"/>
                  </a:solidFill>
                </a:rPr>
                <a:t>Raddadi,Nasheri</a:t>
              </a:r>
              <a:r>
                <a:rPr lang="en-US" sz="2800" b="1" spc="119" dirty="0">
                  <a:solidFill>
                    <a:srgbClr val="E28126"/>
                  </a:solidFill>
                </a:rPr>
                <a:t>-Al, Mansour Mohammad,</a:t>
              </a:r>
            </a:p>
            <a:p>
              <a:r>
                <a:rPr lang="en-US" sz="2800" b="1" spc="119" dirty="0">
                  <a:solidFill>
                    <a:srgbClr val="E28126"/>
                  </a:solidFill>
                </a:rPr>
                <a:t>Ahmad Al-Musharaf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777643" y="6226555"/>
            <a:ext cx="5129357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</a:t>
            </a:r>
            <a:br>
              <a:rPr lang="en-US" sz="3908" spc="195" dirty="0">
                <a:solidFill>
                  <a:srgbClr val="0C3E5B"/>
                </a:solidFill>
                <a:latin typeface="Canva Sans Bold"/>
              </a:rPr>
            </a:b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Arun Kumar. 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4" b="23883"/>
          <a:stretch/>
        </p:blipFill>
        <p:spPr>
          <a:xfrm>
            <a:off x="13792200" y="363801"/>
            <a:ext cx="3687952" cy="2286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1579" y="1162953"/>
            <a:ext cx="3793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>
              <a:spcBef>
                <a:spcPts val="1200"/>
              </a:spcBef>
              <a:spcAft>
                <a:spcPts val="0"/>
              </a:spcAft>
            </a:pPr>
            <a:r>
              <a:rPr lang="en-US" sz="2800" spc="287" dirty="0">
                <a:solidFill>
                  <a:srgbClr val="F47C00"/>
                </a:solidFill>
                <a:latin typeface="Codec Pro ExtraBold"/>
              </a:rPr>
              <a:t> Chromatography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685800" y="386788"/>
            <a:ext cx="7696200" cy="671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5400" spc="287" dirty="0">
                <a:solidFill>
                  <a:srgbClr val="0C3E5B"/>
                </a:solidFill>
                <a:latin typeface="Codec Pro ExtraBold"/>
              </a:rPr>
              <a:t>Results &amp; Discussion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CBB82CB-255E-F314-23BA-C696A318D09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363200" y="4679755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Figure 7 high chloride content even after washing the residue with water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A060B-F0DB-6817-63E0-2BFB04BCCA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6868"/>
          <a:stretch/>
        </p:blipFill>
        <p:spPr>
          <a:xfrm>
            <a:off x="761579" y="1905010"/>
            <a:ext cx="8534821" cy="361949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 rot="10800000" flipV="1">
            <a:off x="457201" y="5285528"/>
            <a:ext cx="685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ABIC Typeface Headline" panose="020B0603060202020204" pitchFamily="34" charset="0"/>
                <a:ea typeface="Times New Roman" panose="02020603050405020304" pitchFamily="18" charset="0"/>
                <a:cs typeface="SABIC Typeface Headline" panose="020B0603060202020204" pitchFamily="34" charset="0"/>
              </a:rPr>
              <a:t>Figure 5: Ion chromatography analysis of the organic acid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ED81D6D-FEF9-1F61-1A8A-3D4EBEDDCB9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7226" y="8831427"/>
            <a:ext cx="73354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ABIC Typeface Headline" panose="020B0603060202020204" pitchFamily="34" charset="0"/>
                <a:ea typeface="Times New Roman" panose="02020603050405020304" pitchFamily="18" charset="0"/>
                <a:cs typeface="SABIC Typeface Headline" panose="020B0603060202020204" pitchFamily="34" charset="0"/>
              </a:rPr>
              <a:t>Figure 6  GC-MS Mass spectrum organic Acid and Sulfur species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ECB2A8-559B-A6E9-F720-23740B1BA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7081" y="1686173"/>
            <a:ext cx="6576060" cy="29495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4EE9B9-8F95-9F67-39EB-444D08A3C000}"/>
              </a:ext>
            </a:extLst>
          </p:cNvPr>
          <p:cNvSpPr txBox="1"/>
          <p:nvPr/>
        </p:nvSpPr>
        <p:spPr>
          <a:xfrm>
            <a:off x="10855737" y="5716416"/>
            <a:ext cx="688503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Ion chromatography -corrosion initiators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low as 0.5mL sample volume.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GC-MS chromatography -Unknow volatile impurities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Anions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Organic Acid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Trace Sulfur species – </a:t>
            </a:r>
            <a:r>
              <a:rPr lang="en-US" altLang="en-US" sz="2200" dirty="0" err="1"/>
              <a:t>Thio</a:t>
            </a:r>
            <a:r>
              <a:rPr lang="en-US" altLang="en-US" sz="2200" dirty="0"/>
              <a:t> compounds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 Organic Chloride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r="1989"/>
          <a:stretch/>
        </p:blipFill>
        <p:spPr bwMode="auto">
          <a:xfrm>
            <a:off x="761578" y="5804988"/>
            <a:ext cx="8534821" cy="306097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25001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6"/>
          <p:cNvSpPr txBox="1"/>
          <p:nvPr/>
        </p:nvSpPr>
        <p:spPr>
          <a:xfrm>
            <a:off x="3810000" y="3848100"/>
            <a:ext cx="982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spc="287" dirty="0">
                <a:solidFill>
                  <a:srgbClr val="0C3E5B"/>
                </a:solidFill>
                <a:latin typeface="Codec Pro ExtraBold"/>
              </a:rPr>
              <a:t>Conclusions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6"/>
          <p:cNvSpPr txBox="1"/>
          <p:nvPr/>
        </p:nvSpPr>
        <p:spPr>
          <a:xfrm>
            <a:off x="838200" y="1866900"/>
            <a:ext cx="16383000" cy="815607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Analytical Techniques have several advantages and some limitation.</a:t>
            </a:r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During sampling the extent of care taken would determine the effective analysis and the correlation.</a:t>
            </a:r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Sample as low as 0.001g/ 0.1ml quantity which are deposited/ adhering to surface can provide useful information.</a:t>
            </a:r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ICP/ ICP-MS as an alternative tool in absence of XRF or EDX , can provide information to level of low concentration. </a:t>
            </a:r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Trace corrosion initiators like organic Sulfur, Chloride, Amines… can be identified and quantified.</a:t>
            </a:r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Combustion Ion chromatography can add advantage in quantification of Trace halides for several type of samples which can be an alternative.</a:t>
            </a:r>
          </a:p>
          <a:p>
            <a:pPr marL="341313" indent="-341313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2800" y="1149697"/>
            <a:ext cx="2695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>
              <a:spcBef>
                <a:spcPts val="1200"/>
              </a:spcBef>
              <a:spcAft>
                <a:spcPts val="0"/>
              </a:spcAft>
            </a:pPr>
            <a:r>
              <a:rPr lang="en-US" sz="2800" spc="287" dirty="0">
                <a:solidFill>
                  <a:srgbClr val="F47C00"/>
                </a:solidFill>
                <a:latin typeface="Codec Pro ExtraBold"/>
              </a:rPr>
              <a:t>Conclusions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838200" y="369064"/>
            <a:ext cx="11201400" cy="624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4000" spc="287" dirty="0">
                <a:solidFill>
                  <a:srgbClr val="0C3E5B"/>
                </a:solidFill>
                <a:latin typeface="Codec Pro ExtraBold"/>
              </a:rPr>
              <a:t>Conclusions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31166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6"/>
          <p:cNvSpPr txBox="1"/>
          <p:nvPr/>
        </p:nvSpPr>
        <p:spPr>
          <a:xfrm>
            <a:off x="838200" y="369064"/>
            <a:ext cx="11201400" cy="624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4000" spc="287" dirty="0">
                <a:solidFill>
                  <a:srgbClr val="0C3E5B"/>
                </a:solidFill>
                <a:latin typeface="Codec Pro ExtraBold"/>
              </a:rPr>
              <a:t>References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38200" y="1328608"/>
            <a:ext cx="15188872" cy="230832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/>
              <a:t>[1] Georgios </a:t>
            </a:r>
            <a:r>
              <a:rPr lang="en-US" sz="2000" dirty="0" err="1"/>
              <a:t>Fytianos</a:t>
            </a:r>
            <a:r>
              <a:rPr lang="en-US" sz="2000" dirty="0"/>
              <a:t>, </a:t>
            </a:r>
            <a:r>
              <a:rPr lang="en-US" sz="2000" dirty="0" err="1"/>
              <a:t>rrosion</a:t>
            </a:r>
            <a:r>
              <a:rPr lang="en-US" sz="2000" dirty="0"/>
              <a:t> evaluation of MEA solutions by SEM-EDS, ICP-MS and XRD, Energy Procedia 86 ( 2016 ) 197 – 204</a:t>
            </a:r>
          </a:p>
          <a:p>
            <a:pPr algn="just">
              <a:spcAft>
                <a:spcPts val="1200"/>
              </a:spcAft>
            </a:pPr>
            <a:r>
              <a:rPr lang="en-US" sz="2000" dirty="0"/>
              <a:t>[2] </a:t>
            </a:r>
            <a:r>
              <a:rPr lang="en-US" sz="2000" dirty="0" err="1"/>
              <a:t>Ionita</a:t>
            </a:r>
            <a:r>
              <a:rPr lang="en-US" sz="2000" dirty="0"/>
              <a:t>, Daniela, CP-MS determinations in sustaining corrosion data of 316 stainless steels in bioliquids, UPB Scientific Bulletin, Series B: Chemistry and Materials Science, I 2014/01/01.</a:t>
            </a:r>
          </a:p>
          <a:p>
            <a:pPr algn="just">
              <a:spcAft>
                <a:spcPts val="1200"/>
              </a:spcAft>
            </a:pPr>
            <a:r>
              <a:rPr lang="en-US" sz="2000" dirty="0"/>
              <a:t>[3] Vincent </a:t>
            </a:r>
            <a:r>
              <a:rPr lang="en-US" sz="2000" dirty="0" err="1"/>
              <a:t>Souchon</a:t>
            </a:r>
            <a:r>
              <a:rPr lang="en-US" sz="2000" dirty="0"/>
              <a:t>, Marc </a:t>
            </a:r>
            <a:r>
              <a:rPr lang="en-US" sz="2000" dirty="0" err="1"/>
              <a:t>Maleval</a:t>
            </a:r>
            <a:r>
              <a:rPr lang="en-US" sz="2000" dirty="0"/>
              <a:t>, Fabien </a:t>
            </a:r>
            <a:r>
              <a:rPr lang="en-US" sz="2000" dirty="0" err="1"/>
              <a:t>Chainet</a:t>
            </a:r>
            <a:r>
              <a:rPr lang="en-US" sz="2000" dirty="0"/>
              <a:t>, Charles-Philippe </a:t>
            </a:r>
            <a:r>
              <a:rPr lang="en-US" sz="2000" dirty="0" err="1"/>
              <a:t>Lienemann</a:t>
            </a:r>
            <a:r>
              <a:rPr lang="en-US" sz="2000" dirty="0"/>
              <a:t>. Chlorine speciation in complex hydrocarbon matrices using GC-ICP-MS/MS. Journal of Analytical Atomic Spectrometry, 2023, 38 (8), pp.1634-1642. ff10.1039/d3ja00066dff. ffhal-04289902</a:t>
            </a:r>
          </a:p>
          <a:p>
            <a:pPr algn="just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9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915400" y="7866295"/>
            <a:ext cx="3743694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b="1" dirty="0">
                <a:latin typeface="Canva Sans"/>
              </a:rPr>
              <a:t>rajua@sabic.com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b="1" dirty="0">
                <a:latin typeface="Canva Sans"/>
              </a:rPr>
              <a:t>+966 13 359 9170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4" b="23883"/>
          <a:stretch/>
        </p:blipFill>
        <p:spPr>
          <a:xfrm>
            <a:off x="13553844" y="674009"/>
            <a:ext cx="3687952" cy="2286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6"/>
          <p:cNvSpPr txBox="1"/>
          <p:nvPr/>
        </p:nvSpPr>
        <p:spPr>
          <a:xfrm>
            <a:off x="838200" y="369064"/>
            <a:ext cx="8868844" cy="624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4000" spc="287" dirty="0">
                <a:solidFill>
                  <a:srgbClr val="0C3E5B"/>
                </a:solidFill>
                <a:latin typeface="Codec Pro ExtraBold"/>
              </a:rPr>
              <a:t>Outline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B4377-0F3D-BA04-7BA4-A1B8B3C8D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328608"/>
            <a:ext cx="11658600" cy="79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8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978B84-B654-7761-D36D-0FE7A194B596}"/>
              </a:ext>
            </a:extLst>
          </p:cNvPr>
          <p:cNvSpPr txBox="1">
            <a:spLocks/>
          </p:cNvSpPr>
          <p:nvPr/>
        </p:nvSpPr>
        <p:spPr>
          <a:xfrm>
            <a:off x="1524000" y="1181100"/>
            <a:ext cx="9664053" cy="7772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Industrial process are controlled – Analytical results are the indicator of controllability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A6363-9E36-E74F-B750-184532486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283" y="2369605"/>
            <a:ext cx="6993517" cy="6554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C0FB1-587B-0A43-F599-369CEED8A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092" y="3162300"/>
            <a:ext cx="6802391" cy="52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8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6"/>
          <p:cNvSpPr txBox="1"/>
          <p:nvPr/>
        </p:nvSpPr>
        <p:spPr>
          <a:xfrm>
            <a:off x="838200" y="369064"/>
            <a:ext cx="8868844" cy="624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4000" spc="287" dirty="0">
                <a:solidFill>
                  <a:srgbClr val="0C3E5B"/>
                </a:solidFill>
                <a:latin typeface="Codec Pro ExtraBold"/>
              </a:rPr>
              <a:t>Background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38200" y="1886693"/>
            <a:ext cx="7315200" cy="6709529"/>
          </a:xfrm>
          <a:prstGeom prst="rect">
            <a:avLst/>
          </a:prstGeom>
          <a:solidFill>
            <a:srgbClr val="F5E4E3"/>
          </a:solidFill>
        </p:spPr>
        <p:txBody>
          <a:bodyPr wrap="square" lIns="0" tIns="0" rIns="0" bIns="0" rtlCol="0" anchor="t">
            <a:spAutoFit/>
          </a:bodyPr>
          <a:lstStyle/>
          <a:p>
            <a:pPr marL="406400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Most of the Refinery and petroleum process corrosion sample are contaminated and at 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Correlation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Resolve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Plan</a:t>
            </a:r>
          </a:p>
          <a:p>
            <a:pPr marL="406400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Sampling 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Representative samples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Relation to DP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Turnaround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Fouling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Deposits – different section</a:t>
            </a:r>
          </a:p>
          <a:p>
            <a:pPr marL="863600" lvl="1" indent="-406400" algn="just" defTabSz="8905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Limited samples ( low volume/weight)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9947990" y="5241459"/>
            <a:ext cx="711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Figure 1: Different type of sample collection for corrosion studies 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36836" y="5979014"/>
            <a:ext cx="7924800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fontAlgn="base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2800" dirty="0"/>
              <a:t>Corrosion initiation 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Fouling, acidic, basic, halides 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Pitting, Erosion 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Leaks and failure.</a:t>
            </a:r>
          </a:p>
          <a:p>
            <a:pPr marL="457200" marR="0" lvl="0" indent="-457200" algn="just" fontAlgn="base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2800" dirty="0"/>
              <a:t>Analytical Challenges.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Undesired condition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Testing protocol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7BB654-13A1-A510-0A21-D2CB5CC2E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818" y="1091274"/>
            <a:ext cx="5594836" cy="4028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6"/>
          <p:cNvSpPr txBox="1"/>
          <p:nvPr/>
        </p:nvSpPr>
        <p:spPr>
          <a:xfrm>
            <a:off x="838200" y="369064"/>
            <a:ext cx="1120140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4000" spc="287" dirty="0">
                <a:solidFill>
                  <a:srgbClr val="0C3E5B"/>
                </a:solidFill>
                <a:latin typeface="Codec Pro ExtraBold"/>
              </a:rPr>
              <a:t>Problem description &amp; objectives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38200" y="1733307"/>
            <a:ext cx="8926286" cy="3354765"/>
          </a:xfrm>
          <a:prstGeom prst="rect">
            <a:avLst/>
          </a:prstGeom>
          <a:solidFill>
            <a:srgbClr val="F5E4E3"/>
          </a:solidFill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Quick screening :XRF, XRD, SEM EDX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% level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Challenges – Nature of sample</a:t>
            </a:r>
          </a:p>
          <a:p>
            <a:pPr marL="1828800" lvl="3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Aqueous / organic.</a:t>
            </a:r>
          </a:p>
          <a:p>
            <a:pPr marL="1828800" lvl="3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Low volume &amp; low concentration</a:t>
            </a:r>
          </a:p>
          <a:p>
            <a:pPr marL="1828800" lvl="3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Organic components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52900" y="6100347"/>
            <a:ext cx="9982200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KSA is also hub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PVC and chlorine related products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Correlate -industry and corrosion studies using certified standard </a:t>
            </a:r>
            <a:endParaRPr lang="en-US" sz="28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Surface effect and corrosion residue using different analytical technique.</a:t>
            </a:r>
            <a:endParaRPr lang="en-US" sz="3200" spc="287" dirty="0">
              <a:solidFill>
                <a:srgbClr val="0C3E5B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Exploring other Analytical  for limited or corrosive samples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 rot="10800000" flipV="1">
            <a:off x="10439400" y="5211292"/>
            <a:ext cx="62492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Figure 2: Solution obtained by treating CS and </a:t>
            </a:r>
            <a:r>
              <a:rPr lang="en-US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Austenitic</a:t>
            </a:r>
            <a:r>
              <a:rPr lang="en-US" altLang="en-US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steel samples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1760CB-F8E6-C1C7-3B71-CE51B2B7B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8489" y="1977267"/>
            <a:ext cx="52197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2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69064"/>
            <a:ext cx="11201400" cy="624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4000" spc="287" dirty="0">
                <a:solidFill>
                  <a:srgbClr val="0C3E5B"/>
                </a:solidFill>
                <a:latin typeface="Codec Pro ExtraBold"/>
              </a:rPr>
              <a:t>Methodology</a:t>
            </a:r>
            <a:endParaRPr lang="en-US" sz="4000" spc="287" dirty="0">
              <a:solidFill>
                <a:srgbClr val="FF0000"/>
              </a:solidFill>
              <a:latin typeface="Codec Pro ExtraBold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EE7B8FB-2A6E-893F-1566-4811FB8BF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861044"/>
              </p:ext>
            </p:extLst>
          </p:nvPr>
        </p:nvGraphicFramePr>
        <p:xfrm>
          <a:off x="1278294" y="1272093"/>
          <a:ext cx="12437706" cy="791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0074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6"/>
          <p:cNvSpPr txBox="1"/>
          <p:nvPr/>
        </p:nvSpPr>
        <p:spPr>
          <a:xfrm>
            <a:off x="5410200" y="3695700"/>
            <a:ext cx="7086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spc="287" dirty="0">
                <a:solidFill>
                  <a:srgbClr val="0C3E5B"/>
                </a:solidFill>
                <a:latin typeface="Codec Pro ExtraBold"/>
              </a:rPr>
              <a:t>Results &amp; Discussion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47841" y="6037640"/>
            <a:ext cx="9220200" cy="3827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The higher scaling is observed for the Carbon steel in all three acidic solution.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The color ranges between dark brown and reddish orange	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Majority of the residue is Hematite in Carbon Steel sample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Pronounced attack of A.Alloy is observed in Hydrochloric acid.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A  mild attack of Acetic acid in A.Alloy compared to Carbon steel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2000" y="1136336"/>
            <a:ext cx="9220200" cy="4630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6"/>
          <p:cNvSpPr txBox="1"/>
          <p:nvPr/>
        </p:nvSpPr>
        <p:spPr>
          <a:xfrm>
            <a:off x="892372" y="1829212"/>
            <a:ext cx="7108627" cy="3385542"/>
          </a:xfrm>
          <a:prstGeom prst="rect">
            <a:avLst/>
          </a:prstGeom>
          <a:solidFill>
            <a:srgbClr val="F5E4E3"/>
          </a:solidFill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Two Alloys were chosen for experiments with three chemicals : HCL , HNO3 &amp; Acetic Acid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Carbon Steel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Austenitic Steel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Conditions	</a:t>
            </a:r>
          </a:p>
          <a:p>
            <a:pPr marL="1371600" lvl="2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Room Temperature</a:t>
            </a:r>
          </a:p>
          <a:p>
            <a:pPr marL="1371600" lvl="2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HCl (35%), HNO3 (65%) &amp; Acetic Acid (10%)</a:t>
            </a:r>
          </a:p>
          <a:p>
            <a:pPr marL="1371600" lvl="2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Time 2 Days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2800" y="1149697"/>
            <a:ext cx="419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>
              <a:spcBef>
                <a:spcPts val="1200"/>
              </a:spcBef>
              <a:spcAft>
                <a:spcPts val="0"/>
              </a:spcAft>
            </a:pPr>
            <a:r>
              <a:rPr lang="en-GB" sz="2800" spc="287" dirty="0">
                <a:solidFill>
                  <a:srgbClr val="F47C00"/>
                </a:solidFill>
                <a:latin typeface="Codec Pro ExtraBold"/>
              </a:rPr>
              <a:t>Experimental setup</a:t>
            </a:r>
            <a:endParaRPr lang="en-US" sz="2800" spc="287" dirty="0">
              <a:solidFill>
                <a:srgbClr val="F47C00"/>
              </a:solidFill>
              <a:latin typeface="Codec Pro ExtraBol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5971" y="9475408"/>
            <a:ext cx="6015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720090" algn="l"/>
                <a:tab pos="57150" algn="l"/>
                <a:tab pos="285750" algn="l"/>
                <a:tab pos="720090" algn="l"/>
              </a:tabLst>
            </a:pPr>
            <a:r>
              <a:rPr lang="en-US" dirty="0">
                <a:latin typeface="SABIC Typeface Headline" panose="020B0603060202020204" pitchFamily="34" charset="0"/>
                <a:ea typeface="Times New Roman" panose="02020603050405020304" pitchFamily="18" charset="0"/>
                <a:cs typeface="SABIC Typeface Headline" panose="020B0603060202020204" pitchFamily="34" charset="0"/>
              </a:rPr>
              <a:t>Table 1: Elemental composition of the carbon &amp;  Austenic steel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685800" y="386788"/>
            <a:ext cx="7696200" cy="671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5400" spc="287" dirty="0">
                <a:solidFill>
                  <a:srgbClr val="0C3E5B"/>
                </a:solidFill>
                <a:latin typeface="Codec Pro ExtraBold"/>
              </a:rPr>
              <a:t>Results &amp; Discussion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39EAC09-AD6F-B322-F3BC-EC6422B48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58830"/>
              </p:ext>
            </p:extLst>
          </p:nvPr>
        </p:nvGraphicFramePr>
        <p:xfrm>
          <a:off x="892372" y="7810219"/>
          <a:ext cx="70104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9413513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17586266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6074214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0717622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0467721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412051840"/>
                    </a:ext>
                  </a:extLst>
                </a:gridCol>
              </a:tblGrid>
              <a:tr h="4876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Elemental composition of </a:t>
                      </a:r>
                      <a:r>
                        <a:rPr lang="en-US" sz="1800" dirty="0"/>
                        <a:t>Austenitic </a:t>
                      </a:r>
                      <a:r>
                        <a:rPr lang="en-US" sz="1800" u="none" strike="noStrike" dirty="0">
                          <a:effectLst/>
                        </a:rPr>
                        <a:t>steel-13x 17001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59208"/>
                  </a:ext>
                </a:extLst>
              </a:tr>
              <a:tr h="19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2997035"/>
                  </a:ext>
                </a:extLst>
              </a:tr>
              <a:tr h="19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7091894"/>
                  </a:ext>
                </a:extLst>
              </a:tr>
              <a:tr h="19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438083"/>
                  </a:ext>
                </a:extLst>
              </a:tr>
              <a:tr h="19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14.89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140502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1664417-18CE-4B20-F26A-8E8174F51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01022"/>
              </p:ext>
            </p:extLst>
          </p:nvPr>
        </p:nvGraphicFramePr>
        <p:xfrm>
          <a:off x="879752" y="5766812"/>
          <a:ext cx="7108626" cy="168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71">
                  <a:extLst>
                    <a:ext uri="{9D8B030D-6E8A-4147-A177-3AD203B41FA5}">
                      <a16:colId xmlns:a16="http://schemas.microsoft.com/office/drawing/2014/main" val="597554328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1069582532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3414943996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3980356443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1632990929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2126701832"/>
                    </a:ext>
                  </a:extLst>
                </a:gridCol>
              </a:tblGrid>
              <a:tr h="55316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Elemental composition of Carbon Steel -3952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77897"/>
                  </a:ext>
                </a:extLst>
              </a:tr>
              <a:tr h="175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2037293"/>
                  </a:ext>
                </a:extLst>
              </a:tr>
              <a:tr h="175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2588750"/>
                  </a:ext>
                </a:extLst>
              </a:tr>
              <a:tr h="175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5429939"/>
                  </a:ext>
                </a:extLst>
              </a:tr>
              <a:tr h="175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2018783"/>
                  </a:ext>
                </a:extLst>
              </a:tr>
            </a:tbl>
          </a:graphicData>
        </a:graphic>
      </p:graphicFrame>
      <p:sp>
        <p:nvSpPr>
          <p:cNvPr id="37" name="Rectangle 3">
            <a:extLst>
              <a:ext uri="{FF2B5EF4-FFF2-40B4-BE49-F238E27FC236}">
                <a16:creationId xmlns:a16="http://schemas.microsoft.com/office/drawing/2014/main" id="{1FA259D4-BBDE-6EFB-0CDD-E671B610570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33316" y="5013193"/>
            <a:ext cx="62492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pc="287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Figure 3: Images of CS and Austenic steel after chemical treatment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C00AC5-5363-CDFE-D4F1-61BA209592AC}"/>
              </a:ext>
            </a:extLst>
          </p:cNvPr>
          <p:cNvSpPr txBox="1"/>
          <p:nvPr/>
        </p:nvSpPr>
        <p:spPr>
          <a:xfrm>
            <a:off x="8893371" y="4744298"/>
            <a:ext cx="13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A.Alloy Steel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8ACBE9-5A3D-6252-A28B-C6310FC34BC6}"/>
              </a:ext>
            </a:extLst>
          </p:cNvPr>
          <p:cNvSpPr txBox="1"/>
          <p:nvPr/>
        </p:nvSpPr>
        <p:spPr>
          <a:xfrm>
            <a:off x="10689360" y="4717938"/>
            <a:ext cx="209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Alloy Steel- HNO3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38C8FD-F0F9-20EB-99E1-8C9F2F725DE6}"/>
              </a:ext>
            </a:extLst>
          </p:cNvPr>
          <p:cNvSpPr txBox="1"/>
          <p:nvPr/>
        </p:nvSpPr>
        <p:spPr>
          <a:xfrm>
            <a:off x="13250452" y="4688867"/>
            <a:ext cx="18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A.Alloy  Steel- HCl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3C860D-9377-C18C-BD6C-9D2F553FEDDA}"/>
              </a:ext>
            </a:extLst>
          </p:cNvPr>
          <p:cNvSpPr txBox="1"/>
          <p:nvPr/>
        </p:nvSpPr>
        <p:spPr>
          <a:xfrm>
            <a:off x="15392400" y="4684109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Alloy Steel- AA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F31E8-4910-55CA-0453-9A7EBD85F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481" y="1231392"/>
            <a:ext cx="8884920" cy="35737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8C1C69-57B6-5056-796B-206865665489}"/>
              </a:ext>
            </a:extLst>
          </p:cNvPr>
          <p:cNvSpPr txBox="1"/>
          <p:nvPr/>
        </p:nvSpPr>
        <p:spPr>
          <a:xfrm>
            <a:off x="9004831" y="3070685"/>
            <a:ext cx="8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Steel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821436-AEF3-8350-4D34-5496DC3B87DD}"/>
              </a:ext>
            </a:extLst>
          </p:cNvPr>
          <p:cNvSpPr txBox="1"/>
          <p:nvPr/>
        </p:nvSpPr>
        <p:spPr>
          <a:xfrm>
            <a:off x="10960347" y="3025613"/>
            <a:ext cx="151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Steel- HNO3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0CFB5F-A0D5-0DA0-9299-5539678D92EE}"/>
              </a:ext>
            </a:extLst>
          </p:cNvPr>
          <p:cNvSpPr txBox="1"/>
          <p:nvPr/>
        </p:nvSpPr>
        <p:spPr>
          <a:xfrm>
            <a:off x="13128676" y="3018282"/>
            <a:ext cx="142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C Steel- HCl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D8AA4B-B4F7-40DD-567E-81B4D15194CE}"/>
              </a:ext>
            </a:extLst>
          </p:cNvPr>
          <p:cNvSpPr txBox="1"/>
          <p:nvPr/>
        </p:nvSpPr>
        <p:spPr>
          <a:xfrm>
            <a:off x="15696920" y="3063854"/>
            <a:ext cx="121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Steel- AA</a:t>
            </a:r>
          </a:p>
        </p:txBody>
      </p:sp>
    </p:spTree>
    <p:extLst>
      <p:ext uri="{BB962C8B-B14F-4D97-AF65-F5344CB8AC3E}">
        <p14:creationId xmlns:p14="http://schemas.microsoft.com/office/powerpoint/2010/main" val="183588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88881" y="-129123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2893" y="1098261"/>
            <a:ext cx="2987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>
              <a:spcBef>
                <a:spcPts val="1200"/>
              </a:spcBef>
              <a:spcAft>
                <a:spcPts val="0"/>
              </a:spcAft>
            </a:pPr>
            <a:r>
              <a:rPr lang="en-US" sz="2800" spc="287" dirty="0">
                <a:solidFill>
                  <a:srgbClr val="F47C00"/>
                </a:solidFill>
                <a:latin typeface="Codec Pro ExtraBold"/>
              </a:rPr>
              <a:t>SEM Analysis </a:t>
            </a:r>
          </a:p>
        </p:txBody>
      </p:sp>
      <p:sp>
        <p:nvSpPr>
          <p:cNvPr id="30" name="TextBox 6"/>
          <p:cNvSpPr txBox="1"/>
          <p:nvPr/>
        </p:nvSpPr>
        <p:spPr>
          <a:xfrm>
            <a:off x="245583" y="299791"/>
            <a:ext cx="7696200" cy="671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5400" spc="287" dirty="0">
                <a:solidFill>
                  <a:srgbClr val="0C3E5B"/>
                </a:solidFill>
                <a:latin typeface="Codec Pro ExtraBold"/>
              </a:rPr>
              <a:t>Results &amp; Discussion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4EC633A-0FB7-B3A8-B91B-6493471FC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57110"/>
              </p:ext>
            </p:extLst>
          </p:nvPr>
        </p:nvGraphicFramePr>
        <p:xfrm>
          <a:off x="4051208" y="5136310"/>
          <a:ext cx="2559443" cy="203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38799938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7961927"/>
                    </a:ext>
                  </a:extLst>
                </a:gridCol>
                <a:gridCol w="806844">
                  <a:extLst>
                    <a:ext uri="{9D8B030D-6E8A-4147-A177-3AD203B41FA5}">
                      <a16:colId xmlns:a16="http://schemas.microsoft.com/office/drawing/2014/main" val="1026208080"/>
                    </a:ext>
                  </a:extLst>
                </a:gridCol>
              </a:tblGrid>
              <a:tr h="1638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Spectrum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A2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A4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1485986"/>
                  </a:ext>
                </a:extLst>
              </a:tr>
              <a:tr h="2968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26.79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8759698"/>
                  </a:ext>
                </a:extLst>
              </a:tr>
              <a:tr h="2968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Cl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SABIC Typeface Text Light" panose="020B0303060202020204" pitchFamily="34" charset="0"/>
                        <a:ea typeface="+mn-ea"/>
                        <a:cs typeface="SABIC Typeface Text Light" panose="020B030306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75436"/>
                  </a:ext>
                </a:extLst>
              </a:tr>
              <a:tr h="2968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28.38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16.89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9616347"/>
                  </a:ext>
                </a:extLst>
              </a:tr>
              <a:tr h="2968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Fe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31.73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71.32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5878130"/>
                  </a:ext>
                </a:extLst>
              </a:tr>
              <a:tr h="2968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1.84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8.36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0580387"/>
                  </a:ext>
                </a:extLst>
              </a:tr>
              <a:tr h="2968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Nb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628865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4493A37-8451-6E0E-6866-07F891ADA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22231"/>
              </p:ext>
            </p:extLst>
          </p:nvPr>
        </p:nvGraphicFramePr>
        <p:xfrm>
          <a:off x="820978" y="5074923"/>
          <a:ext cx="2559443" cy="215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222">
                  <a:extLst>
                    <a:ext uri="{9D8B030D-6E8A-4147-A177-3AD203B41FA5}">
                      <a16:colId xmlns:a16="http://schemas.microsoft.com/office/drawing/2014/main" val="37395540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11657478"/>
                    </a:ext>
                  </a:extLst>
                </a:gridCol>
                <a:gridCol w="789621">
                  <a:extLst>
                    <a:ext uri="{9D8B030D-6E8A-4147-A177-3AD203B41FA5}">
                      <a16:colId xmlns:a16="http://schemas.microsoft.com/office/drawing/2014/main" val="3700001402"/>
                    </a:ext>
                  </a:extLst>
                </a:gridCol>
              </a:tblGrid>
              <a:tr h="3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Spectrum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A3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A4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361356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Cl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dirty="0">
                        <a:solidFill>
                          <a:schemeClr val="tx1"/>
                        </a:solidFill>
                        <a:latin typeface="SABIC Typeface Text Light" panose="020B0303060202020204" pitchFamily="34" charset="0"/>
                        <a:ea typeface="+mn-ea"/>
                        <a:cs typeface="SABIC Typeface Text Light" panose="020B030306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0835154"/>
                  </a:ext>
                </a:extLst>
              </a:tr>
              <a:tr h="311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dirty="0">
                        <a:solidFill>
                          <a:schemeClr val="tx1"/>
                        </a:solidFill>
                        <a:latin typeface="SABIC Typeface Text Light" panose="020B0303060202020204" pitchFamily="34" charset="0"/>
                        <a:ea typeface="+mn-ea"/>
                        <a:cs typeface="SABIC Typeface Text Light" panose="020B030306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30.05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6083729"/>
                  </a:ext>
                </a:extLst>
              </a:tr>
              <a:tr h="293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Si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7148769"/>
                  </a:ext>
                </a:extLst>
              </a:tr>
              <a:tr h="299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dirty="0">
                        <a:solidFill>
                          <a:schemeClr val="tx1"/>
                        </a:solidFill>
                        <a:latin typeface="SABIC Typeface Text Light" panose="020B0303060202020204" pitchFamily="34" charset="0"/>
                        <a:ea typeface="+mn-ea"/>
                        <a:cs typeface="SABIC Typeface Text Light" panose="020B030306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3208182"/>
                  </a:ext>
                </a:extLst>
              </a:tr>
              <a:tr h="299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Fe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96.33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42.5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2950673"/>
                  </a:ext>
                </a:extLst>
              </a:tr>
              <a:tr h="299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Mo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ABIC Typeface Text Light" panose="020B0303060202020204" pitchFamily="34" charset="0"/>
                          <a:ea typeface="+mn-ea"/>
                          <a:cs typeface="SABIC Typeface Text Light" panose="020B0303060202020204" pitchFamily="34" charset="0"/>
                        </a:rPr>
                        <a:t>0.31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8000163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FB0EADEC-C4AF-AD88-BE86-6366045C5870}"/>
              </a:ext>
            </a:extLst>
          </p:cNvPr>
          <p:cNvSpPr txBox="1"/>
          <p:nvPr/>
        </p:nvSpPr>
        <p:spPr>
          <a:xfrm>
            <a:off x="13339468" y="4823746"/>
            <a:ext cx="429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Extract of  metals with different Acid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D2D80-7910-E174-CCEE-EF4C5288C5E4}"/>
              </a:ext>
            </a:extLst>
          </p:cNvPr>
          <p:cNvSpPr txBox="1"/>
          <p:nvPr/>
        </p:nvSpPr>
        <p:spPr>
          <a:xfrm>
            <a:off x="719847" y="4681686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Optical images for CS in HCl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89F6B-7A65-FB42-CBA2-A93FFB40B4FA}"/>
              </a:ext>
            </a:extLst>
          </p:cNvPr>
          <p:cNvSpPr txBox="1"/>
          <p:nvPr/>
        </p:nvSpPr>
        <p:spPr>
          <a:xfrm>
            <a:off x="3945700" y="4705591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Optical images for A.A in HCl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9441C-5EB3-0F55-591A-D24A0D39508B}"/>
              </a:ext>
            </a:extLst>
          </p:cNvPr>
          <p:cNvSpPr txBox="1"/>
          <p:nvPr/>
        </p:nvSpPr>
        <p:spPr>
          <a:xfrm>
            <a:off x="7870143" y="5061984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r>
              <a:rPr lang="en-US" dirty="0"/>
              <a:t>Sample solution analyzed by ICP-MS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0251C0-67A1-6E1D-972B-27C63C6FF5A4}"/>
              </a:ext>
            </a:extLst>
          </p:cNvPr>
          <p:cNvSpPr txBox="1"/>
          <p:nvPr/>
        </p:nvSpPr>
        <p:spPr>
          <a:xfrm>
            <a:off x="7848600" y="9050285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Sample solution analyzed by ICP-MS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33F95-CA65-13AB-A932-3D7440A662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985"/>
          <a:stretch/>
        </p:blipFill>
        <p:spPr>
          <a:xfrm>
            <a:off x="820978" y="2323518"/>
            <a:ext cx="2624524" cy="184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97179-F789-3741-54C3-2A19CBB1F0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6836" y="2297740"/>
            <a:ext cx="4182312" cy="2539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FB3A5D-ABBD-5089-4F6E-2987BD6BF8C8}"/>
              </a:ext>
            </a:extLst>
          </p:cNvPr>
          <p:cNvSpPr txBox="1"/>
          <p:nvPr/>
        </p:nvSpPr>
        <p:spPr>
          <a:xfrm>
            <a:off x="954934" y="7734892"/>
            <a:ext cx="54232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B0F0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EDS analysis –Depletion in Metals.</a:t>
            </a:r>
          </a:p>
          <a:p>
            <a:pPr algn="just"/>
            <a:endParaRPr lang="en-US" altLang="en-US" sz="2000" dirty="0">
              <a:solidFill>
                <a:srgbClr val="00B0F0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B0F0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As SEM-EDX optical technique limitation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rgbClr val="00B0F0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B0F0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Solution-Acidic/Organic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B0F0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BECFE7-7F3F-66F1-AEA5-37A0C95110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40"/>
          <a:stretch/>
        </p:blipFill>
        <p:spPr>
          <a:xfrm>
            <a:off x="3962906" y="2297740"/>
            <a:ext cx="2747235" cy="1846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2ACF52-B529-8E23-A1A1-B098B6BA21E1}"/>
              </a:ext>
            </a:extLst>
          </p:cNvPr>
          <p:cNvSpPr txBox="1"/>
          <p:nvPr/>
        </p:nvSpPr>
        <p:spPr>
          <a:xfrm>
            <a:off x="10591800" y="1052049"/>
            <a:ext cx="9232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287" dirty="0">
                <a:solidFill>
                  <a:srgbClr val="F47C00"/>
                </a:solidFill>
                <a:latin typeface="Codec Pro ExtraBold"/>
              </a:rPr>
              <a:t>ICPMS  Analysis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994E1A-557D-13E8-17FB-29FA8C276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314" y="1744509"/>
            <a:ext cx="5060603" cy="32639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E279E7-2F09-60D6-4802-3DED14AEA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1783" y="6221173"/>
            <a:ext cx="5056632" cy="28062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6716C9-1B53-64BB-4948-EA1765CC2C0D}"/>
              </a:ext>
            </a:extLst>
          </p:cNvPr>
          <p:cNvSpPr txBox="1"/>
          <p:nvPr/>
        </p:nvSpPr>
        <p:spPr>
          <a:xfrm>
            <a:off x="13034641" y="6067100"/>
            <a:ext cx="999843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ICP/ ICPMS technique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Minimum samples volume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0.5ml</a:t>
            </a:r>
          </a:p>
          <a:p>
            <a:pPr marL="858838" lvl="2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Digesting -Clear solution </a:t>
            </a:r>
          </a:p>
          <a:p>
            <a:pPr marL="858838" lvl="2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A. Alloys pronounced </a:t>
            </a:r>
          </a:p>
          <a:p>
            <a:pPr marL="858838" lvl="2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CS Steel oxidized in HNO3 –  Iron oxide</a:t>
            </a:r>
            <a:endParaRPr lang="en-US" altLang="en-US" sz="22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051FED-9975-B23D-C41B-134137B0712E}"/>
              </a:ext>
            </a:extLst>
          </p:cNvPr>
          <p:cNvCxnSpPr/>
          <p:nvPr/>
        </p:nvCxnSpPr>
        <p:spPr>
          <a:xfrm>
            <a:off x="7543800" y="1179671"/>
            <a:ext cx="0" cy="849421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4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10794</TotalTime>
  <Words>892</Words>
  <Application>Microsoft Office PowerPoint</Application>
  <PresentationFormat>Custom</PresentationFormat>
  <Paragraphs>224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Canva Sans Bold</vt:lpstr>
      <vt:lpstr>SABIC Typeface Text</vt:lpstr>
      <vt:lpstr>Arial</vt:lpstr>
      <vt:lpstr>Glacial Indifference Bold</vt:lpstr>
      <vt:lpstr>SABIC Typeface Headline</vt:lpstr>
      <vt:lpstr>Wingdings</vt:lpstr>
      <vt:lpstr>Codec Pro ExtraBold</vt:lpstr>
      <vt:lpstr>Calibri</vt:lpstr>
      <vt:lpstr>Canva Sans</vt:lpstr>
      <vt:lpstr>SABIC Typeface Headline Light</vt:lpstr>
      <vt:lpstr>Tabarra Sans</vt:lpstr>
      <vt:lpstr>SABIC Typeface Text Light</vt:lpstr>
      <vt:lpstr>Tabarra Sans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Adesina, Akeem Yusuf</dc:creator>
  <cp:lastModifiedBy>Raju, ArunKumar Satyanarayana</cp:lastModifiedBy>
  <cp:revision>88</cp:revision>
  <dcterms:created xsi:type="dcterms:W3CDTF">2006-08-16T00:00:00Z</dcterms:created>
  <dcterms:modified xsi:type="dcterms:W3CDTF">2024-08-29T07:47:12Z</dcterms:modified>
  <dc:identifier>DAGG3nLRPf8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2024-08-26T08:14:38Z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dcdcab83-7b4a-4b5c-b5fb-c90e6b479470</vt:lpwstr>
  </property>
  <property fmtid="{D5CDD505-2E9C-101B-9397-08002B2CF9AE}" pid="8" name="MSIP_Label_13321747-f206-4919-9520-29762f698e8e_ContentBits">
    <vt:lpwstr>1</vt:lpwstr>
  </property>
  <property fmtid="{D5CDD505-2E9C-101B-9397-08002B2CF9AE}" pid="9" name="ClassificationContentMarkingHeaderLocations">
    <vt:lpwstr>Office Theme:7</vt:lpwstr>
  </property>
  <property fmtid="{D5CDD505-2E9C-101B-9397-08002B2CF9AE}" pid="10" name="ClassificationContentMarkingHeaderText">
    <vt:lpwstr>Classification: General Business Use </vt:lpwstr>
  </property>
</Properties>
</file>