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58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Arial Narrow" panose="020B0606020202030204" pitchFamily="34" charset="0"/>
      <p:regular r:id="rId47"/>
      <p:bold r:id="rId48"/>
      <p:italic r:id="rId49"/>
      <p:boldItalic r:id="rId50"/>
    </p:embeddedFont>
    <p:embeddedFont>
      <p:font typeface="Codec Pro ExtraBold" panose="020B0604020202020204" charset="0"/>
      <p:regular r:id="rId51"/>
    </p:embeddedFont>
    <p:embeddedFont>
      <p:font typeface="Canva Sans Bold" panose="020B0604020202020204" charset="0"/>
      <p:regular r:id="rId52"/>
    </p:embeddedFont>
    <p:embeddedFont>
      <p:font typeface="Canva Sans" panose="020B0604020202020204" charset="0"/>
      <p:regular r:id="rId53"/>
    </p:embeddedFont>
    <p:embeddedFont>
      <p:font typeface="Glacial Indifference Bold" panose="020B0604020202020204" charset="0"/>
      <p:regular r:id="rId54"/>
    </p:embeddedFont>
    <p:embeddedFont>
      <p:font typeface="Tabarra Sans Heavy" panose="020B0604020202020204" charset="0"/>
      <p:regular r:id="rId55"/>
    </p:embeddedFont>
    <p:embeddedFont>
      <p:font typeface="Arial Black" panose="020B0A04020102020204" pitchFamily="34" charset="0"/>
      <p:bold r:id="rId56"/>
    </p:embeddedFont>
    <p:embeddedFont>
      <p:font typeface="Monotype Corsiva" panose="03010101010201010101" pitchFamily="66" charset="0"/>
      <p:italic r:id="rId57"/>
    </p:embeddedFont>
    <p:embeddedFont>
      <p:font typeface="Georgia" panose="02040502050405020303" pitchFamily="18" charset="0"/>
      <p:regular r:id="rId58"/>
      <p:bold r:id="rId59"/>
      <p:italic r:id="rId60"/>
      <p:boldItalic r:id="rId61"/>
    </p:embeddedFont>
    <p:embeddedFont>
      <p:font typeface="Tabarra Sans" panose="020B0604020202020204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911"/>
    <a:srgbClr val="0C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19.xml"/><Relationship Id="rId17" Type="http://schemas.openxmlformats.org/officeDocument/2006/relationships/slide" Target="slides/slide34.xml"/><Relationship Id="rId2" Type="http://schemas.openxmlformats.org/officeDocument/2006/relationships/slide" Target="slides/slide6.xml"/><Relationship Id="rId16" Type="http://schemas.openxmlformats.org/officeDocument/2006/relationships/slide" Target="slides/slide33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8.xml"/><Relationship Id="rId5" Type="http://schemas.openxmlformats.org/officeDocument/2006/relationships/slide" Target="slides/slide9.xml"/><Relationship Id="rId15" Type="http://schemas.openxmlformats.org/officeDocument/2006/relationships/slide" Target="slides/slide32.xml"/><Relationship Id="rId10" Type="http://schemas.openxmlformats.org/officeDocument/2006/relationships/slide" Target="slides/slide14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AF655-BB18-468C-AA96-F49F79E8BA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5F01F0D-D76E-4CEE-BFB5-C7896C55414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rPr>
            <a:t>Chlorine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rPr>
            <a:t> is Available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</a:p>
      </dgm:t>
    </dgm:pt>
    <dgm:pt modelId="{5C3C6DCA-CC78-40CB-AE4F-AA250802DDC0}" type="parTrans" cxnId="{B165FCD9-66CF-4B84-A667-CEA12FD75A82}">
      <dgm:prSet/>
      <dgm:spPr/>
      <dgm:t>
        <a:bodyPr/>
        <a:lstStyle/>
        <a:p>
          <a:endParaRPr lang="en-US"/>
        </a:p>
      </dgm:t>
    </dgm:pt>
    <dgm:pt modelId="{4F309EA2-34D0-4750-B667-22DEAFDB65CD}" type="sibTrans" cxnId="{B165FCD9-66CF-4B84-A667-CEA12FD75A82}">
      <dgm:prSet/>
      <dgm:spPr/>
      <dgm:t>
        <a:bodyPr/>
        <a:lstStyle/>
        <a:p>
          <a:endParaRPr lang="en-US"/>
        </a:p>
      </dgm:t>
    </dgm:pt>
    <dgm:pt modelId="{5549F45B-0786-428B-9820-C95870C9948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FF9900"/>
              </a:solidFill>
              <a:effectLst/>
              <a:latin typeface="Comic Sans MS" panose="030F0702030302020204" pitchFamily="66" charset="0"/>
            </a:rPr>
            <a:t>Gas</a:t>
          </a:r>
        </a:p>
      </dgm:t>
    </dgm:pt>
    <dgm:pt modelId="{30AFA90A-280B-4003-83D9-48A1F77A219E}" type="parTrans" cxnId="{385E3E2A-0CC4-4948-AE0B-CB8F4EDEE50B}">
      <dgm:prSet/>
      <dgm:spPr/>
      <dgm:t>
        <a:bodyPr/>
        <a:lstStyle/>
        <a:p>
          <a:endParaRPr lang="en-US"/>
        </a:p>
      </dgm:t>
    </dgm:pt>
    <dgm:pt modelId="{82E2AC7F-81B3-466F-9188-DFC5121EADB0}" type="sibTrans" cxnId="{385E3E2A-0CC4-4948-AE0B-CB8F4EDEE50B}">
      <dgm:prSet/>
      <dgm:spPr/>
      <dgm:t>
        <a:bodyPr/>
        <a:lstStyle/>
        <a:p>
          <a:endParaRPr lang="en-US"/>
        </a:p>
      </dgm:t>
    </dgm:pt>
    <dgm:pt modelId="{246A09FC-8883-42C9-8816-9F47535A7AF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rPr>
            <a:t>Liquid</a:t>
          </a:r>
        </a:p>
      </dgm:t>
    </dgm:pt>
    <dgm:pt modelId="{646C60D4-31E1-4EFA-B660-E5B8D69141F3}" type="parTrans" cxnId="{267738C8-3C66-4110-9CB0-21ED07CE08A1}">
      <dgm:prSet/>
      <dgm:spPr/>
      <dgm:t>
        <a:bodyPr/>
        <a:lstStyle/>
        <a:p>
          <a:endParaRPr lang="en-US"/>
        </a:p>
      </dgm:t>
    </dgm:pt>
    <dgm:pt modelId="{7DF3EF5B-67D5-4464-B40A-0025FBCD5C8C}" type="sibTrans" cxnId="{267738C8-3C66-4110-9CB0-21ED07CE08A1}">
      <dgm:prSet/>
      <dgm:spPr/>
      <dgm:t>
        <a:bodyPr/>
        <a:lstStyle/>
        <a:p>
          <a:endParaRPr lang="en-US"/>
        </a:p>
      </dgm:t>
    </dgm:pt>
    <dgm:pt modelId="{1D5997AD-2D8D-42EC-9FB1-8BF1FC42BD40}" type="pres">
      <dgm:prSet presAssocID="{394AF655-BB18-468C-AA96-F49F79E8BA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E6E405-DC15-4F1E-991F-72B1F4959DBD}" type="pres">
      <dgm:prSet presAssocID="{15F01F0D-D76E-4CEE-BFB5-C7896C55414B}" presName="hierRoot1" presStyleCnt="0">
        <dgm:presLayoutVars>
          <dgm:hierBranch/>
        </dgm:presLayoutVars>
      </dgm:prSet>
      <dgm:spPr/>
    </dgm:pt>
    <dgm:pt modelId="{54F4D326-DD67-4522-9D6F-8A3977E097FB}" type="pres">
      <dgm:prSet presAssocID="{15F01F0D-D76E-4CEE-BFB5-C7896C55414B}" presName="rootComposite1" presStyleCnt="0"/>
      <dgm:spPr/>
    </dgm:pt>
    <dgm:pt modelId="{5FF0FFA2-97CB-4D6E-A3C3-82A657213929}" type="pres">
      <dgm:prSet presAssocID="{15F01F0D-D76E-4CEE-BFB5-C7896C5541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86260E-07C3-4F94-8711-66D8188E76A2}" type="pres">
      <dgm:prSet presAssocID="{15F01F0D-D76E-4CEE-BFB5-C7896C5541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CE4F6D5-0502-4C13-8719-3280BB10D27B}" type="pres">
      <dgm:prSet presAssocID="{15F01F0D-D76E-4CEE-BFB5-C7896C55414B}" presName="hierChild2" presStyleCnt="0"/>
      <dgm:spPr/>
    </dgm:pt>
    <dgm:pt modelId="{B2807F53-B6EC-439F-A905-7B4422E041B8}" type="pres">
      <dgm:prSet presAssocID="{30AFA90A-280B-4003-83D9-48A1F77A219E}" presName="Name35" presStyleLbl="parChTrans1D2" presStyleIdx="0" presStyleCnt="2"/>
      <dgm:spPr/>
      <dgm:t>
        <a:bodyPr/>
        <a:lstStyle/>
        <a:p>
          <a:endParaRPr lang="en-US"/>
        </a:p>
      </dgm:t>
    </dgm:pt>
    <dgm:pt modelId="{832F5FCA-3F3A-423E-A652-4C1AB0C0995A}" type="pres">
      <dgm:prSet presAssocID="{5549F45B-0786-428B-9820-C95870C9948B}" presName="hierRoot2" presStyleCnt="0">
        <dgm:presLayoutVars>
          <dgm:hierBranch/>
        </dgm:presLayoutVars>
      </dgm:prSet>
      <dgm:spPr/>
    </dgm:pt>
    <dgm:pt modelId="{EFB6B4C7-D02A-461B-9E64-9F087AABE32C}" type="pres">
      <dgm:prSet presAssocID="{5549F45B-0786-428B-9820-C95870C9948B}" presName="rootComposite" presStyleCnt="0"/>
      <dgm:spPr/>
    </dgm:pt>
    <dgm:pt modelId="{D00B3A6D-0018-461E-82EB-787260A3E68C}" type="pres">
      <dgm:prSet presAssocID="{5549F45B-0786-428B-9820-C95870C9948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3B52C-63B4-4BF3-B439-3EFB42EA366F}" type="pres">
      <dgm:prSet presAssocID="{5549F45B-0786-428B-9820-C95870C9948B}" presName="rootConnector" presStyleLbl="node2" presStyleIdx="0" presStyleCnt="2"/>
      <dgm:spPr/>
      <dgm:t>
        <a:bodyPr/>
        <a:lstStyle/>
        <a:p>
          <a:endParaRPr lang="en-US"/>
        </a:p>
      </dgm:t>
    </dgm:pt>
    <dgm:pt modelId="{1AEC2B1E-3C51-4A13-83BD-65B66A599544}" type="pres">
      <dgm:prSet presAssocID="{5549F45B-0786-428B-9820-C95870C9948B}" presName="hierChild4" presStyleCnt="0"/>
      <dgm:spPr/>
    </dgm:pt>
    <dgm:pt modelId="{414D29E8-CFC1-4D00-9CA0-C006D5FB03E6}" type="pres">
      <dgm:prSet presAssocID="{5549F45B-0786-428B-9820-C95870C9948B}" presName="hierChild5" presStyleCnt="0"/>
      <dgm:spPr/>
    </dgm:pt>
    <dgm:pt modelId="{8D047E14-326D-4D47-B25D-A3DAA3584D79}" type="pres">
      <dgm:prSet presAssocID="{646C60D4-31E1-4EFA-B660-E5B8D69141F3}" presName="Name35" presStyleLbl="parChTrans1D2" presStyleIdx="1" presStyleCnt="2"/>
      <dgm:spPr/>
      <dgm:t>
        <a:bodyPr/>
        <a:lstStyle/>
        <a:p>
          <a:endParaRPr lang="en-US"/>
        </a:p>
      </dgm:t>
    </dgm:pt>
    <dgm:pt modelId="{38B6977F-3ED6-4C4B-BDBB-069882C430AE}" type="pres">
      <dgm:prSet presAssocID="{246A09FC-8883-42C9-8816-9F47535A7AF9}" presName="hierRoot2" presStyleCnt="0">
        <dgm:presLayoutVars>
          <dgm:hierBranch/>
        </dgm:presLayoutVars>
      </dgm:prSet>
      <dgm:spPr/>
    </dgm:pt>
    <dgm:pt modelId="{82D43686-6D5B-4EEC-B287-A89708BC178A}" type="pres">
      <dgm:prSet presAssocID="{246A09FC-8883-42C9-8816-9F47535A7AF9}" presName="rootComposite" presStyleCnt="0"/>
      <dgm:spPr/>
    </dgm:pt>
    <dgm:pt modelId="{66BB880C-7B28-490F-8E81-500B68375EAB}" type="pres">
      <dgm:prSet presAssocID="{246A09FC-8883-42C9-8816-9F47535A7AF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75131-CF55-4A20-A478-797C9BCA6B11}" type="pres">
      <dgm:prSet presAssocID="{246A09FC-8883-42C9-8816-9F47535A7AF9}" presName="rootConnector" presStyleLbl="node2" presStyleIdx="1" presStyleCnt="2"/>
      <dgm:spPr/>
      <dgm:t>
        <a:bodyPr/>
        <a:lstStyle/>
        <a:p>
          <a:endParaRPr lang="en-US"/>
        </a:p>
      </dgm:t>
    </dgm:pt>
    <dgm:pt modelId="{960EBF2C-3ACD-488F-809A-9C11D329F641}" type="pres">
      <dgm:prSet presAssocID="{246A09FC-8883-42C9-8816-9F47535A7AF9}" presName="hierChild4" presStyleCnt="0"/>
      <dgm:spPr/>
    </dgm:pt>
    <dgm:pt modelId="{BB09E4F7-2F20-4AF7-B459-D553A0E9B781}" type="pres">
      <dgm:prSet presAssocID="{246A09FC-8883-42C9-8816-9F47535A7AF9}" presName="hierChild5" presStyleCnt="0"/>
      <dgm:spPr/>
    </dgm:pt>
    <dgm:pt modelId="{425F2CD7-5E5C-4B6D-9D20-3AC663490AF9}" type="pres">
      <dgm:prSet presAssocID="{15F01F0D-D76E-4CEE-BFB5-C7896C55414B}" presName="hierChild3" presStyleCnt="0"/>
      <dgm:spPr/>
    </dgm:pt>
  </dgm:ptLst>
  <dgm:cxnLst>
    <dgm:cxn modelId="{267738C8-3C66-4110-9CB0-21ED07CE08A1}" srcId="{15F01F0D-D76E-4CEE-BFB5-C7896C55414B}" destId="{246A09FC-8883-42C9-8816-9F47535A7AF9}" srcOrd="1" destOrd="0" parTransId="{646C60D4-31E1-4EFA-B660-E5B8D69141F3}" sibTransId="{7DF3EF5B-67D5-4464-B40A-0025FBCD5C8C}"/>
    <dgm:cxn modelId="{EFC50E53-A480-45B8-9731-79F1C54A2A40}" type="presOf" srcId="{5549F45B-0786-428B-9820-C95870C9948B}" destId="{D00B3A6D-0018-461E-82EB-787260A3E68C}" srcOrd="0" destOrd="0" presId="urn:microsoft.com/office/officeart/2005/8/layout/orgChart1"/>
    <dgm:cxn modelId="{79AEB1F8-7E21-45F8-A7C4-72CD6CEB4774}" type="presOf" srcId="{246A09FC-8883-42C9-8816-9F47535A7AF9}" destId="{16D75131-CF55-4A20-A478-797C9BCA6B11}" srcOrd="1" destOrd="0" presId="urn:microsoft.com/office/officeart/2005/8/layout/orgChart1"/>
    <dgm:cxn modelId="{468F6015-21B6-4ED3-8F9D-C812933DE686}" type="presOf" srcId="{15F01F0D-D76E-4CEE-BFB5-C7896C55414B}" destId="{6886260E-07C3-4F94-8711-66D8188E76A2}" srcOrd="1" destOrd="0" presId="urn:microsoft.com/office/officeart/2005/8/layout/orgChart1"/>
    <dgm:cxn modelId="{7587474F-CFC2-4262-8789-ABABBD0D2F36}" type="presOf" srcId="{646C60D4-31E1-4EFA-B660-E5B8D69141F3}" destId="{8D047E14-326D-4D47-B25D-A3DAA3584D79}" srcOrd="0" destOrd="0" presId="urn:microsoft.com/office/officeart/2005/8/layout/orgChart1"/>
    <dgm:cxn modelId="{385E3E2A-0CC4-4948-AE0B-CB8F4EDEE50B}" srcId="{15F01F0D-D76E-4CEE-BFB5-C7896C55414B}" destId="{5549F45B-0786-428B-9820-C95870C9948B}" srcOrd="0" destOrd="0" parTransId="{30AFA90A-280B-4003-83D9-48A1F77A219E}" sibTransId="{82E2AC7F-81B3-466F-9188-DFC5121EADB0}"/>
    <dgm:cxn modelId="{4E158C46-3923-445A-B408-D667D1FDF1BD}" type="presOf" srcId="{394AF655-BB18-468C-AA96-F49F79E8BA8E}" destId="{1D5997AD-2D8D-42EC-9FB1-8BF1FC42BD40}" srcOrd="0" destOrd="0" presId="urn:microsoft.com/office/officeart/2005/8/layout/orgChart1"/>
    <dgm:cxn modelId="{9C094C69-32F3-4DB4-B109-08ADC72155B9}" type="presOf" srcId="{246A09FC-8883-42C9-8816-9F47535A7AF9}" destId="{66BB880C-7B28-490F-8E81-500B68375EAB}" srcOrd="0" destOrd="0" presId="urn:microsoft.com/office/officeart/2005/8/layout/orgChart1"/>
    <dgm:cxn modelId="{C8998FBD-D348-4102-BB43-EE81DEA07AAE}" type="presOf" srcId="{30AFA90A-280B-4003-83D9-48A1F77A219E}" destId="{B2807F53-B6EC-439F-A905-7B4422E041B8}" srcOrd="0" destOrd="0" presId="urn:microsoft.com/office/officeart/2005/8/layout/orgChart1"/>
    <dgm:cxn modelId="{B165FCD9-66CF-4B84-A667-CEA12FD75A82}" srcId="{394AF655-BB18-468C-AA96-F49F79E8BA8E}" destId="{15F01F0D-D76E-4CEE-BFB5-C7896C55414B}" srcOrd="0" destOrd="0" parTransId="{5C3C6DCA-CC78-40CB-AE4F-AA250802DDC0}" sibTransId="{4F309EA2-34D0-4750-B667-22DEAFDB65CD}"/>
    <dgm:cxn modelId="{D2A4C34E-CB62-41F9-8ADB-71CD33360824}" type="presOf" srcId="{5549F45B-0786-428B-9820-C95870C9948B}" destId="{BB03B52C-63B4-4BF3-B439-3EFB42EA366F}" srcOrd="1" destOrd="0" presId="urn:microsoft.com/office/officeart/2005/8/layout/orgChart1"/>
    <dgm:cxn modelId="{057EFC7C-7C07-4349-B30E-4235AFDDB02F}" type="presOf" srcId="{15F01F0D-D76E-4CEE-BFB5-C7896C55414B}" destId="{5FF0FFA2-97CB-4D6E-A3C3-82A657213929}" srcOrd="0" destOrd="0" presId="urn:microsoft.com/office/officeart/2005/8/layout/orgChart1"/>
    <dgm:cxn modelId="{B0F799B8-2E1D-445C-9BB8-67A5F39A7358}" type="presParOf" srcId="{1D5997AD-2D8D-42EC-9FB1-8BF1FC42BD40}" destId="{B0E6E405-DC15-4F1E-991F-72B1F4959DBD}" srcOrd="0" destOrd="0" presId="urn:microsoft.com/office/officeart/2005/8/layout/orgChart1"/>
    <dgm:cxn modelId="{3395C316-2F98-4032-872A-DC9E76CC325F}" type="presParOf" srcId="{B0E6E405-DC15-4F1E-991F-72B1F4959DBD}" destId="{54F4D326-DD67-4522-9D6F-8A3977E097FB}" srcOrd="0" destOrd="0" presId="urn:microsoft.com/office/officeart/2005/8/layout/orgChart1"/>
    <dgm:cxn modelId="{76C10133-7478-4693-901F-B86C38EFF9F8}" type="presParOf" srcId="{54F4D326-DD67-4522-9D6F-8A3977E097FB}" destId="{5FF0FFA2-97CB-4D6E-A3C3-82A657213929}" srcOrd="0" destOrd="0" presId="urn:microsoft.com/office/officeart/2005/8/layout/orgChart1"/>
    <dgm:cxn modelId="{3AB7E6D0-BCCF-42D4-A941-BD99954A16BB}" type="presParOf" srcId="{54F4D326-DD67-4522-9D6F-8A3977E097FB}" destId="{6886260E-07C3-4F94-8711-66D8188E76A2}" srcOrd="1" destOrd="0" presId="urn:microsoft.com/office/officeart/2005/8/layout/orgChart1"/>
    <dgm:cxn modelId="{5412A281-A903-45B0-9E17-3D31AFF76495}" type="presParOf" srcId="{B0E6E405-DC15-4F1E-991F-72B1F4959DBD}" destId="{6CE4F6D5-0502-4C13-8719-3280BB10D27B}" srcOrd="1" destOrd="0" presId="urn:microsoft.com/office/officeart/2005/8/layout/orgChart1"/>
    <dgm:cxn modelId="{CDF40D53-3616-4C16-A4BC-9320E2695156}" type="presParOf" srcId="{6CE4F6D5-0502-4C13-8719-3280BB10D27B}" destId="{B2807F53-B6EC-439F-A905-7B4422E041B8}" srcOrd="0" destOrd="0" presId="urn:microsoft.com/office/officeart/2005/8/layout/orgChart1"/>
    <dgm:cxn modelId="{17578D63-1F52-4824-9A21-790E8FA59147}" type="presParOf" srcId="{6CE4F6D5-0502-4C13-8719-3280BB10D27B}" destId="{832F5FCA-3F3A-423E-A652-4C1AB0C0995A}" srcOrd="1" destOrd="0" presId="urn:microsoft.com/office/officeart/2005/8/layout/orgChart1"/>
    <dgm:cxn modelId="{65EAC5F3-91C7-4148-A831-692066D54158}" type="presParOf" srcId="{832F5FCA-3F3A-423E-A652-4C1AB0C0995A}" destId="{EFB6B4C7-D02A-461B-9E64-9F087AABE32C}" srcOrd="0" destOrd="0" presId="urn:microsoft.com/office/officeart/2005/8/layout/orgChart1"/>
    <dgm:cxn modelId="{A54F9A85-B6D9-4289-AF1D-3ADD57580A75}" type="presParOf" srcId="{EFB6B4C7-D02A-461B-9E64-9F087AABE32C}" destId="{D00B3A6D-0018-461E-82EB-787260A3E68C}" srcOrd="0" destOrd="0" presId="urn:microsoft.com/office/officeart/2005/8/layout/orgChart1"/>
    <dgm:cxn modelId="{7CFD4D23-6F99-4A8E-AA72-E3CDAE341303}" type="presParOf" srcId="{EFB6B4C7-D02A-461B-9E64-9F087AABE32C}" destId="{BB03B52C-63B4-4BF3-B439-3EFB42EA366F}" srcOrd="1" destOrd="0" presId="urn:microsoft.com/office/officeart/2005/8/layout/orgChart1"/>
    <dgm:cxn modelId="{A5EC056A-A741-4FB4-AFD2-A683B017E767}" type="presParOf" srcId="{832F5FCA-3F3A-423E-A652-4C1AB0C0995A}" destId="{1AEC2B1E-3C51-4A13-83BD-65B66A599544}" srcOrd="1" destOrd="0" presId="urn:microsoft.com/office/officeart/2005/8/layout/orgChart1"/>
    <dgm:cxn modelId="{8ECAD18A-92B8-49A9-A4D0-06E150F99FCF}" type="presParOf" srcId="{832F5FCA-3F3A-423E-A652-4C1AB0C0995A}" destId="{414D29E8-CFC1-4D00-9CA0-C006D5FB03E6}" srcOrd="2" destOrd="0" presId="urn:microsoft.com/office/officeart/2005/8/layout/orgChart1"/>
    <dgm:cxn modelId="{96592405-C8D0-493C-958D-BC32F46D7464}" type="presParOf" srcId="{6CE4F6D5-0502-4C13-8719-3280BB10D27B}" destId="{8D047E14-326D-4D47-B25D-A3DAA3584D79}" srcOrd="2" destOrd="0" presId="urn:microsoft.com/office/officeart/2005/8/layout/orgChart1"/>
    <dgm:cxn modelId="{6F4199FD-32AD-4AA4-9E14-183D1BC49710}" type="presParOf" srcId="{6CE4F6D5-0502-4C13-8719-3280BB10D27B}" destId="{38B6977F-3ED6-4C4B-BDBB-069882C430AE}" srcOrd="3" destOrd="0" presId="urn:microsoft.com/office/officeart/2005/8/layout/orgChart1"/>
    <dgm:cxn modelId="{21D0D981-C1AF-4759-BC53-B5B59DA6D5E7}" type="presParOf" srcId="{38B6977F-3ED6-4C4B-BDBB-069882C430AE}" destId="{82D43686-6D5B-4EEC-B287-A89708BC178A}" srcOrd="0" destOrd="0" presId="urn:microsoft.com/office/officeart/2005/8/layout/orgChart1"/>
    <dgm:cxn modelId="{A34C216B-B23C-47BD-B22B-42B2867487DD}" type="presParOf" srcId="{82D43686-6D5B-4EEC-B287-A89708BC178A}" destId="{66BB880C-7B28-490F-8E81-500B68375EAB}" srcOrd="0" destOrd="0" presId="urn:microsoft.com/office/officeart/2005/8/layout/orgChart1"/>
    <dgm:cxn modelId="{7EE7D27E-87CB-46EB-BA3C-F515CC725579}" type="presParOf" srcId="{82D43686-6D5B-4EEC-B287-A89708BC178A}" destId="{16D75131-CF55-4A20-A478-797C9BCA6B11}" srcOrd="1" destOrd="0" presId="urn:microsoft.com/office/officeart/2005/8/layout/orgChart1"/>
    <dgm:cxn modelId="{322AC2F4-9B08-43DB-8381-FE0772FDDC63}" type="presParOf" srcId="{38B6977F-3ED6-4C4B-BDBB-069882C430AE}" destId="{960EBF2C-3ACD-488F-809A-9C11D329F641}" srcOrd="1" destOrd="0" presId="urn:microsoft.com/office/officeart/2005/8/layout/orgChart1"/>
    <dgm:cxn modelId="{F7F6F440-91A6-4B56-9747-9B3A96D86976}" type="presParOf" srcId="{38B6977F-3ED6-4C4B-BDBB-069882C430AE}" destId="{BB09E4F7-2F20-4AF7-B459-D553A0E9B781}" srcOrd="2" destOrd="0" presId="urn:microsoft.com/office/officeart/2005/8/layout/orgChart1"/>
    <dgm:cxn modelId="{C6878418-4962-413C-BF3E-B60713E85B42}" type="presParOf" srcId="{B0E6E405-DC15-4F1E-991F-72B1F4959DBD}" destId="{425F2CD7-5E5C-4B6D-9D20-3AC663490A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47E14-326D-4D47-B25D-A3DAA3584D79}">
      <dsp:nvSpPr>
        <dsp:cNvPr id="0" name=""/>
        <dsp:cNvSpPr/>
      </dsp:nvSpPr>
      <dsp:spPr>
        <a:xfrm>
          <a:off x="4271962" y="1400223"/>
          <a:ext cx="1694209" cy="588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36"/>
              </a:lnTo>
              <a:lnTo>
                <a:pt x="1694209" y="294036"/>
              </a:lnTo>
              <a:lnTo>
                <a:pt x="1694209" y="588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07F53-B6EC-439F-A905-7B4422E041B8}">
      <dsp:nvSpPr>
        <dsp:cNvPr id="0" name=""/>
        <dsp:cNvSpPr/>
      </dsp:nvSpPr>
      <dsp:spPr>
        <a:xfrm>
          <a:off x="2577752" y="1400223"/>
          <a:ext cx="1694209" cy="588072"/>
        </a:xfrm>
        <a:custGeom>
          <a:avLst/>
          <a:gdLst/>
          <a:ahLst/>
          <a:cxnLst/>
          <a:rect l="0" t="0" r="0" b="0"/>
          <a:pathLst>
            <a:path>
              <a:moveTo>
                <a:pt x="1694209" y="0"/>
              </a:moveTo>
              <a:lnTo>
                <a:pt x="1694209" y="294036"/>
              </a:lnTo>
              <a:lnTo>
                <a:pt x="0" y="294036"/>
              </a:lnTo>
              <a:lnTo>
                <a:pt x="0" y="588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0FFA2-97CB-4D6E-A3C3-82A657213929}">
      <dsp:nvSpPr>
        <dsp:cNvPr id="0" name=""/>
        <dsp:cNvSpPr/>
      </dsp:nvSpPr>
      <dsp:spPr>
        <a:xfrm>
          <a:off x="2871789" y="50"/>
          <a:ext cx="2800346" cy="1400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1" i="0" u="none" strike="noStrike" kern="1200" cap="none" normalizeH="0" baseline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rPr>
            <a:t>Chlorine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1" i="0" u="none" strike="noStrike" kern="1200" cap="none" normalizeH="0" baseline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rPr>
            <a:t> is Available</a:t>
          </a:r>
          <a:r>
            <a:rPr kumimoji="0" lang="en-US" altLang="en-US" sz="3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</a:p>
      </dsp:txBody>
      <dsp:txXfrm>
        <a:off x="2871789" y="50"/>
        <a:ext cx="2800346" cy="1400173"/>
      </dsp:txXfrm>
    </dsp:sp>
    <dsp:sp modelId="{D00B3A6D-0018-461E-82EB-787260A3E68C}">
      <dsp:nvSpPr>
        <dsp:cNvPr id="0" name=""/>
        <dsp:cNvSpPr/>
      </dsp:nvSpPr>
      <dsp:spPr>
        <a:xfrm>
          <a:off x="1177579" y="1988296"/>
          <a:ext cx="2800346" cy="1400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1" i="0" u="none" strike="noStrike" kern="1200" cap="none" normalizeH="0" baseline="0" smtClean="0">
              <a:ln>
                <a:noFill/>
              </a:ln>
              <a:solidFill>
                <a:srgbClr val="FF9900"/>
              </a:solidFill>
              <a:effectLst/>
              <a:latin typeface="Comic Sans MS" panose="030F0702030302020204" pitchFamily="66" charset="0"/>
            </a:rPr>
            <a:t>Gas</a:t>
          </a:r>
        </a:p>
      </dsp:txBody>
      <dsp:txXfrm>
        <a:off x="1177579" y="1988296"/>
        <a:ext cx="2800346" cy="1400173"/>
      </dsp:txXfrm>
    </dsp:sp>
    <dsp:sp modelId="{66BB880C-7B28-490F-8E81-500B68375EAB}">
      <dsp:nvSpPr>
        <dsp:cNvPr id="0" name=""/>
        <dsp:cNvSpPr/>
      </dsp:nvSpPr>
      <dsp:spPr>
        <a:xfrm>
          <a:off x="4565998" y="1988296"/>
          <a:ext cx="2800346" cy="1400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rPr>
            <a:t>Liquid</a:t>
          </a:r>
        </a:p>
      </dsp:txBody>
      <dsp:txXfrm>
        <a:off x="4565998" y="1988296"/>
        <a:ext cx="2800346" cy="140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0828F-78CD-47A2-B6DC-F3882A85A025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BEB4-B9F4-40C3-AFED-6C2CF454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E0F5E-6106-45D1-9141-DCA09838C2E8}" type="slidenum">
              <a:rPr lang="en-US" altLang="en-US" sz="1200" smtClean="0">
                <a:latin typeface="Times New Roman" panose="02020603050405020304" pitchFamily="18" charset="0"/>
              </a:rPr>
              <a:pPr/>
              <a:t>22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244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738438"/>
            <a:ext cx="77343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738438"/>
            <a:ext cx="77343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E229-ECF1-4DCC-BB04-C27AD1DA694B}" type="datetime1">
              <a:rPr lang="en-US" altLang="en-US"/>
              <a:pPr>
                <a:defRPr/>
              </a:pPr>
              <a:t>6/20/2024</a:t>
            </a:fld>
            <a:endParaRPr lang="en-US" altLang="en-US"/>
          </a:p>
        </p:txBody>
      </p:sp>
      <p:sp>
        <p:nvSpPr>
          <p:cNvPr id="6" name="Rectangle 10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Muhammad Saleem et al.</a:t>
            </a:r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751B-F456-43C5-9A51-A45951EA7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88457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7300" y="547688"/>
            <a:ext cx="15773400" cy="8717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3AF2-7E1A-4CFA-90C0-76CC7FE1874E}" type="datetime1">
              <a:rPr lang="en-US" altLang="en-US"/>
              <a:pPr>
                <a:defRPr/>
              </a:pPr>
              <a:t>6/20/2024</a:t>
            </a:fld>
            <a:endParaRPr lang="en-US" altLang="en-US"/>
          </a:p>
        </p:txBody>
      </p:sp>
      <p:sp>
        <p:nvSpPr>
          <p:cNvPr id="4" name="Rectangle 10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Muhammad Saleem et al.</a:t>
            </a: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309D-3CE2-48D0-8F90-26080D08F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45510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www.edie.net/Products/Images/2338.jp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images.google.com.pk/imgres?imgurl=http://www.kimicontrol.com/images/lh-decs-a.JPG&amp;imgrefurl=http://www.kimicontrol.com/prodotti-e.html&amp;usg=__9B1ZycoMv22GhuQjM-bIVx6mn2U=&amp;h=282&amp;w=281&amp;sz=15&amp;hl=en&amp;start=8&amp;um=1&amp;tbnid=Dfs9Zmt1IRR7_M:&amp;tbnh=114&amp;tbnw=114&amp;prev=/images%3Fq%3Dsodium%2Bhypochlorite%2Bdisinfection%26um%3D1%26hl%3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chive.indianexpress.com/news/seven-hospitalised-after-gas-leak/617110/" TargetMode="External"/><Relationship Id="rId11" Type="http://schemas.openxmlformats.org/officeDocument/2006/relationships/image" Target="../media/image14.svg"/><Relationship Id="rId5" Type="http://schemas.openxmlformats.org/officeDocument/2006/relationships/image" Target="../media/image31.jpeg"/><Relationship Id="rId10" Type="http://schemas.openxmlformats.org/officeDocument/2006/relationships/image" Target="../media/image8.png"/><Relationship Id="rId4" Type="http://schemas.openxmlformats.org/officeDocument/2006/relationships/hyperlink" Target="https://www.hydramet.com.au/chlorine-gas-leak-detector" TargetMode="External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4.svg"/><Relationship Id="rId2" Type="http://schemas.openxmlformats.org/officeDocument/2006/relationships/hyperlink" Target="http://gochemless.com/top-10-dangers-of-swimming-pool-chlor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4.sv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0.jpeg"/><Relationship Id="rId7" Type="http://schemas.openxmlformats.org/officeDocument/2006/relationships/image" Target="../media/image12.svg"/><Relationship Id="rId2" Type="http://schemas.openxmlformats.org/officeDocument/2006/relationships/hyperlink" Target="http://rds.yahoo.com/_ylt=A0WTefa7hKJJPlMAHo2JzbkF;_ylu=X3oDMTBqZDFlYmxzBHBvcwMxNgRzZWMDc3IEdnRpZAM-/SIG=1k1uubl7i/EXP=1235473979/**http%3A/images.search.yahoo.com/images/view%3Fback=http%253A%252F%252Fimages.search.yahoo.com%252Fsearch%252Fimages%253Fp%253Dseawater%252Bcooling%2526fr%253Dyfp-t-203%2526toggle%253D1%2526cop%253Dmss%2526ei%253DUTF-8%26w=210%26h=140%26imgurl=www.cacoastkeeper.org%252Fassets%252Fimages%252Fprograms%252Fgovernment%252Fcooling_image.jpg%26rurl=http%253A%252F%252Fwww.cacoastkeeper.org%252Fcontent%252Fprograms%252Fgovernment%252FmarineHabitats%252Fcooling.cfm%26size=9.5kB%26name=cooling_image.jpg%26p=seawater%2Bcooling%26type=JPG%26oid=083230f46bc6e676%26no=16%26tt=174%26sigr=12j01g3pu%26sigi=129gt17bt%26sigb=13659brb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12.svg"/><Relationship Id="rId2" Type="http://schemas.openxmlformats.org/officeDocument/2006/relationships/hyperlink" Target="http://csusap.csu.edu.au/~mhuynh06/qualificatio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google.com.sa/url?sa=i&amp;source=images&amp;cd=&amp;ved=2ahUKEwi74t70sp7eAhXM_aQKHTFWDR0QjRx6BAgBEAU&amp;url=https://www.facebook.com/rnpresearch/&amp;psig=AOvVaw0n93aWYPa7cQ487ny927eA&amp;ust=1540447038515305" TargetMode="External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14.svg"/><Relationship Id="rId2" Type="http://schemas.openxmlformats.org/officeDocument/2006/relationships/hyperlink" Target="http://images.google.com.pk/imgres?imgurl=http://www.mnuzzo.com/blog/pump_house.jpg&amp;imgrefurl=http://nuzzogolfcoursedesign.blogspot.com/2007/07/taj-mahal-of-pump-houses.html&amp;usg=__l4a4-N87KDgWpe7YdoWJSRuM8SQ=&amp;h=600&amp;w=800&amp;sz=95&amp;hl=en&amp;start=1&amp;um=1&amp;tbnid=fTqk9sdyNckqdM:&amp;tbnh=107&amp;tbnw=143&amp;prev=/images%3Fq%3Dpump%2Bhouse%26um%3D1%26hl%3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hyperlink" Target="http://images.google.com.pk/imgres?imgurl=http://www.ecomonitoring.com/images/product-groups/pg-disinfection-systems.jpg&amp;imgrefurl=http://www.ecomonitoring.com/&amp;usg=__RMWkPJgIx9yus5gwUpZY0O5uEzU=&amp;h=160&amp;w=111&amp;sz=10&amp;hl=en&amp;start=49&amp;um=1&amp;tbnid=KUXo61kc-otjOM:&amp;tbnh=98&amp;tbnw=68&amp;prev=/images%3Fq%3Delectrochemical%2Bdisinfection%26start%3D40%26ndsp%3D20%26um%3D1%26hl%3Den%26sa%3DN" TargetMode="External"/><Relationship Id="rId18" Type="http://schemas.openxmlformats.org/officeDocument/2006/relationships/image" Target="../media/image14.svg"/><Relationship Id="rId3" Type="http://schemas.openxmlformats.org/officeDocument/2006/relationships/hyperlink" Target="http://images.google.com.pk/imgres?imgurl=http://www.udri.udayton.edu/NR/rdonlyres/ACA766E9-DE64-43A5-B541-CDAD339E3F90/0/ElectrochemistrySetup.jpg&amp;imgrefurl=http://www.udri.udayton.edu/NR/exeres/14B4826C-CA42-40FD-A7F7-700BA0C36A03.htm&amp;usg=__mGO6IXCg6fopx2UgnrqmCZtNKiY=&amp;h=200&amp;w=272&amp;sz=17&amp;hl=en&amp;start=4&amp;um=1&amp;tbnid=HJLeyJSW-cWuCM:&amp;tbnh=83&amp;tbnw=113&amp;prev=/images%3Fq%3Delectrochemical%2Bsetup%26um%3D1%26hl%3Den" TargetMode="External"/><Relationship Id="rId7" Type="http://schemas.openxmlformats.org/officeDocument/2006/relationships/hyperlink" Target="http://images.google.com.pk/imgres?imgurl=http://aquarius.nasa.gov/images/electrolysis1.jpg&amp;imgrefurl=http://aquarius.nasa.gov/electrolysis.html&amp;usg=__-PGkDO9VqpVitI2vOEn6NulvQE0=&amp;h=400&amp;w=586&amp;sz=28&amp;hl=en&amp;start=14&amp;um=1&amp;tbnid=aA5y4LhVNOeXXM:&amp;tbnh=92&amp;tbnw=135&amp;prev=/images%3Fq%3Delectrodes%26um%3D1%26hl%3Den" TargetMode="External"/><Relationship Id="rId12" Type="http://schemas.openxmlformats.org/officeDocument/2006/relationships/image" Target="../media/image50.jpe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hyperlink" Target="http://images.google.com.pk/imgres?imgurl=http://www.industry.siemens.de/data/presse/pics/06065323.jpg&amp;imgrefurl=http://www.industry.siemens.de/press/Details.aspx%3FpressArticleId%3D654%26languageId%3D2&amp;usg=__EiUoSbppTOxK7HxzCxo-O8A4FDs=&amp;h=2139&amp;w=1997&amp;sz=329&amp;hl=en&amp;start=9&amp;um=1&amp;tbnid=Z_PUts6BQWY9oM:&amp;tbnh=150&amp;tbnw=140&amp;prev=/images%3Fq%3Dsodium%2Bhypochlorite%2Bdisinfection%26um%3D1%26hl%3Den" TargetMode="External"/><Relationship Id="rId5" Type="http://schemas.openxmlformats.org/officeDocument/2006/relationships/hyperlink" Target="http://images.google.com.pk/imgres?imgurl=http://electronickits.com/kit/complete/powe/xp720.jpg&amp;imgrefurl=http://www.physicsforums.com/showthread.php%3Ft%3D170271&amp;usg=__MqPZm97eYPrvgMJM2R-QJfnqsdA=&amp;h=474&amp;w=902&amp;sz=29&amp;hl=en&amp;start=7&amp;um=1&amp;tbnid=YOmw6ploov3qlM:&amp;tbnh=77&amp;tbnw=146&amp;prev=/images%3Fq%3DDC%2Bpower%2Bsupply%26um%3D1%26hl%3Den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hyperlink" Target="http://images.google.com.pk/imgres?imgurl=http://www.torontosurplus.com/tes/DATA368.JPG&amp;imgrefurl=http://www.torontosurplus.com/tes/tes48.htm&amp;usg=__OYbmKpAmhKDJDQlw7EhSTTI1xd8=&amp;h=346&amp;w=300&amp;sz=30&amp;hl=en&amp;start=11&amp;um=1&amp;tbnid=WnRLjfvc1gU9IM:&amp;tbnh=120&amp;tbnw=104&amp;prev=/images%3Fq%3DVoltmeter%26um%3D1%26hl%3Den%26sa%3DX" TargetMode="External"/><Relationship Id="rId1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2.svg"/><Relationship Id="rId2" Type="http://schemas.openxmlformats.org/officeDocument/2006/relationships/hyperlink" Target="https://www.youtube.com/channel/UCFSqz5_wYLcrxoTH42ovt8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hyperlink" Target="https://www.timeshighereducation.com/features/how-be-great-journal-editor-advice-eight-top-academic-editors" TargetMode="External"/><Relationship Id="rId9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4.sv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8.png"/><Relationship Id="rId2" Type="http://schemas.openxmlformats.org/officeDocument/2006/relationships/hyperlink" Target="http://images.google.com.pk/imgres?imgurl=http://electronickits.com/kit/complete/powe/xp720.jpg&amp;imgrefurl=http://www.physicsforums.com/showthread.php%3Ft%3D170271&amp;usg=__MqPZm97eYPrvgMJM2R-QJfnqsdA=&amp;h=474&amp;w=902&amp;sz=29&amp;hl=en&amp;start=7&amp;um=1&amp;tbnid=YOmw6ploov3qlM:&amp;tbnh=77&amp;tbnw=146&amp;prev=/images%3Fq%3DDC%2Bpower%2Bsupply%26um%3D1%26hl%3D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pk/imgres?imgurl=http://www.ecomonitoring.com/images/product-groups/pg-disinfection-systems.jpg&amp;imgrefurl=http://www.ecomonitoring.com/&amp;usg=__RMWkPJgIx9yus5gwUpZY0O5uEzU=&amp;h=160&amp;w=111&amp;sz=10&amp;hl=en&amp;start=49&amp;um=1&amp;tbnid=KUXo61kc-otjOM:&amp;tbnh=98&amp;tbnw=68&amp;prev=/images%3Fq%3Delectrochemical%2Bdisinfection%26start%3D40%26ndsp%3D20%26um%3D1%26hl%3Den%26sa%3DN" TargetMode="External"/><Relationship Id="rId11" Type="http://schemas.openxmlformats.org/officeDocument/2006/relationships/image" Target="../media/image12.svg"/><Relationship Id="rId5" Type="http://schemas.openxmlformats.org/officeDocument/2006/relationships/image" Target="../media/image49.jpeg"/><Relationship Id="rId10" Type="http://schemas.openxmlformats.org/officeDocument/2006/relationships/image" Target="../media/image7.png"/><Relationship Id="rId4" Type="http://schemas.openxmlformats.org/officeDocument/2006/relationships/hyperlink" Target="http://images.google.com.pk/imgres?imgurl=http://www.torontosurplus.com/tes/DATA368.JPG&amp;imgrefurl=http://www.torontosurplus.com/tes/tes48.htm&amp;usg=__OYbmKpAmhKDJDQlw7EhSTTI1xd8=&amp;h=346&amp;w=300&amp;sz=30&amp;hl=en&amp;start=11&amp;um=1&amp;tbnid=WnRLjfvc1gU9IM:&amp;tbnh=120&amp;tbnw=104&amp;prev=/images%3Fq%3DVoltmeter%26um%3D1%26hl%3Den%26sa%3DX" TargetMode="External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leemm@rcjy.edu.sa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6.svg"/><Relationship Id="rId10" Type="http://schemas.openxmlformats.org/officeDocument/2006/relationships/image" Target="../media/image20.sv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rds.yahoo.com/_ylt=A0WTefVqhqJJHCAA8OiJzbkF;_ylu=X3oDMTBqYmk3ZDF2BHBvcwM1NwRzZWMDc3IEdnRpZAM-/SIG=1hd2sno2o/EXP=1235474410/**http%3A/images.search.yahoo.com/images/view%3Fback=http%253A%252F%252Fimages.search.yahoo.com%252Fsearch%252Fimages%253Fp%253Dseawater%252Bcooling%2526ni%253D20%2526ei%253DUTF-8%2526fr%253Dyfp-t-203%2526xargs%253D0%2526pstart%253D1%2526b%253D41%26w=275%26h=180%26imgurl=www.makai.com%252Fimages%252Fnelha.jpg%26rurl=http%253A%252F%252Fwww.makai.com%252Frenewable_energy%252Fswac.htm%26size=13.3kB%26name=nelha.jpg%26p=seawater%2Bcooling%26type=JPG%26oid=8a7e0358d603539e%26no=57%26tt=174%26sigr=11eo45b62%26sigi=10up737g5%26sigb=13hblil1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nci-construction-projets.com/en/realisations/centrale-thermique-hub-river/" TargetMode="External"/><Relationship Id="rId11" Type="http://schemas.openxmlformats.org/officeDocument/2006/relationships/image" Target="../media/image14.svg"/><Relationship Id="rId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hyperlink" Target="http://xflow.pentair.com/zh-cn/industries/power" TargetMode="External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ids.britannica.com/students/article/zebra-mussel/341067" TargetMode="External"/><Relationship Id="rId13" Type="http://schemas.openxmlformats.org/officeDocument/2006/relationships/image" Target="../media/image12.sv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7.png"/><Relationship Id="rId2" Type="http://schemas.openxmlformats.org/officeDocument/2006/relationships/hyperlink" Target="http://rds.yahoo.com/_ylt=A0WTefVqhqJJHCAA8OiJzbkF;_ylu=X3oDMTBqYmk3ZDF2BHBvcwM1NwRzZWMDc3IEdnRpZAM-/SIG=1hd2sno2o/EXP=1235474410/**http%3A/images.search.yahoo.com/images/view%3Fback=http%253A%252F%252Fimages.search.yahoo.com%252Fsearch%252Fimages%253Fp%253Dseawater%252Bcooling%2526ni%253D20%2526ei%253DUTF-8%2526fr%253Dyfp-t-203%2526xargs%253D0%2526pstart%253D1%2526b%253D41%26w=275%26h=180%26imgurl=www.makai.com%252Fimages%252Fnelha.jpg%26rurl=http%253A%252F%252Fwww.makai.com%252Frenewable_energy%252Fswac.htm%26size=13.3kB%26name=nelha.jpg%26p=seawater%2Bcooling%26type=JPG%26oid=8a7e0358d603539e%26no=57%26tt=174%26sigr=11eo45b62%26sigi=10up737g5%26sigb=13hblil1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iofouling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5" Type="http://schemas.openxmlformats.org/officeDocument/2006/relationships/image" Target="../media/image14.svg"/><Relationship Id="rId10" Type="http://schemas.openxmlformats.org/officeDocument/2006/relationships/hyperlink" Target="http://www.heatexchanger.guide/challenges-in-heat-exchangers/" TargetMode="External"/><Relationship Id="rId4" Type="http://schemas.openxmlformats.org/officeDocument/2006/relationships/hyperlink" Target="http://images.google.com.pk/imgres?imgurl=http://www.environmentalleverage.com/Fall%2520Turnover/Image649.gif&amp;imgrefurl=http://www.environmentalleverage.com/Fall%2520turnover.htm&amp;usg=__pgE4yFoKB-R46K1EORG6ha9wAbo=&amp;h=480&amp;w=640&amp;sz=146&amp;hl=en&amp;start=4&amp;um=1&amp;tbnid=L0VzOwrTZ34w0M:&amp;tbnh=103&amp;tbnw=137&amp;prev=/images%3Fq%3Dchlorine%2Bdisinfection%26um%3D1%26hl%3Den%26sa%3DN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12.svg"/><Relationship Id="rId2" Type="http://schemas.openxmlformats.org/officeDocument/2006/relationships/hyperlink" Target="http://rds.yahoo.com/_ylt=A0WTefa7hKJJPlMAGI2JzbkF;_ylu=X3oDMTBqMjRpazg1BHBvcwMxMARzZWMDc3IEdnRpZAM-/SIG=1jucgu6g0/EXP=1235473979/**http%3A/images.search.yahoo.com/images/view%3Fback=http%253A%252F%252Fimages.search.yahoo.com%252Fsearch%252Fimages%253Fp%253Dseawater%252Bcooling%2526fr%253Dyfp-t-203%2526toggle%253D1%2526cop%253Dmss%2526ei%253DUTF-8%26w=254%26h=174%26imgurl=www.copper.org%252Finnovations%252F2000%252F06%252Fimages%252Fcuni_mrnsprm_wtrbx.jpg%26rurl=http%253A%252F%252Fwww.copper.org%252Finnovations%252F2000%252F06-marine%252Fcuni-marine-supreme-illustrations.html%26size=13.2kB%26name=cuni_mrnsprm_wtrbx.jpg%26p=seawater%2Bcooling%26type=JPG%26oid=81542feed9b8c0e0%26no=10%26tt=174%26sigr=12n8hn9s7%26sigi=1200k60gh%26sigb=13659br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pk/imgres?imgurl=http://subway.buffalonet.org/pmphse02.jpg&amp;imgrefurl=http://subway.buffalonet.org/pumphse.html&amp;usg=__9anfegh7uc0Xdlcnn8r44BKal7M=&amp;h=480&amp;w=351&amp;sz=27&amp;hl=en&amp;start=12&amp;um=1&amp;tbnid=gFH5PmgJTVtdPM:&amp;tbnh=129&amp;tbnw=94&amp;prev=/images%3Fq%3Dpump%2Bhouse%26um%3D1%26hl%3Den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hyperlink" Target="http://rds.yahoo.com/_ylt=A0WTefVqhqJJHCAA3.iJzbkF;_ylu=X3oDMTBqaGRyOHJtBHBvcwM0MQRzZWMDc3IEdnRpZAM-/SIG=1hum3rt2f/EXP=1235474410/**http%3A/images.search.yahoo.com/images/view%3Fback=http%253A%252F%252Fimages.search.yahoo.com%252Fsearch%252Fimages%253Fp%253Dseawater%252Bcooling%2526ni%253D20%2526ei%253DUTF-8%2526fr%253Dyfp-t-203%2526xargs%253D0%2526pstart%253D1%2526b%253D41%26w=234%26h=210%26imgurl=spaix.net%252Fpics%252Fmagazine%252F1206-ksb.jpg%26rurl=http%253A%252F%252Fspaix.net%252Fmagazine%252FNews_en%252Fdoc3362x.asp%26size=13.7kB%26name=1206-ksb.jpg%26p=seawater%2Bcooling%26type=JPG%26oid=d49d78efc2bc9e8c%26no=41%26tt=174%26sigr=11eib2vf9%26sigi=11435ceaj%26sigb=13hblil1h" TargetMode="External"/><Relationship Id="rId9" Type="http://schemas.openxmlformats.org/officeDocument/2006/relationships/hyperlink" Target="http://www.uniondredgers.com/project/pipeline-installation-at-ro-desalination-plant-ajman/" TargetMode="External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hyperlink" Target="http://rds.yahoo.com/_ylt=A0WTefa7hKJJPlMAGI2JzbkF;_ylu=X3oDMTBqMjRpazg1BHBvcwMxMARzZWMDc3IEdnRpZAM-/SIG=1jucgu6g0/EXP=1235473979/**http%3A/images.search.yahoo.com/images/view%3Fback=http%253A%252F%252Fimages.search.yahoo.com%252Fsearch%252Fimages%253Fp%253Dseawater%252Bcooling%2526fr%253Dyfp-t-203%2526toggle%253D1%2526cop%253Dmss%2526ei%253DUTF-8%26w=254%26h=174%26imgurl=www.copper.org%252Finnovations%252F2000%252F06%252Fimages%252Fcuni_mrnsprm_wtrbx.jpg%26rurl=http%253A%252F%252Fwww.copper.org%252Finnovations%252F2000%252F06-marine%252Fcuni-marine-supreme-illustrations.html%26size=13.2kB%26name=cuni_mrnsprm_wtrbx.jpg%26p=seawater%2Bcooling%26type=JPG%26oid=81542feed9b8c0e0%26no=10%26tt=174%26sigr=12n8hn9s7%26sigi=1200k60gh%26sigb=13659br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ridisperunding.com/solutions/process-cooling/cooling-towers/seawater-cooling-tower/" TargetMode="External"/><Relationship Id="rId11" Type="http://schemas.openxmlformats.org/officeDocument/2006/relationships/image" Target="../media/image14.svg"/><Relationship Id="rId5" Type="http://schemas.openxmlformats.org/officeDocument/2006/relationships/image" Target="../media/image24.jpeg"/><Relationship Id="rId10" Type="http://schemas.openxmlformats.org/officeDocument/2006/relationships/image" Target="../media/image8.png"/><Relationship Id="rId4" Type="http://schemas.openxmlformats.org/officeDocument/2006/relationships/hyperlink" Target="https://www.tubetech.com/7066/case-studies/condensers-case-studies/condenser-clean-removes-300kg-scale-silt" TargetMode="External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wmf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rds.yahoo.com/_ylt=A0WTefa7hKJJPlMAF42JzbkF;_ylu=X3oDMTBpdDZuNzZrBHBvcwM5BHNlYwNzcgR2dGlkAw--/SIG=1htsserdb/EXP=1235473979/**http%3A/images.search.yahoo.com/images/view%3Fback=http%253A%252F%252Fimages.search.yahoo.com%252Fsearch%252Fimages%253Fp%253Dseawater%252Bcooling%2526fr%253Dyfp-t-203%2526toggle%253D1%2526cop%253Dmss%2526ei%253DUTF-8%26w=150%26h=249%26imgurl=www.torishima.co.jp%252Fsei_youto%252Fpho1%252Fseawater07.jpg%26rurl=http%253A%252F%252Fwww.torishima.co.jp%252Fsei_youto%252Fe_sei_youto_seawater.html%26size=20.4kB%26name=seawater07.jpg%26p=seawater%2Bcooling%26type=JPG%26oid=e1f9a3c389c418f4%26no=9%26tt=174%26sigr=11urqassl%26sigi=11hmt5j1c%26sigb=13659brb6" TargetMode="External"/><Relationship Id="rId11" Type="http://schemas.openxmlformats.org/officeDocument/2006/relationships/image" Target="../media/image14.svg"/><Relationship Id="rId5" Type="http://schemas.openxmlformats.org/officeDocument/2006/relationships/image" Target="../media/image26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00265" y="5697449"/>
            <a:ext cx="8883055" cy="187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287" dirty="0" smtClean="0">
                <a:solidFill>
                  <a:srgbClr val="0C3E5B"/>
                </a:solidFill>
                <a:latin typeface="Codec Pro ExtraBold"/>
              </a:rPr>
              <a:t>Anti-Biofouling</a:t>
            </a:r>
            <a:r>
              <a:rPr lang="en-US" sz="2800" b="1" spc="287" dirty="0">
                <a:solidFill>
                  <a:srgbClr val="0C3E5B"/>
                </a:solidFill>
                <a:latin typeface="Codec Pro ExtraBold"/>
              </a:rPr>
              <a:t>; Using Electrochemical Process in the Cooling Circuit of Nuclear Power Industry: A Case Study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13338" y="7966851"/>
            <a:ext cx="7140929" cy="1589045"/>
            <a:chOff x="-68383" y="-17663"/>
            <a:chExt cx="1389815" cy="309270"/>
          </a:xfrm>
        </p:grpSpPr>
        <p:sp>
          <p:nvSpPr>
            <p:cNvPr id="8" name="Freeform 8"/>
            <p:cNvSpPr/>
            <p:nvPr/>
          </p:nvSpPr>
          <p:spPr>
            <a:xfrm>
              <a:off x="-21567" y="-17663"/>
              <a:ext cx="1342999" cy="309270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-68383" y="39770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smtClean="0">
                  <a:solidFill>
                    <a:srgbClr val="0C220F"/>
                  </a:solidFill>
                  <a:latin typeface="Georgia" panose="02040502050405020303" pitchFamily="18" charset="0"/>
                </a:rPr>
                <a:t>Dept. </a:t>
              </a:r>
              <a:r>
                <a:rPr lang="en-US" altLang="en-US" sz="2400" b="1" dirty="0">
                  <a:solidFill>
                    <a:srgbClr val="0C220F"/>
                  </a:solidFill>
                  <a:latin typeface="Georgia" panose="02040502050405020303" pitchFamily="18" charset="0"/>
                </a:rPr>
                <a:t>of Civil Engineering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C220F"/>
                  </a:solidFill>
                  <a:latin typeface="Georgia" panose="02040502050405020303" pitchFamily="18" charset="0"/>
                </a:rPr>
                <a:t>Jubail </a:t>
              </a:r>
              <a:r>
                <a:rPr lang="en-US" altLang="en-US" sz="2400" b="1" dirty="0" smtClean="0">
                  <a:solidFill>
                    <a:srgbClr val="0C220F"/>
                  </a:solidFill>
                  <a:latin typeface="Georgia" panose="02040502050405020303" pitchFamily="18" charset="0"/>
                </a:rPr>
                <a:t>Industrial College, Royal Commission for Jubail &amp; Yanbu</a:t>
              </a:r>
              <a:endParaRPr lang="en-US" altLang="en-US" sz="2400" b="1" dirty="0">
                <a:solidFill>
                  <a:srgbClr val="0C220F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777643" y="5981700"/>
            <a:ext cx="4481657" cy="303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</a:t>
            </a:r>
            <a:r>
              <a:rPr lang="en-US" sz="3908" spc="195" dirty="0" smtClean="0">
                <a:solidFill>
                  <a:srgbClr val="0C3E5B"/>
                </a:solidFill>
                <a:latin typeface="Canva Sans Bold"/>
              </a:rPr>
              <a:t>Dr. 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M</a:t>
            </a:r>
            <a:r>
              <a:rPr lang="en-US" sz="3908" spc="195" dirty="0" smtClean="0">
                <a:solidFill>
                  <a:srgbClr val="0C3E5B"/>
                </a:solidFill>
                <a:latin typeface="Canva Sans Bold"/>
              </a:rPr>
              <a:t>uhammad Saleem</a:t>
            </a:r>
          </a:p>
          <a:p>
            <a:pPr algn="ctr"/>
            <a:r>
              <a:rPr lang="en-US" sz="2000" b="1" dirty="0"/>
              <a:t>AM-ASCE</a:t>
            </a:r>
            <a:r>
              <a:rPr lang="en-US" sz="2000" b="1" dirty="0" smtClean="0"/>
              <a:t>, </a:t>
            </a:r>
            <a:r>
              <a:rPr lang="en-US" sz="2000" b="1" dirty="0"/>
              <a:t>M-IAAM, M-PEC,</a:t>
            </a:r>
            <a:endParaRPr lang="en-US" sz="2000" dirty="0"/>
          </a:p>
          <a:p>
            <a:pPr algn="ctr"/>
            <a:r>
              <a:rPr lang="en-US" sz="2000" b="1" dirty="0"/>
              <a:t>Environmental and Water Resources Institute (EWRI)</a:t>
            </a:r>
            <a:endParaRPr lang="en-US" sz="4000" spc="195" dirty="0">
              <a:solidFill>
                <a:srgbClr val="0C3E5B"/>
              </a:solidFill>
              <a:latin typeface="Canva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4960" y="294292"/>
            <a:ext cx="2791808" cy="251948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28800" y="1695451"/>
            <a:ext cx="14077951" cy="31432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600" dirty="0"/>
              <a:t>The most economical solution to biological fouling is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disinfection </a:t>
            </a:r>
            <a:r>
              <a:rPr lang="en-US" altLang="en-US" sz="3600" dirty="0"/>
              <a:t>(</a:t>
            </a:r>
            <a:r>
              <a:rPr lang="en-US" sz="3600" dirty="0" err="1"/>
              <a:t>Zazouli</a:t>
            </a:r>
            <a:r>
              <a:rPr lang="en-US" sz="3600" dirty="0"/>
              <a:t>, &amp; </a:t>
            </a:r>
            <a:r>
              <a:rPr lang="en-US" sz="3600" dirty="0" err="1"/>
              <a:t>Kalankesh</a:t>
            </a:r>
            <a:r>
              <a:rPr lang="en-US" sz="3600" dirty="0"/>
              <a:t>, 2017)</a:t>
            </a:r>
            <a:r>
              <a:rPr lang="en-US" altLang="en-US" sz="3600" dirty="0"/>
              <a:t>. 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600" dirty="0"/>
              <a:t>Disinfection can be accomplished through chlorination, ultra-violet (UV) sterilization, ozone or biocide. 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600" dirty="0"/>
              <a:t>Chlorine is an effective and well understood disinfectant (</a:t>
            </a:r>
            <a:r>
              <a:rPr lang="en-US" altLang="en-US" sz="3600" dirty="0" err="1"/>
              <a:t>Asfer</a:t>
            </a:r>
            <a:r>
              <a:rPr lang="en-US" altLang="en-US" sz="3600" dirty="0"/>
              <a:t>, 2005; Joseph et al., 2001).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48050" y="5943601"/>
          <a:ext cx="8543925" cy="338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66C9D-0715-4516-AC96-8E069091A3C1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1036" name="Group 3"/>
          <p:cNvGrpSpPr>
            <a:grpSpLocks/>
          </p:cNvGrpSpPr>
          <p:nvPr/>
        </p:nvGrpSpPr>
        <p:grpSpPr bwMode="auto">
          <a:xfrm>
            <a:off x="1371600" y="1581150"/>
            <a:ext cx="14535151" cy="114301"/>
            <a:chOff x="192" y="668"/>
            <a:chExt cx="5904" cy="56"/>
          </a:xfrm>
        </p:grpSpPr>
        <p:sp>
          <p:nvSpPr>
            <p:cNvPr id="1039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040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1037" name="WordArt 18"/>
          <p:cNvSpPr>
            <a:spLocks noChangeArrowheads="1" noChangeShapeType="1" noTextEdit="1"/>
          </p:cNvSpPr>
          <p:nvPr/>
        </p:nvSpPr>
        <p:spPr bwMode="auto">
          <a:xfrm>
            <a:off x="2964658" y="361950"/>
            <a:ext cx="933688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Solution to the Problem</a:t>
            </a:r>
          </a:p>
        </p:txBody>
      </p:sp>
      <p:pic>
        <p:nvPicPr>
          <p:cNvPr id="1038" name="Picture 19" descr="Chlorination Services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572" y="5470386"/>
            <a:ext cx="3163241" cy="424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47220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600200" y="2143125"/>
            <a:ext cx="11582399" cy="4555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44513" indent="-544513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900" dirty="0"/>
              <a:t>However, gaseous chlorine handling could be hazardous and requires strict regulatory compliance.  </a:t>
            </a:r>
          </a:p>
          <a:p>
            <a:pPr marL="544513" indent="-544513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900" dirty="0"/>
              <a:t>Specific safety devices need to be provided to personnel handling and transporting chlorine gas tanks and cylinders. </a:t>
            </a:r>
          </a:p>
        </p:txBody>
      </p:sp>
      <p:grpSp>
        <p:nvGrpSpPr>
          <p:cNvPr id="18437" name="Group 3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18442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8443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10458450" y="257175"/>
            <a:ext cx="5086350" cy="1457325"/>
          </a:xfrm>
          <a:prstGeom prst="wedgeRoundRectCallout">
            <a:avLst>
              <a:gd name="adj1" fmla="val -97801"/>
              <a:gd name="adj2" fmla="val 97384"/>
              <a:gd name="adj3" fmla="val 16667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Gaseous Chlorine is not Recommended</a:t>
            </a:r>
          </a:p>
        </p:txBody>
      </p:sp>
      <p:pic>
        <p:nvPicPr>
          <p:cNvPr id="18439" name="Picture 8" descr="lh-decs-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457" y="2802732"/>
            <a:ext cx="3112293" cy="281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Image result for chlorine gas cylind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488907"/>
            <a:ext cx="6400800" cy="37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Image result for chlorine gas cylind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88907"/>
            <a:ext cx="5695950" cy="37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63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657475" y="2466975"/>
            <a:ext cx="13344525" cy="385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720725" indent="-720725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900" dirty="0"/>
              <a:t>Chlorine gas has severe health effects. </a:t>
            </a:r>
          </a:p>
          <a:p>
            <a:pPr marL="720725" indent="-720725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900" dirty="0"/>
              <a:t>Inhalation of chlorine vapor at concentration as low as 5 ppm can provokes breathing problems.</a:t>
            </a:r>
          </a:p>
          <a:p>
            <a:pPr marL="720725" indent="-720725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900" dirty="0"/>
              <a:t>Concentration of 1000 ppm (vol.) may cause death in few minutes. </a:t>
            </a:r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19464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9465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10458450" y="257175"/>
            <a:ext cx="5086350" cy="1457325"/>
          </a:xfrm>
          <a:prstGeom prst="wedgeRoundRectCallout">
            <a:avLst>
              <a:gd name="adj1" fmla="val -97801"/>
              <a:gd name="adj2" fmla="val 97384"/>
              <a:gd name="adj3" fmla="val 16667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Gaseous Chlorine is not Recommended</a:t>
            </a:r>
          </a:p>
        </p:txBody>
      </p:sp>
      <p:pic>
        <p:nvPicPr>
          <p:cNvPr id="19463" name="Picture 12" descr="Image result for hazards of chlorine gas heal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08" y="6577013"/>
            <a:ext cx="3709988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973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657475" y="2733675"/>
            <a:ext cx="13344525" cy="4352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4200">
                <a:solidFill>
                  <a:srgbClr val="66FF33"/>
                </a:solidFill>
              </a:rPr>
              <a:t>However, an economical approach is the use of </a:t>
            </a:r>
            <a:r>
              <a:rPr lang="en-US" altLang="en-US" sz="4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electrolysis</a:t>
            </a:r>
            <a:r>
              <a:rPr lang="en-US" altLang="en-US" sz="4200">
                <a:solidFill>
                  <a:srgbClr val="66FF33"/>
                </a:solidFill>
              </a:rPr>
              <a:t> to generate </a:t>
            </a:r>
            <a:r>
              <a:rPr lang="en-US" altLang="en-US" sz="4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sodium hypochlorite</a:t>
            </a:r>
            <a:r>
              <a:rPr lang="en-US" altLang="en-US" sz="4200">
                <a:solidFill>
                  <a:srgbClr val="66FF33"/>
                </a:solidFill>
              </a:rPr>
              <a:t> from seawater at the site since the main components, electricity and salt water, are readily available in costal operations.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4200">
                <a:solidFill>
                  <a:srgbClr val="66FF33"/>
                </a:solidFill>
              </a:rPr>
              <a:t>Electrochemical process is </a:t>
            </a:r>
            <a:r>
              <a:rPr lang="en-US" altLang="en-US" sz="4200">
                <a:solidFill>
                  <a:srgbClr val="CC0066"/>
                </a:solidFill>
              </a:rPr>
              <a:t>preferred</a:t>
            </a:r>
            <a:r>
              <a:rPr lang="en-US" altLang="en-US" sz="4200">
                <a:solidFill>
                  <a:srgbClr val="66FF33"/>
                </a:solidFill>
              </a:rPr>
              <a:t> because it provides </a:t>
            </a:r>
            <a:r>
              <a:rPr lang="en-US" altLang="en-US" sz="4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sodium hypochlorite</a:t>
            </a:r>
            <a:r>
              <a:rPr lang="en-US" altLang="en-US" sz="4200">
                <a:solidFill>
                  <a:srgbClr val="66FF33"/>
                </a:solidFill>
              </a:rPr>
              <a:t> as and when required in the required concentration.</a:t>
            </a:r>
          </a:p>
        </p:txBody>
      </p: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20487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0488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964658" y="361950"/>
            <a:ext cx="9708356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Solution to the Problem</a:t>
            </a:r>
          </a:p>
        </p:txBody>
      </p:sp>
      <p:sp>
        <p:nvSpPr>
          <p:cNvPr id="10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588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057400" y="2247900"/>
            <a:ext cx="8320089" cy="2657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44513" indent="-544513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750" dirty="0"/>
              <a:t>KANUPP is the first Nuclear Power plant of Pakistan (137MWe) located at the costal area of Karachi city.</a:t>
            </a: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21515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1516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707482" y="285750"/>
            <a:ext cx="445531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Case Study</a:t>
            </a:r>
          </a:p>
        </p:txBody>
      </p:sp>
      <p:pic>
        <p:nvPicPr>
          <p:cNvPr id="21511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8" y="5765007"/>
            <a:ext cx="5662613" cy="452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2"/>
          <p:cNvSpPr txBox="1">
            <a:spLocks noChangeArrowheads="1"/>
          </p:cNvSpPr>
          <p:nvPr/>
        </p:nvSpPr>
        <p:spPr bwMode="auto">
          <a:xfrm>
            <a:off x="2209800" y="5438775"/>
            <a:ext cx="7620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4513" indent="-544513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750" dirty="0">
                <a:latin typeface="+mn-lt"/>
              </a:rPr>
              <a:t>A traditional chlorination system has been provided at Karachi Nuclear Power Plant to control biological growth in the seawater cooling system.</a:t>
            </a:r>
          </a:p>
        </p:txBody>
      </p:sp>
      <p:pic>
        <p:nvPicPr>
          <p:cNvPr id="21513" name="Picture 2" descr="Karachi Pakistan satellite imag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8" y="1714500"/>
            <a:ext cx="5662613" cy="408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11815763" y="2293145"/>
            <a:ext cx="37096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/>
              <a:t>Costal City Karachi</a:t>
            </a:r>
          </a:p>
        </p:txBody>
      </p:sp>
      <p:sp>
        <p:nvSpPr>
          <p:cNvPr id="13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845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6300" y="800100"/>
            <a:ext cx="10401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600" b="1" u="sng"/>
          </a:p>
          <a:p>
            <a:pPr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14800" y="3086100"/>
            <a:ext cx="11315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888" indent="-1588"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 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pic>
        <p:nvPicPr>
          <p:cNvPr id="22532" name="Picture 7" descr="D:\jpg\knpp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304927"/>
            <a:ext cx="12715875" cy="8419366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098007" y="1971676"/>
            <a:ext cx="2029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chemeClr val="accent2"/>
                </a:solidFill>
              </a:rPr>
              <a:t>REACTOR - BOILER</a:t>
            </a:r>
            <a:endParaRPr lang="en-US" altLang="en-US" sz="1500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2425363" y="1943101"/>
            <a:ext cx="242233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 dirty="0">
                <a:solidFill>
                  <a:schemeClr val="accent2"/>
                </a:solidFill>
              </a:rPr>
              <a:t>TURBINE - GENERATOR</a:t>
            </a:r>
            <a:endParaRPr lang="en-US" altLang="en-US" sz="1500" dirty="0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390901" y="345283"/>
            <a:ext cx="12222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KANUPP Simplified Working Principal ( Flow Diagram )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10648951" y="5641183"/>
            <a:ext cx="2303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HEAVY WATER MODERATOR</a:t>
            </a:r>
            <a:endParaRPr lang="en-US" altLang="en-US" sz="1500"/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10684670" y="6050758"/>
            <a:ext cx="21042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HEAVY WATER  COOLANT</a:t>
            </a:r>
            <a:endParaRPr lang="en-US" altLang="en-US" sz="1500"/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10729913" y="6536533"/>
            <a:ext cx="16159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ORDINARY WATER </a:t>
            </a:r>
            <a:endParaRPr lang="en-US" altLang="en-US" sz="1500"/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10815638" y="6972301"/>
            <a:ext cx="7649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HELIUM</a:t>
            </a:r>
            <a:endParaRPr lang="en-US" altLang="en-US" sz="1500"/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10815638" y="7365208"/>
            <a:ext cx="7152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STEAM</a:t>
            </a:r>
            <a:endParaRPr lang="en-US" altLang="en-US" sz="1500"/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6967538" y="6858001"/>
            <a:ext cx="8435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accent2"/>
                </a:solidFill>
              </a:rPr>
              <a:t>COOLER</a:t>
            </a:r>
            <a:endParaRPr lang="en-US" altLang="en-US" sz="1500" b="1"/>
          </a:p>
        </p:txBody>
      </p:sp>
      <p:sp>
        <p:nvSpPr>
          <p:cNvPr id="22542" name="Text Box 17"/>
          <p:cNvSpPr txBox="1">
            <a:spLocks noChangeArrowheads="1"/>
          </p:cNvSpPr>
          <p:nvPr/>
        </p:nvSpPr>
        <p:spPr bwMode="auto">
          <a:xfrm>
            <a:off x="8043863" y="7429501"/>
            <a:ext cx="18376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MODERATOR CIRCUIT</a:t>
            </a:r>
            <a:endParaRPr lang="en-US" altLang="en-US" sz="1500"/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8017670" y="6257926"/>
            <a:ext cx="13395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FUEL BUNDLES</a:t>
            </a:r>
            <a:endParaRPr lang="en-US" altLang="en-US" sz="1500"/>
          </a:p>
        </p:txBody>
      </p:sp>
      <p:sp>
        <p:nvSpPr>
          <p:cNvPr id="22544" name="Text Box 19"/>
          <p:cNvSpPr txBox="1">
            <a:spLocks noChangeArrowheads="1"/>
          </p:cNvSpPr>
          <p:nvPr/>
        </p:nvSpPr>
        <p:spPr bwMode="auto">
          <a:xfrm>
            <a:off x="7972425" y="5572126"/>
            <a:ext cx="16033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FUELING MACHINE</a:t>
            </a:r>
            <a:endParaRPr lang="en-US" altLang="en-US" sz="1500"/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5305426" y="7448551"/>
            <a:ext cx="10734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DUMP TANK</a:t>
            </a:r>
            <a:endParaRPr lang="en-US" altLang="en-US" sz="1500"/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4462463" y="6591301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HULIUM CIRCUIT</a:t>
            </a:r>
            <a:endParaRPr lang="en-US" altLang="en-US" sz="1500"/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3855245" y="5593558"/>
            <a:ext cx="16033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FUELING MACHINE</a:t>
            </a:r>
            <a:endParaRPr lang="en-US" altLang="en-US" sz="1500"/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6300788" y="4791076"/>
            <a:ext cx="1063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CALANDRIA</a:t>
            </a:r>
            <a:endParaRPr lang="en-US" altLang="en-US" sz="1500"/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7881938" y="4686301"/>
            <a:ext cx="6286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PUMP</a:t>
            </a:r>
            <a:endParaRPr lang="en-US" altLang="en-US" sz="1500"/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5310188" y="4221958"/>
            <a:ext cx="15465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PRIMARY CIRCUIT</a:t>
            </a:r>
            <a:endParaRPr lang="en-US" altLang="en-US" sz="1500"/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481638" y="2857501"/>
            <a:ext cx="1718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STEAM GENERATOR</a:t>
            </a:r>
            <a:endParaRPr lang="en-US" altLang="en-US" sz="1500"/>
          </a:p>
        </p:txBody>
      </p:sp>
      <p:sp>
        <p:nvSpPr>
          <p:cNvPr id="22552" name="Text Box 27"/>
          <p:cNvSpPr txBox="1">
            <a:spLocks noChangeArrowheads="1"/>
          </p:cNvSpPr>
          <p:nvPr/>
        </p:nvSpPr>
        <p:spPr bwMode="auto">
          <a:xfrm>
            <a:off x="8139113" y="2257426"/>
            <a:ext cx="10999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STEAM LINE</a:t>
            </a:r>
            <a:endParaRPr lang="en-US" altLang="en-US" sz="1500"/>
          </a:p>
        </p:txBody>
      </p:sp>
      <p:sp>
        <p:nvSpPr>
          <p:cNvPr id="22553" name="Text Box 28"/>
          <p:cNvSpPr txBox="1">
            <a:spLocks noChangeArrowheads="1"/>
          </p:cNvSpPr>
          <p:nvPr/>
        </p:nvSpPr>
        <p:spPr bwMode="auto">
          <a:xfrm>
            <a:off x="11282363" y="2743201"/>
            <a:ext cx="8595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TURBINE</a:t>
            </a:r>
            <a:endParaRPr lang="en-US" altLang="en-US" sz="1500"/>
          </a:p>
        </p:txBody>
      </p:sp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11234738" y="3657601"/>
            <a:ext cx="11657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CONDENSER</a:t>
            </a:r>
            <a:endParaRPr lang="en-US" altLang="en-US" sz="1500"/>
          </a:p>
        </p:txBody>
      </p:sp>
      <p:sp>
        <p:nvSpPr>
          <p:cNvPr id="22555" name="Text Box 30"/>
          <p:cNvSpPr txBox="1">
            <a:spLocks noChangeArrowheads="1"/>
          </p:cNvSpPr>
          <p:nvPr/>
        </p:nvSpPr>
        <p:spPr bwMode="auto">
          <a:xfrm>
            <a:off x="9939338" y="2143126"/>
            <a:ext cx="18534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MOISTER SEPARATOR</a:t>
            </a:r>
            <a:endParaRPr lang="en-US" altLang="en-US" sz="1500"/>
          </a:p>
        </p:txBody>
      </p:sp>
      <p:sp>
        <p:nvSpPr>
          <p:cNvPr id="22556" name="Text Box 31"/>
          <p:cNvSpPr txBox="1">
            <a:spLocks noChangeArrowheads="1"/>
          </p:cNvSpPr>
          <p:nvPr/>
        </p:nvSpPr>
        <p:spPr bwMode="auto">
          <a:xfrm>
            <a:off x="12942095" y="2543176"/>
            <a:ext cx="11451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</a:rPr>
              <a:t>GENERATOR</a:t>
            </a:r>
            <a:endParaRPr lang="en-US" altLang="en-US" sz="1500"/>
          </a:p>
        </p:txBody>
      </p:sp>
      <p:sp>
        <p:nvSpPr>
          <p:cNvPr id="29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6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14700" y="914400"/>
            <a:ext cx="1165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 smtClean="0"/>
              <a:t>Turbine Hall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5B4A8-7689-4B82-B147-A8361A59A4D7}" type="datetime1">
              <a:rPr lang="en-US" altLang="en-US" smtClean="0"/>
              <a:pPr>
                <a:defRPr/>
              </a:pPr>
              <a:t>6/20/2024</a:t>
            </a:fld>
            <a:endParaRPr lang="en-US" alt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E4D62-AE7A-42F7-9870-019AA08BEE4F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pic>
        <p:nvPicPr>
          <p:cNvPr id="23557" name="Picture 3" descr="C:\KNaveed\2.jpg"/>
          <p:cNvPicPr>
            <a:picLocks noChangeAspect="1" noChangeArrowheads="1"/>
          </p:cNvPicPr>
          <p:nvPr/>
        </p:nvPicPr>
        <p:blipFill>
          <a:blip r:embed="rId2">
            <a:lum bright="16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628900"/>
            <a:ext cx="126873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162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/>
          <p:cNvSpPr>
            <a:spLocks noChangeArrowheads="1"/>
          </p:cNvSpPr>
          <p:nvPr/>
        </p:nvSpPr>
        <p:spPr bwMode="auto">
          <a:xfrm rot="16200000">
            <a:off x="8783241" y="7411641"/>
            <a:ext cx="2655093" cy="3095625"/>
          </a:xfrm>
          <a:prstGeom prst="flowChartDelay">
            <a:avLst/>
          </a:prstGeom>
          <a:solidFill>
            <a:schemeClr val="accent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24579" name="AutoShape 13"/>
          <p:cNvSpPr>
            <a:spLocks noChangeArrowheads="1"/>
          </p:cNvSpPr>
          <p:nvPr/>
        </p:nvSpPr>
        <p:spPr bwMode="auto">
          <a:xfrm>
            <a:off x="11565733" y="1"/>
            <a:ext cx="2224088" cy="70247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accent2"/>
                </a:solidFill>
              </a:rPr>
              <a:t>DMW-TK1</a:t>
            </a:r>
          </a:p>
          <a:p>
            <a:pPr algn="ctr"/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4580" name="Text Box 81"/>
          <p:cNvSpPr txBox="1">
            <a:spLocks noChangeArrowheads="1"/>
          </p:cNvSpPr>
          <p:nvPr/>
        </p:nvSpPr>
        <p:spPr bwMode="auto">
          <a:xfrm>
            <a:off x="2286001" y="1"/>
            <a:ext cx="89201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/>
              <a:t>Seawater Supply Arrangement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934450" y="8758238"/>
            <a:ext cx="2457450" cy="1169195"/>
          </a:xfrm>
          <a:prstGeom prst="rect">
            <a:avLst/>
          </a:prstGeom>
          <a:solidFill>
            <a:srgbClr val="FFCC00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chemeClr val="accent2"/>
                </a:solidFill>
              </a:rPr>
              <a:t>landria vault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900863" y="1700213"/>
            <a:ext cx="1026320" cy="56197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chemeClr val="accent2"/>
                </a:solidFill>
              </a:rPr>
              <a:t>KW-TK4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7927183" y="1700213"/>
            <a:ext cx="1023938" cy="56197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chemeClr val="accent2"/>
                </a:solidFill>
              </a:rPr>
              <a:t>KW-TK3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8951120" y="1700213"/>
            <a:ext cx="1028700" cy="56197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chemeClr val="accent2"/>
                </a:solidFill>
              </a:rPr>
              <a:t>KW-TK2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9979820" y="1700213"/>
            <a:ext cx="1023938" cy="56197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chemeClr val="accent2"/>
                </a:solidFill>
              </a:rPr>
              <a:t>KW-TK1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 rot="16200000">
            <a:off x="4932761" y="977504"/>
            <a:ext cx="1202531" cy="1366838"/>
          </a:xfrm>
          <a:prstGeom prst="flowChartDelay">
            <a:avLst/>
          </a:prstGeom>
          <a:solidFill>
            <a:srgbClr val="CCEC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chemeClr val="accent2"/>
                </a:solidFill>
              </a:rPr>
              <a:t>De -</a:t>
            </a:r>
          </a:p>
          <a:p>
            <a:pPr algn="ctr"/>
            <a:r>
              <a:rPr lang="en-US" altLang="en-US" sz="1200">
                <a:solidFill>
                  <a:schemeClr val="accent2"/>
                </a:solidFill>
              </a:rPr>
              <a:t>Salination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8951120" y="716758"/>
            <a:ext cx="1028700" cy="421481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accent2"/>
                </a:solidFill>
              </a:rPr>
              <a:t>KDA</a:t>
            </a:r>
          </a:p>
        </p:txBody>
      </p:sp>
      <p:sp>
        <p:nvSpPr>
          <p:cNvPr id="24588" name="Line 11"/>
          <p:cNvSpPr>
            <a:spLocks noChangeShapeType="1"/>
          </p:cNvSpPr>
          <p:nvPr/>
        </p:nvSpPr>
        <p:spPr bwMode="auto">
          <a:xfrm>
            <a:off x="9465470" y="1138238"/>
            <a:ext cx="0" cy="5619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>
            <a:off x="6217445" y="2121695"/>
            <a:ext cx="6834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9198770" y="2686050"/>
            <a:ext cx="683418" cy="419100"/>
            <a:chOff x="6120" y="5472"/>
            <a:chExt cx="720" cy="540"/>
          </a:xfrm>
        </p:grpSpPr>
        <p:sp>
          <p:nvSpPr>
            <p:cNvPr id="24664" name="Rectangle 15"/>
            <p:cNvSpPr>
              <a:spLocks noChangeArrowheads="1"/>
            </p:cNvSpPr>
            <p:nvPr/>
          </p:nvSpPr>
          <p:spPr bwMode="auto">
            <a:xfrm>
              <a:off x="6300" y="5472"/>
              <a:ext cx="540" cy="18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4665" name="Oval 16"/>
            <p:cNvSpPr>
              <a:spLocks noChangeArrowheads="1"/>
            </p:cNvSpPr>
            <p:nvPr/>
          </p:nvSpPr>
          <p:spPr bwMode="auto">
            <a:xfrm>
              <a:off x="6120" y="5472"/>
              <a:ext cx="540" cy="54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9465470" y="2262188"/>
            <a:ext cx="0" cy="7048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9882188" y="2769395"/>
            <a:ext cx="18811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>
            <a:off x="13368338" y="709613"/>
            <a:ext cx="7145" cy="335518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594" name="AutoShape 21"/>
          <p:cNvSpPr>
            <a:spLocks noChangeArrowheads="1"/>
          </p:cNvSpPr>
          <p:nvPr/>
        </p:nvSpPr>
        <p:spPr bwMode="auto">
          <a:xfrm>
            <a:off x="7886700" y="3595688"/>
            <a:ext cx="2755107" cy="781050"/>
          </a:xfrm>
          <a:prstGeom prst="flowChartPredefinedProcess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chemeClr val="accent2"/>
              </a:solidFill>
            </a:endParaRPr>
          </a:p>
          <a:p>
            <a:pPr algn="ctr"/>
            <a:r>
              <a:rPr lang="en-US" altLang="en-US" sz="1800">
                <a:solidFill>
                  <a:schemeClr val="accent2"/>
                </a:solidFill>
              </a:rPr>
              <a:t>WTP</a:t>
            </a:r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H="1">
            <a:off x="10641807" y="4048125"/>
            <a:ext cx="2752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596" name="AutoShape 23"/>
          <p:cNvSpPr>
            <a:spLocks noChangeArrowheads="1"/>
          </p:cNvSpPr>
          <p:nvPr/>
        </p:nvSpPr>
        <p:spPr bwMode="auto">
          <a:xfrm>
            <a:off x="9653588" y="5188745"/>
            <a:ext cx="1066800" cy="1185863"/>
          </a:xfrm>
          <a:prstGeom prst="flowChartMagneticDisk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chemeClr val="accent2"/>
                </a:solidFill>
              </a:rPr>
              <a:t>MW-TK4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4597" name="AutoShape 24"/>
          <p:cNvSpPr>
            <a:spLocks noChangeArrowheads="1"/>
          </p:cNvSpPr>
          <p:nvPr/>
        </p:nvSpPr>
        <p:spPr bwMode="auto">
          <a:xfrm>
            <a:off x="7660482" y="5205413"/>
            <a:ext cx="1064418" cy="1185863"/>
          </a:xfrm>
          <a:prstGeom prst="flowChartMagneticDisk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MW-TK3</a:t>
            </a: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 flipH="1">
            <a:off x="8724901" y="6062663"/>
            <a:ext cx="928688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>
            <a:off x="8231982" y="4398170"/>
            <a:ext cx="0" cy="80724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grpSp>
        <p:nvGrpSpPr>
          <p:cNvPr id="24600" name="Group 27"/>
          <p:cNvGrpSpPr>
            <a:grpSpLocks/>
          </p:cNvGrpSpPr>
          <p:nvPr/>
        </p:nvGrpSpPr>
        <p:grpSpPr bwMode="auto">
          <a:xfrm rot="5400000">
            <a:off x="7874795" y="6636545"/>
            <a:ext cx="559593" cy="511968"/>
            <a:chOff x="6120" y="5472"/>
            <a:chExt cx="720" cy="540"/>
          </a:xfrm>
        </p:grpSpPr>
        <p:sp>
          <p:nvSpPr>
            <p:cNvPr id="24662" name="Rectangle 28"/>
            <p:cNvSpPr>
              <a:spLocks noChangeArrowheads="1"/>
            </p:cNvSpPr>
            <p:nvPr/>
          </p:nvSpPr>
          <p:spPr bwMode="auto">
            <a:xfrm>
              <a:off x="6300" y="5472"/>
              <a:ext cx="540" cy="18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4663" name="Oval 29"/>
            <p:cNvSpPr>
              <a:spLocks noChangeArrowheads="1"/>
            </p:cNvSpPr>
            <p:nvPr/>
          </p:nvSpPr>
          <p:spPr bwMode="auto">
            <a:xfrm>
              <a:off x="6120" y="5472"/>
              <a:ext cx="540" cy="54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4601" name="AutoShape 30"/>
          <p:cNvSpPr>
            <a:spLocks noChangeArrowheads="1"/>
          </p:cNvSpPr>
          <p:nvPr/>
        </p:nvSpPr>
        <p:spPr bwMode="auto">
          <a:xfrm>
            <a:off x="5324476" y="5253038"/>
            <a:ext cx="1197770" cy="1185863"/>
          </a:xfrm>
          <a:prstGeom prst="flowChartMagneticDisk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CBW-TK1</a:t>
            </a:r>
          </a:p>
        </p:txBody>
      </p:sp>
      <p:sp>
        <p:nvSpPr>
          <p:cNvPr id="24602" name="AutoShape 31"/>
          <p:cNvSpPr>
            <a:spLocks noChangeArrowheads="1"/>
          </p:cNvSpPr>
          <p:nvPr/>
        </p:nvSpPr>
        <p:spPr bwMode="auto">
          <a:xfrm>
            <a:off x="12637295" y="4969670"/>
            <a:ext cx="1328738" cy="592931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chemeClr val="accent2"/>
                </a:solidFill>
              </a:rPr>
              <a:t>VCW-TK1</a:t>
            </a:r>
          </a:p>
        </p:txBody>
      </p:sp>
      <p:sp>
        <p:nvSpPr>
          <p:cNvPr id="24603" name="AutoShape 32"/>
          <p:cNvSpPr>
            <a:spLocks noChangeArrowheads="1"/>
          </p:cNvSpPr>
          <p:nvPr/>
        </p:nvSpPr>
        <p:spPr bwMode="auto">
          <a:xfrm>
            <a:off x="12656345" y="5922170"/>
            <a:ext cx="1309688" cy="485775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accent2"/>
                </a:solidFill>
              </a:rPr>
              <a:t>BYW</a:t>
            </a:r>
          </a:p>
        </p:txBody>
      </p:sp>
      <p:sp>
        <p:nvSpPr>
          <p:cNvPr id="24604" name="AutoShape 33"/>
          <p:cNvSpPr>
            <a:spLocks noChangeArrowheads="1"/>
          </p:cNvSpPr>
          <p:nvPr/>
        </p:nvSpPr>
        <p:spPr bwMode="auto">
          <a:xfrm>
            <a:off x="11706225" y="6703220"/>
            <a:ext cx="2297907" cy="733425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accent2"/>
                </a:solidFill>
              </a:rPr>
              <a:t>FIJW-TK1</a:t>
            </a:r>
          </a:p>
          <a:p>
            <a:pPr algn="ctr"/>
            <a:r>
              <a:rPr lang="en-US" altLang="en-US" sz="1800">
                <a:solidFill>
                  <a:schemeClr val="accent2"/>
                </a:solidFill>
              </a:rPr>
              <a:t>(EWT-TK1)</a:t>
            </a:r>
          </a:p>
        </p:txBody>
      </p:sp>
      <p:sp>
        <p:nvSpPr>
          <p:cNvPr id="24605" name="AutoShape 34" descr="Zig zag"/>
          <p:cNvSpPr>
            <a:spLocks noChangeArrowheads="1"/>
          </p:cNvSpPr>
          <p:nvPr/>
        </p:nvSpPr>
        <p:spPr bwMode="auto">
          <a:xfrm>
            <a:off x="4431508" y="3705225"/>
            <a:ext cx="2069306" cy="666750"/>
          </a:xfrm>
          <a:prstGeom prst="flowChartPunchedTap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FF0000"/>
                </a:solidFill>
              </a:rPr>
              <a:t>Sea Water</a:t>
            </a:r>
          </a:p>
        </p:txBody>
      </p:sp>
      <p:sp>
        <p:nvSpPr>
          <p:cNvPr id="24606" name="Line 35"/>
          <p:cNvSpPr>
            <a:spLocks noChangeShapeType="1"/>
          </p:cNvSpPr>
          <p:nvPr/>
        </p:nvSpPr>
        <p:spPr bwMode="auto">
          <a:xfrm>
            <a:off x="8324850" y="7172326"/>
            <a:ext cx="0" cy="2166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07" name="Line 36"/>
          <p:cNvSpPr>
            <a:spLocks noChangeShapeType="1"/>
          </p:cNvSpPr>
          <p:nvPr/>
        </p:nvSpPr>
        <p:spPr bwMode="auto">
          <a:xfrm>
            <a:off x="8153400" y="6391276"/>
            <a:ext cx="0" cy="4524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08" name="Line 37"/>
          <p:cNvSpPr>
            <a:spLocks noChangeShapeType="1"/>
          </p:cNvSpPr>
          <p:nvPr/>
        </p:nvSpPr>
        <p:spPr bwMode="auto">
          <a:xfrm flipH="1">
            <a:off x="6986588" y="7381875"/>
            <a:ext cx="470773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09" name="Line 38"/>
          <p:cNvSpPr>
            <a:spLocks noChangeShapeType="1"/>
          </p:cNvSpPr>
          <p:nvPr/>
        </p:nvSpPr>
        <p:spPr bwMode="auto">
          <a:xfrm flipV="1">
            <a:off x="6993732" y="5672138"/>
            <a:ext cx="0" cy="170259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grpSp>
        <p:nvGrpSpPr>
          <p:cNvPr id="24610" name="Group 39"/>
          <p:cNvGrpSpPr>
            <a:grpSpLocks/>
          </p:cNvGrpSpPr>
          <p:nvPr/>
        </p:nvGrpSpPr>
        <p:grpSpPr bwMode="auto">
          <a:xfrm rot="16200000">
            <a:off x="6611541" y="5516166"/>
            <a:ext cx="219075" cy="230982"/>
            <a:chOff x="4380" y="12940"/>
            <a:chExt cx="281" cy="240"/>
          </a:xfrm>
        </p:grpSpPr>
        <p:sp>
          <p:nvSpPr>
            <p:cNvPr id="24659" name="AutoShape 40"/>
            <p:cNvSpPr>
              <a:spLocks noChangeArrowheads="1"/>
            </p:cNvSpPr>
            <p:nvPr/>
          </p:nvSpPr>
          <p:spPr bwMode="auto">
            <a:xfrm>
              <a:off x="4380" y="12940"/>
              <a:ext cx="143" cy="2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4660" name="Line 41"/>
            <p:cNvSpPr>
              <a:spLocks noChangeShapeType="1"/>
            </p:cNvSpPr>
            <p:nvPr/>
          </p:nvSpPr>
          <p:spPr bwMode="auto">
            <a:xfrm>
              <a:off x="4460" y="13060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24661" name="Rectangle 42"/>
            <p:cNvSpPr>
              <a:spLocks noChangeArrowheads="1"/>
            </p:cNvSpPr>
            <p:nvPr/>
          </p:nvSpPr>
          <p:spPr bwMode="auto">
            <a:xfrm>
              <a:off x="4590" y="13000"/>
              <a:ext cx="71" cy="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4611" name="Line 43"/>
          <p:cNvSpPr>
            <a:spLocks noChangeShapeType="1"/>
          </p:cNvSpPr>
          <p:nvPr/>
        </p:nvSpPr>
        <p:spPr bwMode="auto">
          <a:xfrm>
            <a:off x="6522245" y="5688807"/>
            <a:ext cx="8334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12" name="Line 44"/>
          <p:cNvSpPr>
            <a:spLocks noChangeShapeType="1"/>
          </p:cNvSpPr>
          <p:nvPr/>
        </p:nvSpPr>
        <p:spPr bwMode="auto">
          <a:xfrm flipH="1">
            <a:off x="6824663" y="5688807"/>
            <a:ext cx="169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13" name="Line 45"/>
          <p:cNvSpPr>
            <a:spLocks noChangeShapeType="1"/>
          </p:cNvSpPr>
          <p:nvPr/>
        </p:nvSpPr>
        <p:spPr bwMode="auto">
          <a:xfrm flipV="1">
            <a:off x="11306175" y="5353050"/>
            <a:ext cx="0" cy="2028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grpSp>
        <p:nvGrpSpPr>
          <p:cNvPr id="24614" name="Group 46"/>
          <p:cNvGrpSpPr>
            <a:grpSpLocks/>
          </p:cNvGrpSpPr>
          <p:nvPr/>
        </p:nvGrpSpPr>
        <p:grpSpPr bwMode="auto">
          <a:xfrm rot="16200000">
            <a:off x="12024123" y="5199460"/>
            <a:ext cx="219075" cy="226220"/>
            <a:chOff x="4380" y="12940"/>
            <a:chExt cx="281" cy="240"/>
          </a:xfrm>
        </p:grpSpPr>
        <p:sp>
          <p:nvSpPr>
            <p:cNvPr id="24656" name="AutoShape 47"/>
            <p:cNvSpPr>
              <a:spLocks noChangeArrowheads="1"/>
            </p:cNvSpPr>
            <p:nvPr/>
          </p:nvSpPr>
          <p:spPr bwMode="auto">
            <a:xfrm>
              <a:off x="4380" y="12940"/>
              <a:ext cx="143" cy="2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4657" name="Line 48"/>
            <p:cNvSpPr>
              <a:spLocks noChangeShapeType="1"/>
            </p:cNvSpPr>
            <p:nvPr/>
          </p:nvSpPr>
          <p:spPr bwMode="auto">
            <a:xfrm>
              <a:off x="4460" y="13060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24658" name="Rectangle 49"/>
            <p:cNvSpPr>
              <a:spLocks noChangeArrowheads="1"/>
            </p:cNvSpPr>
            <p:nvPr/>
          </p:nvSpPr>
          <p:spPr bwMode="auto">
            <a:xfrm>
              <a:off x="4590" y="13000"/>
              <a:ext cx="71" cy="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4615" name="Line 50"/>
          <p:cNvSpPr>
            <a:spLocks noChangeShapeType="1"/>
          </p:cNvSpPr>
          <p:nvPr/>
        </p:nvSpPr>
        <p:spPr bwMode="auto">
          <a:xfrm flipH="1">
            <a:off x="11306175" y="5367338"/>
            <a:ext cx="7143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16" name="Line 51"/>
          <p:cNvSpPr>
            <a:spLocks noChangeShapeType="1"/>
          </p:cNvSpPr>
          <p:nvPr/>
        </p:nvSpPr>
        <p:spPr bwMode="auto">
          <a:xfrm>
            <a:off x="12246770" y="5360195"/>
            <a:ext cx="3905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17" name="Line 52"/>
          <p:cNvSpPr>
            <a:spLocks noChangeShapeType="1"/>
          </p:cNvSpPr>
          <p:nvPr/>
        </p:nvSpPr>
        <p:spPr bwMode="auto">
          <a:xfrm>
            <a:off x="11306176" y="6188870"/>
            <a:ext cx="135017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18" name="Line 53"/>
          <p:cNvSpPr>
            <a:spLocks noChangeShapeType="1"/>
          </p:cNvSpPr>
          <p:nvPr/>
        </p:nvSpPr>
        <p:spPr bwMode="auto">
          <a:xfrm>
            <a:off x="13966032" y="5319713"/>
            <a:ext cx="2667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19" name="Line 54"/>
          <p:cNvSpPr>
            <a:spLocks noChangeShapeType="1"/>
          </p:cNvSpPr>
          <p:nvPr/>
        </p:nvSpPr>
        <p:spPr bwMode="auto">
          <a:xfrm>
            <a:off x="14239875" y="5319713"/>
            <a:ext cx="0" cy="429815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grpSp>
        <p:nvGrpSpPr>
          <p:cNvPr id="24620" name="Group 55"/>
          <p:cNvGrpSpPr>
            <a:grpSpLocks/>
          </p:cNvGrpSpPr>
          <p:nvPr/>
        </p:nvGrpSpPr>
        <p:grpSpPr bwMode="auto">
          <a:xfrm>
            <a:off x="12244388" y="8434388"/>
            <a:ext cx="757238" cy="421482"/>
            <a:chOff x="6839" y="12571"/>
            <a:chExt cx="795" cy="540"/>
          </a:xfrm>
        </p:grpSpPr>
        <p:sp>
          <p:nvSpPr>
            <p:cNvPr id="24654" name="Rectangle 56"/>
            <p:cNvSpPr>
              <a:spLocks noChangeArrowheads="1"/>
            </p:cNvSpPr>
            <p:nvPr/>
          </p:nvSpPr>
          <p:spPr bwMode="auto">
            <a:xfrm rot="5400000">
              <a:off x="7049" y="12361"/>
              <a:ext cx="165" cy="58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4655" name="Oval 57"/>
            <p:cNvSpPr>
              <a:spLocks noChangeArrowheads="1"/>
            </p:cNvSpPr>
            <p:nvPr/>
          </p:nvSpPr>
          <p:spPr bwMode="auto">
            <a:xfrm rot="5400000">
              <a:off x="7094" y="12571"/>
              <a:ext cx="540" cy="54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4621" name="Line 58"/>
          <p:cNvSpPr>
            <a:spLocks noChangeShapeType="1"/>
          </p:cNvSpPr>
          <p:nvPr/>
        </p:nvSpPr>
        <p:spPr bwMode="auto">
          <a:xfrm>
            <a:off x="12725400" y="7441408"/>
            <a:ext cx="0" cy="120253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22" name="AutoShape 59"/>
          <p:cNvSpPr>
            <a:spLocks noChangeArrowheads="1"/>
          </p:cNvSpPr>
          <p:nvPr/>
        </p:nvSpPr>
        <p:spPr bwMode="auto">
          <a:xfrm>
            <a:off x="9174958" y="8382000"/>
            <a:ext cx="2031206" cy="971550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PHT Headers</a:t>
            </a:r>
          </a:p>
          <a:p>
            <a:pPr algn="ctr"/>
            <a:endParaRPr lang="en-US" altLang="en-US" sz="1500">
              <a:solidFill>
                <a:schemeClr val="accent2"/>
              </a:solidFill>
            </a:endParaRPr>
          </a:p>
          <a:p>
            <a:pPr algn="ctr"/>
            <a:r>
              <a:rPr lang="en-US" altLang="en-US" sz="1500">
                <a:solidFill>
                  <a:schemeClr val="accent2"/>
                </a:solidFill>
              </a:rPr>
              <a:t>Core</a:t>
            </a:r>
          </a:p>
        </p:txBody>
      </p:sp>
      <p:sp>
        <p:nvSpPr>
          <p:cNvPr id="24623" name="Line 60"/>
          <p:cNvSpPr>
            <a:spLocks noChangeShapeType="1"/>
          </p:cNvSpPr>
          <p:nvPr/>
        </p:nvSpPr>
        <p:spPr bwMode="auto">
          <a:xfrm flipH="1" flipV="1">
            <a:off x="11232358" y="8517732"/>
            <a:ext cx="10144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grpSp>
        <p:nvGrpSpPr>
          <p:cNvPr id="24624" name="Group 61"/>
          <p:cNvGrpSpPr>
            <a:grpSpLocks/>
          </p:cNvGrpSpPr>
          <p:nvPr/>
        </p:nvGrpSpPr>
        <p:grpSpPr bwMode="auto">
          <a:xfrm>
            <a:off x="6686551" y="7853363"/>
            <a:ext cx="683420" cy="421482"/>
            <a:chOff x="6120" y="5472"/>
            <a:chExt cx="720" cy="540"/>
          </a:xfrm>
        </p:grpSpPr>
        <p:sp>
          <p:nvSpPr>
            <p:cNvPr id="24652" name="Rectangle 62"/>
            <p:cNvSpPr>
              <a:spLocks noChangeArrowheads="1"/>
            </p:cNvSpPr>
            <p:nvPr/>
          </p:nvSpPr>
          <p:spPr bwMode="auto">
            <a:xfrm>
              <a:off x="6300" y="5472"/>
              <a:ext cx="540" cy="1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4653" name="Oval 63"/>
            <p:cNvSpPr>
              <a:spLocks noChangeArrowheads="1"/>
            </p:cNvSpPr>
            <p:nvPr/>
          </p:nvSpPr>
          <p:spPr bwMode="auto">
            <a:xfrm>
              <a:off x="6120" y="5472"/>
              <a:ext cx="540" cy="54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4625" name="Line 64"/>
          <p:cNvSpPr>
            <a:spLocks noChangeShapeType="1"/>
          </p:cNvSpPr>
          <p:nvPr/>
        </p:nvSpPr>
        <p:spPr bwMode="auto">
          <a:xfrm>
            <a:off x="7369970" y="7931945"/>
            <a:ext cx="3745706" cy="1666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26" name="Rectangle 65" descr="Dark vertical"/>
          <p:cNvSpPr>
            <a:spLocks noChangeArrowheads="1"/>
          </p:cNvSpPr>
          <p:nvPr/>
        </p:nvSpPr>
        <p:spPr bwMode="auto">
          <a:xfrm>
            <a:off x="9151145" y="7948613"/>
            <a:ext cx="1921668" cy="33099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24627" name="Line 66"/>
          <p:cNvSpPr>
            <a:spLocks noChangeShapeType="1"/>
          </p:cNvSpPr>
          <p:nvPr/>
        </p:nvSpPr>
        <p:spPr bwMode="auto">
          <a:xfrm>
            <a:off x="5888832" y="6434138"/>
            <a:ext cx="0" cy="16287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28" name="Line 67"/>
          <p:cNvSpPr>
            <a:spLocks noChangeShapeType="1"/>
          </p:cNvSpPr>
          <p:nvPr/>
        </p:nvSpPr>
        <p:spPr bwMode="auto">
          <a:xfrm>
            <a:off x="5888833" y="8062913"/>
            <a:ext cx="1040606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29" name="Text Box 68"/>
          <p:cNvSpPr txBox="1">
            <a:spLocks noChangeArrowheads="1"/>
          </p:cNvSpPr>
          <p:nvPr/>
        </p:nvSpPr>
        <p:spPr bwMode="auto">
          <a:xfrm>
            <a:off x="5850732" y="8331995"/>
            <a:ext cx="157876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DSW-P</a:t>
            </a:r>
          </a:p>
          <a:p>
            <a:pPr algn="ctr"/>
            <a:r>
              <a:rPr lang="en-US" altLang="en-US" sz="1500">
                <a:solidFill>
                  <a:schemeClr val="accent2"/>
                </a:solidFill>
              </a:rPr>
              <a:t>(800 igpm)</a:t>
            </a:r>
          </a:p>
        </p:txBody>
      </p:sp>
      <p:sp>
        <p:nvSpPr>
          <p:cNvPr id="24630" name="Text Box 69"/>
          <p:cNvSpPr txBox="1">
            <a:spLocks noChangeArrowheads="1"/>
          </p:cNvSpPr>
          <p:nvPr/>
        </p:nvSpPr>
        <p:spPr bwMode="auto">
          <a:xfrm>
            <a:off x="8477251" y="6498433"/>
            <a:ext cx="162639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MW-P</a:t>
            </a:r>
          </a:p>
          <a:p>
            <a:pPr algn="ctr"/>
            <a:r>
              <a:rPr lang="en-US" altLang="en-US" sz="1500">
                <a:solidFill>
                  <a:schemeClr val="accent2"/>
                </a:solidFill>
              </a:rPr>
              <a:t>(50 igpm)</a:t>
            </a:r>
          </a:p>
        </p:txBody>
      </p:sp>
      <p:sp>
        <p:nvSpPr>
          <p:cNvPr id="24631" name="Text Box 70"/>
          <p:cNvSpPr txBox="1">
            <a:spLocks noChangeArrowheads="1"/>
          </p:cNvSpPr>
          <p:nvPr/>
        </p:nvSpPr>
        <p:spPr bwMode="auto">
          <a:xfrm>
            <a:off x="12765883" y="7824788"/>
            <a:ext cx="1412081" cy="68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FIJW-P</a:t>
            </a:r>
          </a:p>
          <a:p>
            <a:pPr algn="ctr"/>
            <a:r>
              <a:rPr lang="en-US" altLang="en-US" sz="1500">
                <a:solidFill>
                  <a:schemeClr val="accent2"/>
                </a:solidFill>
              </a:rPr>
              <a:t>(360 igpm)</a:t>
            </a:r>
          </a:p>
        </p:txBody>
      </p:sp>
      <p:grpSp>
        <p:nvGrpSpPr>
          <p:cNvPr id="24632" name="Group 71"/>
          <p:cNvGrpSpPr>
            <a:grpSpLocks/>
          </p:cNvGrpSpPr>
          <p:nvPr/>
        </p:nvGrpSpPr>
        <p:grpSpPr bwMode="auto">
          <a:xfrm>
            <a:off x="5053013" y="4557713"/>
            <a:ext cx="683420" cy="423863"/>
            <a:chOff x="6120" y="5472"/>
            <a:chExt cx="720" cy="540"/>
          </a:xfrm>
        </p:grpSpPr>
        <p:sp>
          <p:nvSpPr>
            <p:cNvPr id="24650" name="Rectangle 72"/>
            <p:cNvSpPr>
              <a:spLocks noChangeArrowheads="1"/>
            </p:cNvSpPr>
            <p:nvPr/>
          </p:nvSpPr>
          <p:spPr bwMode="auto">
            <a:xfrm>
              <a:off x="6300" y="5472"/>
              <a:ext cx="540" cy="18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4651" name="Oval 73"/>
            <p:cNvSpPr>
              <a:spLocks noChangeArrowheads="1"/>
            </p:cNvSpPr>
            <p:nvPr/>
          </p:nvSpPr>
          <p:spPr bwMode="auto">
            <a:xfrm>
              <a:off x="6120" y="5472"/>
              <a:ext cx="540" cy="54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4633" name="Line 74"/>
          <p:cNvSpPr>
            <a:spLocks noChangeShapeType="1"/>
          </p:cNvSpPr>
          <p:nvPr/>
        </p:nvSpPr>
        <p:spPr bwMode="auto">
          <a:xfrm>
            <a:off x="5362575" y="4298157"/>
            <a:ext cx="0" cy="4833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34" name="Text Box 75"/>
          <p:cNvSpPr txBox="1">
            <a:spLocks noChangeArrowheads="1"/>
          </p:cNvSpPr>
          <p:nvPr/>
        </p:nvSpPr>
        <p:spPr bwMode="auto">
          <a:xfrm>
            <a:off x="3586163" y="4352925"/>
            <a:ext cx="15573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FW-P </a:t>
            </a:r>
          </a:p>
          <a:p>
            <a:pPr algn="ctr"/>
            <a:r>
              <a:rPr lang="en-US" altLang="en-US" sz="1500">
                <a:solidFill>
                  <a:schemeClr val="accent2"/>
                </a:solidFill>
              </a:rPr>
              <a:t>850 igpm</a:t>
            </a:r>
          </a:p>
        </p:txBody>
      </p:sp>
      <p:sp>
        <p:nvSpPr>
          <p:cNvPr id="24635" name="Line 76"/>
          <p:cNvSpPr>
            <a:spLocks noChangeShapeType="1"/>
          </p:cNvSpPr>
          <p:nvPr/>
        </p:nvSpPr>
        <p:spPr bwMode="auto">
          <a:xfrm flipH="1">
            <a:off x="11363325" y="9639300"/>
            <a:ext cx="29051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36" name="Text Box 77"/>
          <p:cNvSpPr txBox="1">
            <a:spLocks noChangeArrowheads="1"/>
          </p:cNvSpPr>
          <p:nvPr/>
        </p:nvSpPr>
        <p:spPr bwMode="auto">
          <a:xfrm>
            <a:off x="9141620" y="9920288"/>
            <a:ext cx="201215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50">
                <a:solidFill>
                  <a:schemeClr val="accent2"/>
                </a:solidFill>
              </a:rPr>
              <a:t>Boiler Room</a:t>
            </a:r>
          </a:p>
        </p:txBody>
      </p:sp>
      <p:sp>
        <p:nvSpPr>
          <p:cNvPr id="24637" name="Text Box 78"/>
          <p:cNvSpPr txBox="1">
            <a:spLocks noChangeArrowheads="1"/>
          </p:cNvSpPr>
          <p:nvPr/>
        </p:nvSpPr>
        <p:spPr bwMode="auto">
          <a:xfrm>
            <a:off x="11434763" y="4533900"/>
            <a:ext cx="1207295" cy="6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AUTO</a:t>
            </a:r>
          </a:p>
          <a:p>
            <a:pPr algn="ctr"/>
            <a:r>
              <a:rPr lang="en-US" altLang="en-US" sz="1500">
                <a:solidFill>
                  <a:schemeClr val="accent2"/>
                </a:solidFill>
              </a:rPr>
              <a:t>Make-up</a:t>
            </a:r>
          </a:p>
        </p:txBody>
      </p:sp>
      <p:sp>
        <p:nvSpPr>
          <p:cNvPr id="24638" name="Text Box 79"/>
          <p:cNvSpPr txBox="1">
            <a:spLocks noChangeArrowheads="1"/>
          </p:cNvSpPr>
          <p:nvPr/>
        </p:nvSpPr>
        <p:spPr bwMode="auto">
          <a:xfrm>
            <a:off x="9101138" y="7655720"/>
            <a:ext cx="201453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50">
                <a:solidFill>
                  <a:schemeClr val="accent2"/>
                </a:solidFill>
              </a:rPr>
              <a:t>Spray Cooling</a:t>
            </a:r>
          </a:p>
        </p:txBody>
      </p:sp>
      <p:sp>
        <p:nvSpPr>
          <p:cNvPr id="24639" name="Text Box 80"/>
          <p:cNvSpPr txBox="1">
            <a:spLocks noChangeArrowheads="1"/>
          </p:cNvSpPr>
          <p:nvPr/>
        </p:nvSpPr>
        <p:spPr bwMode="auto">
          <a:xfrm>
            <a:off x="7798595" y="2650333"/>
            <a:ext cx="146685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DMW-P</a:t>
            </a:r>
          </a:p>
          <a:p>
            <a:pPr algn="ctr"/>
            <a:endParaRPr lang="en-US" altLang="en-US" sz="1500">
              <a:solidFill>
                <a:schemeClr val="accent2"/>
              </a:solidFill>
            </a:endParaRPr>
          </a:p>
        </p:txBody>
      </p:sp>
      <p:sp>
        <p:nvSpPr>
          <p:cNvPr id="24640" name="Text Box 82"/>
          <p:cNvSpPr txBox="1">
            <a:spLocks noChangeArrowheads="1"/>
          </p:cNvSpPr>
          <p:nvPr/>
        </p:nvSpPr>
        <p:spPr bwMode="auto">
          <a:xfrm>
            <a:off x="4648201" y="3312320"/>
            <a:ext cx="1557338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Pump House</a:t>
            </a:r>
          </a:p>
        </p:txBody>
      </p:sp>
      <p:sp>
        <p:nvSpPr>
          <p:cNvPr id="24641" name="Text Box 83"/>
          <p:cNvSpPr txBox="1">
            <a:spLocks noChangeArrowheads="1"/>
          </p:cNvSpPr>
          <p:nvPr/>
        </p:nvSpPr>
        <p:spPr bwMode="auto">
          <a:xfrm>
            <a:off x="9394032" y="9503570"/>
            <a:ext cx="1416843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chemeClr val="accent2"/>
                </a:solidFill>
              </a:rPr>
              <a:t>Vault</a:t>
            </a:r>
          </a:p>
        </p:txBody>
      </p:sp>
      <p:sp>
        <p:nvSpPr>
          <p:cNvPr id="24642" name="Line 84"/>
          <p:cNvSpPr>
            <a:spLocks noChangeShapeType="1"/>
          </p:cNvSpPr>
          <p:nvPr/>
        </p:nvSpPr>
        <p:spPr bwMode="auto">
          <a:xfrm flipH="1">
            <a:off x="3200401" y="8041482"/>
            <a:ext cx="270272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43" name="Line 85"/>
          <p:cNvSpPr>
            <a:spLocks noChangeShapeType="1"/>
          </p:cNvSpPr>
          <p:nvPr/>
        </p:nvSpPr>
        <p:spPr bwMode="auto">
          <a:xfrm flipV="1">
            <a:off x="3200400" y="2719388"/>
            <a:ext cx="0" cy="532209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44" name="Line 86"/>
          <p:cNvSpPr>
            <a:spLocks noChangeShapeType="1"/>
          </p:cNvSpPr>
          <p:nvPr/>
        </p:nvSpPr>
        <p:spPr bwMode="auto">
          <a:xfrm>
            <a:off x="3200401" y="2719388"/>
            <a:ext cx="4119563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45" name="Line 87"/>
          <p:cNvSpPr>
            <a:spLocks noChangeShapeType="1"/>
          </p:cNvSpPr>
          <p:nvPr/>
        </p:nvSpPr>
        <p:spPr bwMode="auto">
          <a:xfrm flipV="1">
            <a:off x="7319963" y="2245520"/>
            <a:ext cx="0" cy="47386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46" name="Line 89"/>
          <p:cNvSpPr>
            <a:spLocks noChangeShapeType="1"/>
          </p:cNvSpPr>
          <p:nvPr/>
        </p:nvSpPr>
        <p:spPr bwMode="auto">
          <a:xfrm>
            <a:off x="11822907" y="709613"/>
            <a:ext cx="0" cy="21288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47" name="Line 52"/>
          <p:cNvSpPr>
            <a:spLocks noChangeShapeType="1"/>
          </p:cNvSpPr>
          <p:nvPr/>
        </p:nvSpPr>
        <p:spPr bwMode="auto">
          <a:xfrm>
            <a:off x="5765007" y="4612482"/>
            <a:ext cx="2466975" cy="285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48" name="Line 45"/>
          <p:cNvSpPr>
            <a:spLocks noChangeShapeType="1"/>
          </p:cNvSpPr>
          <p:nvPr/>
        </p:nvSpPr>
        <p:spPr bwMode="auto">
          <a:xfrm flipV="1">
            <a:off x="7429500" y="3762375"/>
            <a:ext cx="0" cy="87868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4649" name="Line 52"/>
          <p:cNvSpPr>
            <a:spLocks noChangeShapeType="1"/>
          </p:cNvSpPr>
          <p:nvPr/>
        </p:nvSpPr>
        <p:spPr bwMode="auto">
          <a:xfrm>
            <a:off x="7429500" y="3752850"/>
            <a:ext cx="497682" cy="238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90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61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600325" y="2381250"/>
            <a:ext cx="13344525" cy="375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33413" indent="-633413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With the extensive use of the system and corrosive nature of seawater, various components of the chlorination system became deteriorated and required replacements such as electrodes.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60547-BC9C-4173-9714-B6391A057E15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25611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5612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2707482" y="285750"/>
            <a:ext cx="445531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Case Study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057525" y="5743575"/>
            <a:ext cx="12372975" cy="154305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800000"/>
                </a:solidFill>
              </a:rPr>
              <a:t>A study was required to provide an electrochemical cell</a:t>
            </a:r>
          </a:p>
          <a:p>
            <a:pPr algn="ctr"/>
            <a:r>
              <a:rPr lang="en-US" altLang="en-US" sz="3600" b="1">
                <a:solidFill>
                  <a:srgbClr val="800000"/>
                </a:solidFill>
              </a:rPr>
              <a:t> configuration for the production of Sodium Hypochlorite</a:t>
            </a:r>
          </a:p>
        </p:txBody>
      </p:sp>
      <p:pic>
        <p:nvPicPr>
          <p:cNvPr id="25608" name="Picture 8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50" y="0"/>
            <a:ext cx="2838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7286625"/>
            <a:ext cx="4676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08" y="7286625"/>
            <a:ext cx="44243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753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5" y="7816047"/>
            <a:ext cx="3745705" cy="24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905000" y="1905000"/>
            <a:ext cx="152400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en-US" sz="3750" dirty="0" smtClean="0">
                <a:solidFill>
                  <a:srgbClr val="0B4911"/>
                </a:solidFill>
              </a:rPr>
              <a:t>Study was a part of IAEA (International Atomic Energy Agency) sponsored CRP series of research. </a:t>
            </a:r>
            <a:r>
              <a:rPr lang="en-US" altLang="en-US" sz="3750" b="1" dirty="0" smtClean="0">
                <a:solidFill>
                  <a:srgbClr val="C00000"/>
                </a:solidFill>
              </a:rPr>
              <a:t>Main objectives of the present study were</a:t>
            </a:r>
            <a:r>
              <a:rPr lang="en-US" altLang="en-US" sz="3750" dirty="0" smtClean="0">
                <a:solidFill>
                  <a:srgbClr val="0B4911"/>
                </a:solidFill>
              </a:rPr>
              <a:t>:</a:t>
            </a:r>
          </a:p>
          <a:p>
            <a:pPr marL="771525" indent="-771525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750" dirty="0" smtClean="0"/>
              <a:t>Selection </a:t>
            </a:r>
            <a:r>
              <a:rPr lang="en-US" altLang="en-US" sz="3750" dirty="0"/>
              <a:t>of an electrode material to be used in the electrochemical process having a high efficiency and durability as compared to the previous material. </a:t>
            </a:r>
          </a:p>
          <a:p>
            <a:pPr marL="771525" indent="-771525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750" dirty="0">
                <a:solidFill>
                  <a:srgbClr val="002060"/>
                </a:solidFill>
              </a:rPr>
              <a:t>Determination of the effects of critical operational parameters on the process efficiency such as applied current density, applied voltage, surface area of electrode and inter-electrode spacing.</a:t>
            </a:r>
          </a:p>
          <a:p>
            <a:pPr marL="771525" indent="-771525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750" dirty="0"/>
              <a:t>Process efficiency was an important consideration in the study.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1771649" y="1581150"/>
            <a:ext cx="14306551" cy="133350"/>
            <a:chOff x="192" y="668"/>
            <a:chExt cx="5904" cy="56"/>
          </a:xfrm>
        </p:grpSpPr>
        <p:sp>
          <p:nvSpPr>
            <p:cNvPr id="26632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6633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936083" y="285750"/>
            <a:ext cx="10879931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Objectives of Present Study</a:t>
            </a:r>
          </a:p>
        </p:txBody>
      </p:sp>
      <p:sp>
        <p:nvSpPr>
          <p:cNvPr id="11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060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Image result for qualific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4567134"/>
            <a:ext cx="3052993" cy="1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8194"/>
            <a:ext cx="3751811" cy="375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229101" y="228600"/>
            <a:ext cx="91987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6600"/>
                </a:solidFill>
                <a:latin typeface="Monotype Corsiva" panose="03010101010201010101" pitchFamily="66" charset="0"/>
              </a:rPr>
              <a:t>Introduction</a:t>
            </a:r>
            <a:endParaRPr lang="en-US" altLang="en-US" sz="660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80947" y="1337656"/>
            <a:ext cx="8686800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51435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" indent="0">
              <a:spcBef>
                <a:spcPts val="600"/>
              </a:spcBef>
              <a:buNone/>
              <a:defRPr/>
            </a:pPr>
            <a:r>
              <a:rPr lang="en-US" sz="4000" b="1" dirty="0">
                <a:solidFill>
                  <a:srgbClr val="C00000"/>
                </a:solidFill>
              </a:rPr>
              <a:t>Profile</a:t>
            </a:r>
          </a:p>
          <a:p>
            <a:pPr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cs typeface="Arial" panose="020B0604020202020204" pitchFamily="34" charset="0"/>
              </a:rPr>
              <a:t>Since 1994, involved in research related to environmental issues, water &amp; wastewater quality, recycling &amp; reuse, application of processes, environmental monitoring &amp; impact assessments. </a:t>
            </a:r>
          </a:p>
          <a:p>
            <a:pPr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cs typeface="Arial" panose="020B0604020202020204" pitchFamily="34" charset="0"/>
              </a:rPr>
              <a:t>Author of more than </a:t>
            </a:r>
            <a:r>
              <a:rPr lang="en-US" sz="2800" dirty="0" smtClean="0">
                <a:cs typeface="Arial" panose="020B0604020202020204" pitchFamily="34" charset="0"/>
              </a:rPr>
              <a:t>100 </a:t>
            </a:r>
            <a:r>
              <a:rPr lang="en-US" sz="2800" dirty="0">
                <a:cs typeface="Arial" panose="020B0604020202020204" pitchFamily="34" charset="0"/>
              </a:rPr>
              <a:t>publications in peer-reviewed journals, book chapters, and national/international conferences. </a:t>
            </a:r>
            <a:endParaRPr lang="en-US" sz="2800" dirty="0" smtClean="0">
              <a:cs typeface="Arial" panose="020B0604020202020204" pitchFamily="34" charset="0"/>
            </a:endParaRPr>
          </a:p>
          <a:p>
            <a:pPr>
              <a:spcAft>
                <a:spcPts val="27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Arial" panose="020B0604020202020204" pitchFamily="34" charset="0"/>
              </a:rPr>
              <a:t>Head of Nuclear &amp; Environmental Engineering </a:t>
            </a:r>
            <a:r>
              <a:rPr lang="en-US" altLang="en-US" sz="2400" b="1" dirty="0">
                <a:solidFill>
                  <a:srgbClr val="003399"/>
                </a:solidFill>
                <a:cs typeface="Arial" panose="020B0604020202020204" pitchFamily="34" charset="0"/>
              </a:rPr>
              <a:t>(Pakistan Atomic Energy Commission, PAEC)</a:t>
            </a:r>
            <a:endParaRPr lang="en-US" altLang="en-US" sz="2800" b="1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>
              <a:spcAft>
                <a:spcPts val="27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Arial" panose="020B0604020202020204" pitchFamily="34" charset="0"/>
              </a:rPr>
              <a:t>Consultant &amp; Member, Board of Advisory </a:t>
            </a:r>
            <a:r>
              <a:rPr lang="en-US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(NED University, Mehran UET, Quaid-e-</a:t>
            </a:r>
            <a:r>
              <a:rPr lang="en-US" alt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Awam</a:t>
            </a:r>
            <a:r>
              <a:rPr lang="en-US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Univ</a:t>
            </a:r>
            <a:r>
              <a:rPr lang="en-US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, University of Manchester, </a:t>
            </a:r>
            <a:r>
              <a:rPr lang="en-US" alt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Env</a:t>
            </a:r>
            <a:r>
              <a:rPr lang="en-US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Management, UK).</a:t>
            </a:r>
            <a:endParaRPr lang="en-US" alt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Aft>
                <a:spcPts val="27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Arial" panose="020B0604020202020204" pitchFamily="34" charset="0"/>
              </a:rPr>
              <a:t>Faculty &amp; Coordinator, Environmental Engineering Research &amp; Teaching Labs, KFUPM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12012" y="2324100"/>
            <a:ext cx="8471188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5143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" indent="0">
              <a:spcAft>
                <a:spcPts val="600"/>
              </a:spcAft>
              <a:buClr>
                <a:srgbClr val="C00000"/>
              </a:buClr>
              <a:buSzPct val="112000"/>
            </a:pP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Academics</a:t>
            </a:r>
            <a:r>
              <a:rPr lang="en-US" altLang="en-US" sz="2800" b="1" dirty="0" smtClean="0"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altLang="en-US" sz="2800" b="1" dirty="0" smtClean="0">
                <a:cs typeface="Arial" panose="020B0604020202020204" pitchFamily="34" charset="0"/>
              </a:rPr>
              <a:t>PhD (Water </a:t>
            </a:r>
            <a:r>
              <a:rPr lang="en-US" altLang="en-US" sz="2800" b="1" dirty="0">
                <a:cs typeface="Arial" panose="020B0604020202020204" pitchFamily="34" charset="0"/>
              </a:rPr>
              <a:t>Resources &amp; Environmental </a:t>
            </a:r>
            <a:r>
              <a:rPr lang="en-US" altLang="en-US" sz="2800" b="1" dirty="0" smtClean="0">
                <a:cs typeface="Arial" panose="020B0604020202020204" pitchFamily="34" charset="0"/>
              </a:rPr>
              <a:t>Engineering)</a:t>
            </a:r>
            <a:endParaRPr lang="en-US" altLang="en-US" sz="2800" b="1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altLang="en-US" sz="2800" b="1" dirty="0" smtClean="0">
                <a:cs typeface="Arial" panose="020B0604020202020204" pitchFamily="34" charset="0"/>
              </a:rPr>
              <a:t>MSc (Environmental Engineering, Environmental </a:t>
            </a:r>
            <a:r>
              <a:rPr lang="en-US" altLang="en-US" sz="2800" b="1" dirty="0">
                <a:cs typeface="Arial" panose="020B0604020202020204" pitchFamily="34" charset="0"/>
              </a:rPr>
              <a:t>Biochemistry &amp; Microbiology)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altLang="en-US" sz="2800" b="1" dirty="0" smtClean="0">
                <a:cs typeface="Arial" panose="020B0604020202020204" pitchFamily="34" charset="0"/>
              </a:rPr>
              <a:t>MSc (Nuclear Engineering)</a:t>
            </a:r>
            <a:endParaRPr lang="en-US" altLang="en-US" sz="2800" b="1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altLang="en-US" sz="2800" b="1" dirty="0">
                <a:cs typeface="Arial" panose="020B0604020202020204" pitchFamily="34" charset="0"/>
              </a:rPr>
              <a:t>BS </a:t>
            </a:r>
            <a:r>
              <a:rPr lang="en-US" altLang="en-US" sz="2800" b="1" dirty="0" smtClean="0">
                <a:cs typeface="Arial" panose="020B0604020202020204" pitchFamily="34" charset="0"/>
              </a:rPr>
              <a:t>(Civil Engineering)</a:t>
            </a:r>
            <a:endParaRPr lang="en-US" altLang="en-US" sz="2800" b="1" dirty="0">
              <a:cs typeface="Arial" panose="020B0604020202020204" pitchFamily="34" charset="0"/>
            </a:endParaRPr>
          </a:p>
          <a:p>
            <a:pPr marL="57150" indent="0">
              <a:spcAft>
                <a:spcPts val="600"/>
              </a:spcAft>
              <a:buClr>
                <a:srgbClr val="C00000"/>
              </a:buClr>
              <a:buSzPct val="112000"/>
            </a:pP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Positions</a:t>
            </a:r>
            <a:r>
              <a:rPr lang="en-US" altLang="en-US" sz="2800" b="1" dirty="0" smtClean="0">
                <a:cs typeface="Arial" panose="020B0604020202020204" pitchFamily="34" charset="0"/>
              </a:rPr>
              <a:t>:</a:t>
            </a:r>
            <a:endParaRPr lang="en-US" altLang="en-US" sz="2800" b="1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Arial" panose="020B0604020202020204" pitchFamily="34" charset="0"/>
              </a:rPr>
              <a:t>Head of Nuclear &amp; Environmental Engineering </a:t>
            </a:r>
            <a:r>
              <a:rPr lang="en-US" altLang="en-US" b="1" dirty="0">
                <a:solidFill>
                  <a:srgbClr val="003399"/>
                </a:solidFill>
                <a:cs typeface="Arial" panose="020B0604020202020204" pitchFamily="34" charset="0"/>
              </a:rPr>
              <a:t>(Pakistan Atomic Energy Commission, PAEC)</a:t>
            </a:r>
            <a:endParaRPr lang="en-US" altLang="en-US" sz="2800" b="1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Arial" panose="020B0604020202020204" pitchFamily="34" charset="0"/>
              </a:rPr>
              <a:t>Consultant &amp; Member, Board of Advisory </a:t>
            </a: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(NED University, Mehran UET, Quaid-e-</a:t>
            </a:r>
            <a:r>
              <a:rPr lang="en-US" altLang="en-US" b="1" dirty="0" err="1">
                <a:solidFill>
                  <a:srgbClr val="002060"/>
                </a:solidFill>
                <a:cs typeface="Arial" panose="020B0604020202020204" pitchFamily="34" charset="0"/>
              </a:rPr>
              <a:t>Awam</a:t>
            </a: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panose="020B0604020202020204" pitchFamily="34" charset="0"/>
              </a:rPr>
              <a:t>Univ</a:t>
            </a: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, University of Manchester, </a:t>
            </a:r>
            <a:r>
              <a:rPr lang="en-US" altLang="en-US" b="1" dirty="0" err="1">
                <a:solidFill>
                  <a:srgbClr val="002060"/>
                </a:solidFill>
                <a:cs typeface="Arial" panose="020B0604020202020204" pitchFamily="34" charset="0"/>
              </a:rPr>
              <a:t>Env</a:t>
            </a: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. Management).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12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Arial" panose="020B0604020202020204" pitchFamily="34" charset="0"/>
              </a:rPr>
              <a:t>Faculty &amp; Coordinator, Environmental Engineering Research &amp; Teaching Labs, KFUPM.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371600"/>
            <a:ext cx="125730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en-US" sz="6000" b="1">
                <a:solidFill>
                  <a:srgbClr val="990000"/>
                </a:solidFill>
                <a:cs typeface="Times New Roman" panose="02020603050405020304" pitchFamily="18" charset="0"/>
              </a:rPr>
              <a:t>Experimental Protocol</a:t>
            </a:r>
          </a:p>
        </p:txBody>
      </p:sp>
      <p:sp>
        <p:nvSpPr>
          <p:cNvPr id="377863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828800" y="2457450"/>
            <a:ext cx="12687300" cy="72580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>
              <a:lnSpc>
                <a:spcPct val="140000"/>
              </a:lnSpc>
              <a:defRPr/>
            </a:pPr>
            <a:r>
              <a:rPr lang="en-US" altLang="en-US" sz="3750" dirty="0">
                <a:solidFill>
                  <a:srgbClr val="002060"/>
                </a:solidFill>
              </a:rPr>
              <a:t>In order to simulate the sodium hypochlorite production cell using seawater a batch experimental setup using </a:t>
            </a:r>
            <a:r>
              <a:rPr lang="en-US" altLang="en-US" sz="3750" dirty="0" err="1">
                <a:solidFill>
                  <a:srgbClr val="002060"/>
                </a:solidFill>
              </a:rPr>
              <a:t>plexiglass</a:t>
            </a:r>
            <a:r>
              <a:rPr lang="en-US" altLang="en-US" sz="3750" dirty="0">
                <a:solidFill>
                  <a:srgbClr val="002060"/>
                </a:solidFill>
              </a:rPr>
              <a:t> (having dimensions of 200 mm × 125 mm × 125 mm) was fabricated</a:t>
            </a:r>
          </a:p>
          <a:p>
            <a:pPr lvl="1">
              <a:lnSpc>
                <a:spcPct val="140000"/>
              </a:lnSpc>
              <a:buFontTx/>
              <a:buNone/>
              <a:defRPr/>
            </a:pPr>
            <a:r>
              <a:rPr lang="en-US" altLang="en-US" sz="375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Experimental Data Catalogue: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en-US" sz="3750" dirty="0"/>
              <a:t>Inter-electrode spacing was kept at 10 cm in each run except during studies of inter-electrode spacing. 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en-US" sz="3750" dirty="0">
                <a:solidFill>
                  <a:srgbClr val="002060"/>
                </a:solidFill>
              </a:rPr>
              <a:t>The volume of the seawater to be electrolyzed was 2.5L.</a:t>
            </a:r>
          </a:p>
        </p:txBody>
      </p:sp>
      <p:grpSp>
        <p:nvGrpSpPr>
          <p:cNvPr id="27652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27657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7658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964658" y="647700"/>
            <a:ext cx="7536656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Materials &amp; Methods</a:t>
            </a:r>
          </a:p>
        </p:txBody>
      </p:sp>
      <p:pic>
        <p:nvPicPr>
          <p:cNvPr id="27656" name="Picture 7" descr="pump_hou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5062067"/>
            <a:ext cx="3276600" cy="25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13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1371600"/>
            <a:ext cx="125730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en-US" sz="6000" b="1">
                <a:solidFill>
                  <a:srgbClr val="990000"/>
                </a:solidFill>
                <a:cs typeface="Times New Roman" panose="02020603050405020304" pitchFamily="18" charset="0"/>
              </a:rPr>
              <a:t>Experimental Protocol</a:t>
            </a:r>
          </a:p>
        </p:txBody>
      </p:sp>
      <p:sp>
        <p:nvSpPr>
          <p:cNvPr id="448519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057400" y="2828925"/>
            <a:ext cx="12687300" cy="65151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>
              <a:lnSpc>
                <a:spcPct val="140000"/>
              </a:lnSpc>
              <a:defRPr/>
            </a:pPr>
            <a:r>
              <a:rPr lang="en-US" altLang="en-US" sz="3750" dirty="0"/>
              <a:t>Temperature = </a:t>
            </a:r>
            <a:r>
              <a:rPr lang="en-US" altLang="en-US" sz="3750" dirty="0">
                <a:solidFill>
                  <a:srgbClr val="C00000"/>
                </a:solidFill>
              </a:rPr>
              <a:t>16- 31 °C  </a:t>
            </a:r>
            <a:r>
              <a:rPr lang="en-US" altLang="en-US" sz="3750" dirty="0"/>
              <a:t>and pH </a:t>
            </a:r>
            <a:r>
              <a:rPr lang="en-US" altLang="en-US" sz="3750" dirty="0">
                <a:solidFill>
                  <a:srgbClr val="C00000"/>
                </a:solidFill>
              </a:rPr>
              <a:t>=  8-9.5 </a:t>
            </a:r>
            <a:endParaRPr lang="en-US" altLang="en-US" sz="375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lvl="1">
              <a:lnSpc>
                <a:spcPct val="140000"/>
              </a:lnSpc>
              <a:defRPr/>
            </a:pPr>
            <a:r>
              <a:rPr lang="en-US" altLang="en-US" sz="3750" dirty="0"/>
              <a:t>Each experimental run lasted for at least </a:t>
            </a:r>
            <a:r>
              <a:rPr lang="en-US" altLang="en-US" sz="3750" dirty="0">
                <a:solidFill>
                  <a:srgbClr val="C00000"/>
                </a:solidFill>
              </a:rPr>
              <a:t>2 hours</a:t>
            </a:r>
            <a:r>
              <a:rPr lang="en-US" altLang="en-US" sz="3750" dirty="0"/>
              <a:t>.</a:t>
            </a:r>
            <a:r>
              <a:rPr lang="en-US" altLang="en-US" sz="3150" dirty="0"/>
              <a:t> </a:t>
            </a:r>
          </a:p>
          <a:p>
            <a:pPr lvl="1">
              <a:lnSpc>
                <a:spcPct val="140000"/>
              </a:lnSpc>
              <a:buFontTx/>
              <a:buNone/>
              <a:defRPr/>
            </a:pPr>
            <a:r>
              <a:rPr lang="en-US" altLang="en-US" sz="375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Sampling &amp; Analysis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en-US" sz="3750" dirty="0"/>
              <a:t>Samples were collected at predefined time intervals.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en-US" sz="3750" dirty="0"/>
              <a:t>Analyzed for sodium hypochlorite concentration following the procedures outlined in </a:t>
            </a:r>
            <a:r>
              <a:rPr lang="en-US" altLang="en-US" sz="3750" dirty="0">
                <a:solidFill>
                  <a:srgbClr val="66FF33"/>
                </a:solidFill>
              </a:rPr>
              <a:t>“</a:t>
            </a:r>
            <a:r>
              <a:rPr lang="en-US" altLang="en-US" sz="3750" i="1" dirty="0">
                <a:solidFill>
                  <a:srgbClr val="FF9900"/>
                </a:solidFill>
              </a:rPr>
              <a:t>Standards methods for the examination of water and wastewater</a:t>
            </a:r>
            <a:r>
              <a:rPr lang="en-US" altLang="en-US" sz="3000" dirty="0">
                <a:solidFill>
                  <a:srgbClr val="66FF33"/>
                </a:solidFill>
              </a:rPr>
              <a:t>”</a:t>
            </a:r>
            <a:r>
              <a:rPr lang="en-US" altLang="en-US" sz="3000" dirty="0"/>
              <a:t> </a:t>
            </a:r>
            <a:r>
              <a:rPr lang="en-US" altLang="en-US" sz="2400" b="1" dirty="0">
                <a:solidFill>
                  <a:srgbClr val="660033"/>
                </a:solidFill>
              </a:rPr>
              <a:t>(Standard Methods, 2000).</a:t>
            </a:r>
            <a:r>
              <a:rPr lang="en-US" altLang="en-US" sz="3000" dirty="0"/>
              <a:t> </a:t>
            </a:r>
          </a:p>
        </p:txBody>
      </p:sp>
      <p:grpSp>
        <p:nvGrpSpPr>
          <p:cNvPr id="28676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28680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28681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964658" y="647700"/>
            <a:ext cx="7536656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Materials &amp; Methods</a:t>
            </a:r>
          </a:p>
        </p:txBody>
      </p:sp>
      <p:sp>
        <p:nvSpPr>
          <p:cNvPr id="11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4008" y="3771900"/>
            <a:ext cx="25146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2"/>
          <p:cNvGrpSpPr>
            <a:grpSpLocks/>
          </p:cNvGrpSpPr>
          <p:nvPr/>
        </p:nvGrpSpPr>
        <p:grpSpPr bwMode="auto">
          <a:xfrm>
            <a:off x="2366963" y="1552575"/>
            <a:ext cx="13539788" cy="133350"/>
            <a:chOff x="192" y="668"/>
            <a:chExt cx="5904" cy="56"/>
          </a:xfrm>
        </p:grpSpPr>
        <p:sp>
          <p:nvSpPr>
            <p:cNvPr id="29739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/>
            </a:p>
          </p:txBody>
        </p:sp>
        <p:sp>
          <p:nvSpPr>
            <p:cNvPr id="29740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/>
            </a:p>
          </p:txBody>
        </p:sp>
      </p:grpSp>
      <p:sp>
        <p:nvSpPr>
          <p:cNvPr id="29701" name="Freeform 16"/>
          <p:cNvSpPr>
            <a:spLocks/>
          </p:cNvSpPr>
          <p:nvPr/>
        </p:nvSpPr>
        <p:spPr bwMode="auto">
          <a:xfrm>
            <a:off x="6972301" y="2486026"/>
            <a:ext cx="7367588" cy="3452813"/>
          </a:xfrm>
          <a:custGeom>
            <a:avLst/>
            <a:gdLst>
              <a:gd name="T0" fmla="*/ 0 w 1870"/>
              <a:gd name="T1" fmla="*/ 2147483646 h 782"/>
              <a:gd name="T2" fmla="*/ 0 w 1870"/>
              <a:gd name="T3" fmla="*/ 2147483646 h 782"/>
              <a:gd name="T4" fmla="*/ 2147483646 w 1870"/>
              <a:gd name="T5" fmla="*/ 2147483646 h 782"/>
              <a:gd name="T6" fmla="*/ 2147483646 w 1870"/>
              <a:gd name="T7" fmla="*/ 2147483646 h 782"/>
              <a:gd name="T8" fmla="*/ 2147483646 w 1870"/>
              <a:gd name="T9" fmla="*/ 2147483646 h 782"/>
              <a:gd name="T10" fmla="*/ 2147483646 w 1870"/>
              <a:gd name="T11" fmla="*/ 0 h 782"/>
              <a:gd name="T12" fmla="*/ 2147483646 w 1870"/>
              <a:gd name="T13" fmla="*/ 2147483646 h 782"/>
              <a:gd name="T14" fmla="*/ 2147483646 w 1870"/>
              <a:gd name="T15" fmla="*/ 2147483646 h 782"/>
              <a:gd name="T16" fmla="*/ 2147483646 w 1870"/>
              <a:gd name="T17" fmla="*/ 2147483646 h 782"/>
              <a:gd name="T18" fmla="*/ 2147483646 w 1870"/>
              <a:gd name="T19" fmla="*/ 2147483646 h 782"/>
              <a:gd name="T20" fmla="*/ 2147483646 w 1870"/>
              <a:gd name="T21" fmla="*/ 2147483646 h 782"/>
              <a:gd name="T22" fmla="*/ 2147483646 w 1870"/>
              <a:gd name="T23" fmla="*/ 2147483646 h 782"/>
              <a:gd name="T24" fmla="*/ 2147483646 w 1870"/>
              <a:gd name="T25" fmla="*/ 2147483646 h 782"/>
              <a:gd name="T26" fmla="*/ 2147483646 w 1870"/>
              <a:gd name="T27" fmla="*/ 2147483646 h 7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70" h="782">
                <a:moveTo>
                  <a:pt x="0" y="781"/>
                </a:moveTo>
                <a:lnTo>
                  <a:pt x="0" y="40"/>
                </a:lnTo>
                <a:lnTo>
                  <a:pt x="1447" y="40"/>
                </a:lnTo>
                <a:lnTo>
                  <a:pt x="1463" y="2"/>
                </a:lnTo>
                <a:lnTo>
                  <a:pt x="1476" y="73"/>
                </a:lnTo>
                <a:lnTo>
                  <a:pt x="1502" y="0"/>
                </a:lnTo>
                <a:lnTo>
                  <a:pt x="1519" y="71"/>
                </a:lnTo>
                <a:lnTo>
                  <a:pt x="1546" y="2"/>
                </a:lnTo>
                <a:lnTo>
                  <a:pt x="1562" y="71"/>
                </a:lnTo>
                <a:lnTo>
                  <a:pt x="1585" y="3"/>
                </a:lnTo>
                <a:lnTo>
                  <a:pt x="1605" y="69"/>
                </a:lnTo>
                <a:lnTo>
                  <a:pt x="1622" y="35"/>
                </a:lnTo>
                <a:lnTo>
                  <a:pt x="1869" y="35"/>
                </a:lnTo>
                <a:lnTo>
                  <a:pt x="1869" y="43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2" name="Line 17"/>
          <p:cNvSpPr>
            <a:spLocks noChangeShapeType="1"/>
          </p:cNvSpPr>
          <p:nvPr/>
        </p:nvSpPr>
        <p:spPr bwMode="auto">
          <a:xfrm flipV="1">
            <a:off x="11451432" y="2012158"/>
            <a:ext cx="752475" cy="10691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03" name="Freeform 18"/>
          <p:cNvSpPr>
            <a:spLocks/>
          </p:cNvSpPr>
          <p:nvPr/>
        </p:nvSpPr>
        <p:spPr bwMode="auto">
          <a:xfrm>
            <a:off x="5560220" y="2783682"/>
            <a:ext cx="7646193" cy="4276725"/>
          </a:xfrm>
          <a:custGeom>
            <a:avLst/>
            <a:gdLst>
              <a:gd name="T0" fmla="*/ 0 w 1941"/>
              <a:gd name="T1" fmla="*/ 2147483646 h 968"/>
              <a:gd name="T2" fmla="*/ 0 w 1941"/>
              <a:gd name="T3" fmla="*/ 0 h 968"/>
              <a:gd name="T4" fmla="*/ 2147483646 w 1941"/>
              <a:gd name="T5" fmla="*/ 0 h 968"/>
              <a:gd name="T6" fmla="*/ 2147483646 w 1941"/>
              <a:gd name="T7" fmla="*/ 2147483646 h 968"/>
              <a:gd name="T8" fmla="*/ 2147483646 w 1941"/>
              <a:gd name="T9" fmla="*/ 2147483646 h 968"/>
              <a:gd name="T10" fmla="*/ 2147483646 w 1941"/>
              <a:gd name="T11" fmla="*/ 2147483646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1" h="968">
                <a:moveTo>
                  <a:pt x="0" y="689"/>
                </a:moveTo>
                <a:lnTo>
                  <a:pt x="0" y="0"/>
                </a:lnTo>
                <a:lnTo>
                  <a:pt x="1019" y="0"/>
                </a:lnTo>
                <a:lnTo>
                  <a:pt x="1019" y="967"/>
                </a:lnTo>
                <a:lnTo>
                  <a:pt x="1940" y="967"/>
                </a:lnTo>
                <a:lnTo>
                  <a:pt x="1940" y="397"/>
                </a:lnTo>
              </a:path>
            </a:pathLst>
          </a:custGeom>
          <a:noFill/>
          <a:ln w="12700" cap="rnd" cmpd="sng">
            <a:solidFill>
              <a:srgbClr val="66FF33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4" name="Oval 19"/>
          <p:cNvSpPr>
            <a:spLocks noChangeArrowheads="1"/>
          </p:cNvSpPr>
          <p:nvPr/>
        </p:nvSpPr>
        <p:spPr bwMode="auto">
          <a:xfrm>
            <a:off x="11294270" y="6853238"/>
            <a:ext cx="411956" cy="43100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/>
          </a:p>
        </p:txBody>
      </p:sp>
      <p:sp>
        <p:nvSpPr>
          <p:cNvPr id="29705" name="Rectangle 20"/>
          <p:cNvSpPr>
            <a:spLocks noChangeArrowheads="1"/>
          </p:cNvSpPr>
          <p:nvPr/>
        </p:nvSpPr>
        <p:spPr bwMode="auto">
          <a:xfrm>
            <a:off x="11282363" y="6858001"/>
            <a:ext cx="492920" cy="5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raditional Arabic" pitchFamily="18" charset="0"/>
              </a:rPr>
              <a:t>A</a:t>
            </a:r>
          </a:p>
        </p:txBody>
      </p:sp>
      <p:sp>
        <p:nvSpPr>
          <p:cNvPr id="29706" name="Rectangle 21"/>
          <p:cNvSpPr>
            <a:spLocks noChangeArrowheads="1"/>
          </p:cNvSpPr>
          <p:nvPr/>
        </p:nvSpPr>
        <p:spPr bwMode="auto">
          <a:xfrm>
            <a:off x="10629901" y="6257926"/>
            <a:ext cx="2032609" cy="100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Multimeter</a:t>
            </a:r>
          </a:p>
          <a:p>
            <a:endParaRPr lang="en-US" altLang="en-US" sz="2800" b="1">
              <a:solidFill>
                <a:srgbClr val="FF9900"/>
              </a:solidFill>
              <a:latin typeface="Times New Roman" panose="02020603050405020304" pitchFamily="18" charset="0"/>
              <a:cs typeface="Traditional Arabic" pitchFamily="18" charset="0"/>
            </a:endParaRPr>
          </a:p>
        </p:txBody>
      </p:sp>
      <p:sp>
        <p:nvSpPr>
          <p:cNvPr id="29707" name="Rectangle 22"/>
          <p:cNvSpPr>
            <a:spLocks noChangeArrowheads="1"/>
          </p:cNvSpPr>
          <p:nvPr/>
        </p:nvSpPr>
        <p:spPr bwMode="auto">
          <a:xfrm>
            <a:off x="10517661" y="1847836"/>
            <a:ext cx="1847851" cy="5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8113" tIns="69057" rIns="138113" bIns="6905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Rheostat</a:t>
            </a:r>
          </a:p>
        </p:txBody>
      </p:sp>
      <p:sp>
        <p:nvSpPr>
          <p:cNvPr id="29708" name="Rectangle 23"/>
          <p:cNvSpPr>
            <a:spLocks noChangeArrowheads="1"/>
          </p:cNvSpPr>
          <p:nvPr/>
        </p:nvSpPr>
        <p:spPr bwMode="auto">
          <a:xfrm>
            <a:off x="7429501" y="2943226"/>
            <a:ext cx="1885069" cy="5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Electrodes</a:t>
            </a:r>
          </a:p>
        </p:txBody>
      </p:sp>
      <p:sp>
        <p:nvSpPr>
          <p:cNvPr id="29709" name="Rectangle 24"/>
          <p:cNvSpPr>
            <a:spLocks noChangeArrowheads="1"/>
          </p:cNvSpPr>
          <p:nvPr/>
        </p:nvSpPr>
        <p:spPr bwMode="auto">
          <a:xfrm>
            <a:off x="4343400" y="6457950"/>
            <a:ext cx="3860007" cy="716757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Magnetic Stirrer Plate</a:t>
            </a:r>
          </a:p>
        </p:txBody>
      </p:sp>
      <p:sp>
        <p:nvSpPr>
          <p:cNvPr id="29710" name="Rectangle 25"/>
          <p:cNvSpPr>
            <a:spLocks noChangeArrowheads="1"/>
          </p:cNvSpPr>
          <p:nvPr/>
        </p:nvSpPr>
        <p:spPr bwMode="auto">
          <a:xfrm>
            <a:off x="6743700" y="4657725"/>
            <a:ext cx="3429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/>
          </a:p>
        </p:txBody>
      </p:sp>
      <p:sp>
        <p:nvSpPr>
          <p:cNvPr id="29711" name="Rectangle 26"/>
          <p:cNvSpPr>
            <a:spLocks noChangeArrowheads="1"/>
          </p:cNvSpPr>
          <p:nvPr/>
        </p:nvSpPr>
        <p:spPr bwMode="auto">
          <a:xfrm>
            <a:off x="5372100" y="4657725"/>
            <a:ext cx="3429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/>
          </a:p>
        </p:txBody>
      </p:sp>
      <p:sp>
        <p:nvSpPr>
          <p:cNvPr id="29712" name="AutoShape 27"/>
          <p:cNvSpPr>
            <a:spLocks noChangeArrowheads="1"/>
          </p:cNvSpPr>
          <p:nvPr/>
        </p:nvSpPr>
        <p:spPr bwMode="auto">
          <a:xfrm>
            <a:off x="11087100" y="2486025"/>
            <a:ext cx="1143000" cy="3429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/>
          </a:p>
        </p:txBody>
      </p: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13601700" y="4429125"/>
            <a:ext cx="1485900" cy="800100"/>
            <a:chOff x="1872" y="3888"/>
            <a:chExt cx="624" cy="336"/>
          </a:xfrm>
        </p:grpSpPr>
        <p:sp>
          <p:nvSpPr>
            <p:cNvPr id="29733" name="AutoShape 29"/>
            <p:cNvSpPr>
              <a:spLocks noChangeArrowheads="1"/>
            </p:cNvSpPr>
            <p:nvPr/>
          </p:nvSpPr>
          <p:spPr bwMode="auto">
            <a:xfrm>
              <a:off x="1872" y="3888"/>
              <a:ext cx="624" cy="336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/>
            </a:p>
          </p:txBody>
        </p:sp>
        <p:sp>
          <p:nvSpPr>
            <p:cNvPr id="29734" name="Oval 30"/>
            <p:cNvSpPr>
              <a:spLocks noChangeArrowheads="1"/>
            </p:cNvSpPr>
            <p:nvPr/>
          </p:nvSpPr>
          <p:spPr bwMode="auto">
            <a:xfrm>
              <a:off x="2208" y="3984"/>
              <a:ext cx="192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/>
            </a:p>
          </p:txBody>
        </p:sp>
        <p:sp>
          <p:nvSpPr>
            <p:cNvPr id="29735" name="Rectangle 31"/>
            <p:cNvSpPr>
              <a:spLocks noChangeArrowheads="1"/>
            </p:cNvSpPr>
            <p:nvPr/>
          </p:nvSpPr>
          <p:spPr bwMode="auto">
            <a:xfrm>
              <a:off x="1968" y="398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/>
            </a:p>
          </p:txBody>
        </p:sp>
        <p:sp>
          <p:nvSpPr>
            <p:cNvPr id="29736" name="Rectangle 32"/>
            <p:cNvSpPr>
              <a:spLocks noChangeArrowheads="1"/>
            </p:cNvSpPr>
            <p:nvPr/>
          </p:nvSpPr>
          <p:spPr bwMode="auto">
            <a:xfrm>
              <a:off x="2208" y="412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/>
            </a:p>
          </p:txBody>
        </p:sp>
        <p:sp>
          <p:nvSpPr>
            <p:cNvPr id="29737" name="Rectangle 33"/>
            <p:cNvSpPr>
              <a:spLocks noChangeArrowheads="1"/>
            </p:cNvSpPr>
            <p:nvPr/>
          </p:nvSpPr>
          <p:spPr bwMode="auto">
            <a:xfrm>
              <a:off x="2317" y="4128"/>
              <a:ext cx="35" cy="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/>
            </a:p>
          </p:txBody>
        </p:sp>
        <p:sp>
          <p:nvSpPr>
            <p:cNvPr id="29738" name="Rectangle 34"/>
            <p:cNvSpPr>
              <a:spLocks noChangeArrowheads="1"/>
            </p:cNvSpPr>
            <p:nvPr/>
          </p:nvSpPr>
          <p:spPr bwMode="auto">
            <a:xfrm>
              <a:off x="2400" y="4128"/>
              <a:ext cx="35" cy="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/>
            </a:p>
          </p:txBody>
        </p:sp>
      </p:grpSp>
      <p:sp>
        <p:nvSpPr>
          <p:cNvPr id="29714" name="Line 35"/>
          <p:cNvSpPr>
            <a:spLocks noChangeShapeType="1"/>
          </p:cNvSpPr>
          <p:nvPr/>
        </p:nvSpPr>
        <p:spPr bwMode="auto">
          <a:xfrm>
            <a:off x="13258800" y="4543425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15" name="Rectangle 36"/>
          <p:cNvSpPr>
            <a:spLocks noChangeArrowheads="1"/>
          </p:cNvSpPr>
          <p:nvPr/>
        </p:nvSpPr>
        <p:spPr bwMode="auto">
          <a:xfrm>
            <a:off x="10858501" y="3700463"/>
            <a:ext cx="3113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D.C. Power Supply</a:t>
            </a:r>
          </a:p>
        </p:txBody>
      </p:sp>
      <p:sp>
        <p:nvSpPr>
          <p:cNvPr id="29716" name="Line 37"/>
          <p:cNvSpPr>
            <a:spLocks noChangeShapeType="1"/>
          </p:cNvSpPr>
          <p:nvPr/>
        </p:nvSpPr>
        <p:spPr bwMode="auto">
          <a:xfrm flipH="1">
            <a:off x="5715000" y="3400425"/>
            <a:ext cx="194310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17" name="Line 38"/>
          <p:cNvSpPr>
            <a:spLocks noChangeShapeType="1"/>
          </p:cNvSpPr>
          <p:nvPr/>
        </p:nvSpPr>
        <p:spPr bwMode="auto">
          <a:xfrm>
            <a:off x="6515100" y="4086225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18" name="Rectangle 39"/>
          <p:cNvSpPr>
            <a:spLocks noChangeArrowheads="1"/>
          </p:cNvSpPr>
          <p:nvPr/>
        </p:nvSpPr>
        <p:spPr bwMode="auto">
          <a:xfrm>
            <a:off x="5829300" y="6143625"/>
            <a:ext cx="800100" cy="1143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/>
          </a:p>
        </p:txBody>
      </p:sp>
      <p:sp>
        <p:nvSpPr>
          <p:cNvPr id="29719" name="Rectangle 40"/>
          <p:cNvSpPr>
            <a:spLocks noChangeArrowheads="1"/>
          </p:cNvSpPr>
          <p:nvPr/>
        </p:nvSpPr>
        <p:spPr bwMode="auto">
          <a:xfrm>
            <a:off x="7886700" y="5300663"/>
            <a:ext cx="3417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Magnetic Bar Stirrer</a:t>
            </a:r>
          </a:p>
        </p:txBody>
      </p:sp>
      <p:sp>
        <p:nvSpPr>
          <p:cNvPr id="29720" name="Line 41"/>
          <p:cNvSpPr>
            <a:spLocks noChangeShapeType="1"/>
          </p:cNvSpPr>
          <p:nvPr/>
        </p:nvSpPr>
        <p:spPr bwMode="auto">
          <a:xfrm flipH="1">
            <a:off x="6858000" y="5686425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1" name="Line 42"/>
          <p:cNvSpPr>
            <a:spLocks noChangeShapeType="1"/>
          </p:cNvSpPr>
          <p:nvPr/>
        </p:nvSpPr>
        <p:spPr bwMode="auto">
          <a:xfrm>
            <a:off x="13144500" y="4200525"/>
            <a:ext cx="5715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2" name="Rectangle 43"/>
          <p:cNvSpPr>
            <a:spLocks noChangeArrowheads="1"/>
          </p:cNvSpPr>
          <p:nvPr/>
        </p:nvSpPr>
        <p:spPr bwMode="auto">
          <a:xfrm>
            <a:off x="4343401" y="1757363"/>
            <a:ext cx="24753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</a:rPr>
              <a:t>Plexiglass Cell</a:t>
            </a:r>
            <a:r>
              <a:rPr lang="en-US" altLang="en-US" sz="2800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23" name="Text Box 44"/>
          <p:cNvSpPr txBox="1">
            <a:spLocks noChangeArrowheads="1"/>
          </p:cNvSpPr>
          <p:nvPr/>
        </p:nvSpPr>
        <p:spPr bwMode="auto">
          <a:xfrm>
            <a:off x="5800726" y="8793958"/>
            <a:ext cx="7170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Figure 1. Schematic of electrochemical Set-up</a:t>
            </a:r>
          </a:p>
        </p:txBody>
      </p:sp>
      <p:sp>
        <p:nvSpPr>
          <p:cNvPr id="29724" name="Line 45"/>
          <p:cNvSpPr>
            <a:spLocks noChangeShapeType="1"/>
          </p:cNvSpPr>
          <p:nvPr/>
        </p:nvSpPr>
        <p:spPr bwMode="auto">
          <a:xfrm>
            <a:off x="4000500" y="3971925"/>
            <a:ext cx="914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5" name="Line 46"/>
          <p:cNvSpPr>
            <a:spLocks noChangeShapeType="1"/>
          </p:cNvSpPr>
          <p:nvPr/>
        </p:nvSpPr>
        <p:spPr bwMode="auto">
          <a:xfrm flipV="1">
            <a:off x="4000500" y="2143125"/>
            <a:ext cx="1600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6" name="Rectangle 47"/>
          <p:cNvSpPr>
            <a:spLocks noChangeArrowheads="1"/>
          </p:cNvSpPr>
          <p:nvPr/>
        </p:nvSpPr>
        <p:spPr bwMode="auto">
          <a:xfrm>
            <a:off x="4114800" y="4200525"/>
            <a:ext cx="4343400" cy="217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/>
          </a:p>
        </p:txBody>
      </p:sp>
      <p:pic>
        <p:nvPicPr>
          <p:cNvPr id="29727" name="Picture 48" descr="ElectrochemistrySetu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0"/>
            <a:ext cx="224313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49" descr="xp72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963" y="5364958"/>
            <a:ext cx="20859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50" descr="electrolysis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20" y="7229475"/>
            <a:ext cx="19288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51" descr="DATA368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7286625"/>
            <a:ext cx="1257300" cy="12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52" descr="0606532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50" y="0"/>
            <a:ext cx="2343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53" descr="pg-disinfection-systems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2871788"/>
            <a:ext cx="1343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88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31750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31751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3507583" y="3876675"/>
            <a:ext cx="11422856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Results &amp; Discussion</a:t>
            </a:r>
          </a:p>
        </p:txBody>
      </p:sp>
      <p:sp>
        <p:nvSpPr>
          <p:cNvPr id="9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510392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047" name="Group 5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96061410"/>
              </p:ext>
            </p:extLst>
          </p:nvPr>
        </p:nvGraphicFramePr>
        <p:xfrm>
          <a:off x="3119438" y="2276475"/>
          <a:ext cx="12344401" cy="7543800"/>
        </p:xfrm>
        <a:graphic>
          <a:graphicData uri="http://schemas.openxmlformats.org/drawingml/2006/table">
            <a:tbl>
              <a:tblPr/>
              <a:tblGrid>
                <a:gridCol w="4488657">
                  <a:extLst>
                    <a:ext uri="{9D8B030D-6E8A-4147-A177-3AD203B41FA5}">
                      <a16:colId xmlns:a16="http://schemas.microsoft.com/office/drawing/2014/main" val="2169416853"/>
                    </a:ext>
                  </a:extLst>
                </a:gridCol>
                <a:gridCol w="1626393">
                  <a:extLst>
                    <a:ext uri="{9D8B030D-6E8A-4147-A177-3AD203B41FA5}">
                      <a16:colId xmlns:a16="http://schemas.microsoft.com/office/drawing/2014/main" val="3268400017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val="2444858113"/>
                    </a:ext>
                  </a:extLst>
                </a:gridCol>
                <a:gridCol w="2093120">
                  <a:extLst>
                    <a:ext uri="{9D8B030D-6E8A-4147-A177-3AD203B41FA5}">
                      <a16:colId xmlns:a16="http://schemas.microsoft.com/office/drawing/2014/main" val="3330675283"/>
                    </a:ext>
                  </a:extLst>
                </a:gridCol>
                <a:gridCol w="2045493">
                  <a:extLst>
                    <a:ext uri="{9D8B030D-6E8A-4147-A177-3AD203B41FA5}">
                      <a16:colId xmlns:a16="http://schemas.microsoft.com/office/drawing/2014/main" val="201967543"/>
                    </a:ext>
                  </a:extLst>
                </a:gridCol>
              </a:tblGrid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Units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454247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403236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at 25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210449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Turbidity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NTU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364776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Conductivity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/cm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509583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Hardness as CaCO</a:t>
                      </a:r>
                      <a:r>
                        <a:rPr kumimoji="0" lang="en-US" alt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6,350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7,580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517229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Dissolved Solids (TDS)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39,500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855126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Solids (TS)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46,200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768330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as Ca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67829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 as Mg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734053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as Na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15,800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14,660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777699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as K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543090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Chloride as Cl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19,360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24,000 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252141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 as SO</a:t>
                      </a:r>
                      <a:r>
                        <a:rPr kumimoji="0" lang="en-US" alt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 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72721"/>
                  </a:ext>
                </a:extLst>
              </a:tr>
              <a:tr h="5029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338650"/>
                  </a:ext>
                </a:extLst>
              </a:tr>
            </a:tbl>
          </a:graphicData>
        </a:graphic>
      </p:graphicFrame>
      <p:grpSp>
        <p:nvGrpSpPr>
          <p:cNvPr id="32772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32873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32874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964658" y="647700"/>
            <a:ext cx="9594056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Results &amp; Discussion</a:t>
            </a:r>
          </a:p>
        </p:txBody>
      </p:sp>
      <p:sp>
        <p:nvSpPr>
          <p:cNvPr id="32872" name="Rectangle 509"/>
          <p:cNvSpPr>
            <a:spLocks noChangeArrowheads="1"/>
          </p:cNvSpPr>
          <p:nvPr/>
        </p:nvSpPr>
        <p:spPr bwMode="auto">
          <a:xfrm>
            <a:off x="2628901" y="1619936"/>
            <a:ext cx="11922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Table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2: </a:t>
            </a:r>
            <a:r>
              <a:rPr lang="en-US" altLang="en-US" sz="3600" b="1" dirty="0">
                <a:solidFill>
                  <a:srgbClr val="C00000"/>
                </a:solidFill>
              </a:rPr>
              <a:t>Characteristics of seawater at the study site</a:t>
            </a:r>
          </a:p>
        </p:txBody>
      </p:sp>
      <p:sp>
        <p:nvSpPr>
          <p:cNvPr id="10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085776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875" name="Group 291"/>
          <p:cNvGraphicFramePr>
            <a:graphicFrameLocks noGrp="1"/>
          </p:cNvGraphicFramePr>
          <p:nvPr>
            <p:ph/>
          </p:nvPr>
        </p:nvGraphicFramePr>
        <p:xfrm>
          <a:off x="10715625" y="4743450"/>
          <a:ext cx="4943476" cy="3519586"/>
        </p:xfrm>
        <a:graphic>
          <a:graphicData uri="http://schemas.openxmlformats.org/drawingml/2006/table">
            <a:tbl>
              <a:tblPr/>
              <a:tblGrid>
                <a:gridCol w="2471738">
                  <a:extLst>
                    <a:ext uri="{9D8B030D-6E8A-4147-A177-3AD203B41FA5}">
                      <a16:colId xmlns:a16="http://schemas.microsoft.com/office/drawing/2014/main" val="2045577020"/>
                    </a:ext>
                  </a:extLst>
                </a:gridCol>
                <a:gridCol w="2471738">
                  <a:extLst>
                    <a:ext uri="{9D8B030D-6E8A-4147-A177-3AD203B41FA5}">
                      <a16:colId xmlns:a16="http://schemas.microsoft.com/office/drawing/2014/main" val="364749668"/>
                    </a:ext>
                  </a:extLst>
                </a:gridCol>
              </a:tblGrid>
              <a:tr h="502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Reagents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92559"/>
                  </a:ext>
                </a:extLst>
              </a:tr>
              <a:tr h="502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RuCl</a:t>
                      </a:r>
                      <a:r>
                        <a:rPr kumimoji="0" lang="en-US" alt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g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70602"/>
                  </a:ext>
                </a:extLst>
              </a:tr>
              <a:tr h="502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 HCl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ml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76879"/>
                  </a:ext>
                </a:extLst>
              </a:tr>
              <a:tr h="502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n-butanol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ml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52311"/>
                  </a:ext>
                </a:extLst>
              </a:tr>
              <a:tr h="502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Iso-propanol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51517"/>
                  </a:ext>
                </a:extLst>
              </a:tr>
              <a:tr h="502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Ti(OC</a:t>
                      </a:r>
                      <a:r>
                        <a:rPr kumimoji="0" lang="en-US" alt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94695"/>
                  </a:ext>
                </a:extLst>
              </a:tr>
              <a:tr h="502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Ti:Ru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1:3.46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68519" marB="685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93185"/>
                  </a:ext>
                </a:extLst>
              </a:tr>
            </a:tbl>
          </a:graphicData>
        </a:graphic>
      </p:graphicFrame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E80B8-4F4A-4D28-B114-F9B176F456D1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33826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33827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451690" name="Rectangle 106"/>
          <p:cNvSpPr>
            <a:spLocks noChangeArrowheads="1"/>
          </p:cNvSpPr>
          <p:nvPr/>
        </p:nvSpPr>
        <p:spPr bwMode="auto">
          <a:xfrm>
            <a:off x="2800350" y="554832"/>
            <a:ext cx="101793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Results of Electrode Material</a:t>
            </a:r>
          </a:p>
        </p:txBody>
      </p:sp>
      <p:sp>
        <p:nvSpPr>
          <p:cNvPr id="33798" name="Text Box 109"/>
          <p:cNvSpPr txBox="1">
            <a:spLocks noChangeArrowheads="1"/>
          </p:cNvSpPr>
          <p:nvPr/>
        </p:nvSpPr>
        <p:spPr bwMode="auto">
          <a:xfrm>
            <a:off x="2805113" y="2059782"/>
            <a:ext cx="795602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660033"/>
                </a:solidFill>
              </a:rPr>
              <a:t>Criteria for the selection of material</a:t>
            </a:r>
          </a:p>
          <a:p>
            <a:pPr lvl="1">
              <a:buFontTx/>
              <a:buChar char="•"/>
            </a:pPr>
            <a:r>
              <a:rPr lang="en-US" altLang="en-US" sz="3600" dirty="0" err="1">
                <a:solidFill>
                  <a:srgbClr val="002060"/>
                </a:solidFill>
              </a:rPr>
              <a:t>NaOCl</a:t>
            </a:r>
            <a:r>
              <a:rPr lang="en-US" altLang="en-US" sz="3600" dirty="0">
                <a:solidFill>
                  <a:srgbClr val="002060"/>
                </a:solidFill>
              </a:rPr>
              <a:t> production efficiency </a:t>
            </a:r>
          </a:p>
          <a:p>
            <a:pPr lvl="1">
              <a:buFontTx/>
              <a:buChar char="•"/>
            </a:pPr>
            <a:r>
              <a:rPr lang="en-US" altLang="en-US" sz="3600" dirty="0">
                <a:solidFill>
                  <a:srgbClr val="002060"/>
                </a:solidFill>
              </a:rPr>
              <a:t>Durability</a:t>
            </a:r>
          </a:p>
          <a:p>
            <a:pPr lvl="1">
              <a:buFontTx/>
              <a:buChar char="•"/>
            </a:pPr>
            <a:r>
              <a:rPr lang="en-US" altLang="en-US" sz="3600" dirty="0">
                <a:solidFill>
                  <a:srgbClr val="002060"/>
                </a:solidFill>
              </a:rPr>
              <a:t>Cost</a:t>
            </a:r>
          </a:p>
          <a:p>
            <a:endParaRPr lang="en-US" altLang="en-US" sz="3600" dirty="0">
              <a:solidFill>
                <a:srgbClr val="66FF33"/>
              </a:solidFill>
            </a:endParaRPr>
          </a:p>
        </p:txBody>
      </p:sp>
      <p:sp>
        <p:nvSpPr>
          <p:cNvPr id="33799" name="Rectangle 110"/>
          <p:cNvSpPr>
            <a:spLocks noChangeArrowheads="1"/>
          </p:cNvSpPr>
          <p:nvPr/>
        </p:nvSpPr>
        <p:spPr bwMode="auto">
          <a:xfrm>
            <a:off x="2833688" y="4375995"/>
            <a:ext cx="1211103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FF0000"/>
                </a:solidFill>
              </a:rPr>
              <a:t>Electrode materials tested were</a:t>
            </a:r>
            <a:r>
              <a:rPr lang="en-US" altLang="en-US" sz="3600" dirty="0">
                <a:solidFill>
                  <a:srgbClr val="66FF33"/>
                </a:solidFill>
              </a:rPr>
              <a:t> 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stainless steel 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lead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zinc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copper</a:t>
            </a:r>
            <a:endParaRPr lang="en-US" altLang="en-US" sz="3600" b="1" dirty="0"/>
          </a:p>
          <a:p>
            <a:pPr lvl="1">
              <a:buFontTx/>
              <a:buChar char="•"/>
            </a:pPr>
            <a:r>
              <a:rPr lang="en-US" altLang="en-US" sz="3600" dirty="0"/>
              <a:t>aluminum and 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titanium 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However, titanium with DSA coat was selected due to its better performance. </a:t>
            </a:r>
          </a:p>
        </p:txBody>
      </p:sp>
      <p:sp>
        <p:nvSpPr>
          <p:cNvPr id="11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72555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Muhammad Saleem et al.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88524-8E00-4A65-BAE6-E906A43FAA3E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34821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34846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34847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2800350" y="554832"/>
            <a:ext cx="101793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Results of Electrode Material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2869407" y="9710738"/>
            <a:ext cx="1245084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dirty="0"/>
              <a:t>Temporal variation in the Production of </a:t>
            </a:r>
            <a:r>
              <a:rPr lang="en-US" altLang="en-US" sz="2700" dirty="0" err="1"/>
              <a:t>NaOCl</a:t>
            </a:r>
            <a:r>
              <a:rPr lang="en-US" altLang="en-US" sz="2700" dirty="0"/>
              <a:t> using Various Electrode Materials</a:t>
            </a:r>
          </a:p>
        </p:txBody>
      </p:sp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20" y="1735932"/>
            <a:ext cx="12961143" cy="796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4706" name="Group 50"/>
          <p:cNvGraphicFramePr>
            <a:graphicFrameLocks noGrp="1"/>
          </p:cNvGraphicFramePr>
          <p:nvPr/>
        </p:nvGraphicFramePr>
        <p:xfrm>
          <a:off x="14501813" y="2290763"/>
          <a:ext cx="719138" cy="3417092"/>
        </p:xfrm>
        <a:graphic>
          <a:graphicData uri="http://schemas.openxmlformats.org/drawingml/2006/table">
            <a:tbl>
              <a:tblPr/>
              <a:tblGrid>
                <a:gridCol w="719138">
                  <a:extLst>
                    <a:ext uri="{9D8B030D-6E8A-4147-A177-3AD203B41FA5}">
                      <a16:colId xmlns:a16="http://schemas.microsoft.com/office/drawing/2014/main" val="455338975"/>
                    </a:ext>
                  </a:extLst>
                </a:gridCol>
              </a:tblGrid>
              <a:tr h="502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Life 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(Years)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13716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018403"/>
                  </a:ext>
                </a:extLst>
              </a:tr>
              <a:tr h="399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137160" marR="137160" marT="68570" marB="68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74639"/>
                  </a:ext>
                </a:extLst>
              </a:tr>
              <a:tr h="399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&lt;0.5</a:t>
                      </a:r>
                    </a:p>
                  </a:txBody>
                  <a:tcPr marL="137160" marR="137160" marT="68570" marB="68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48603"/>
                  </a:ext>
                </a:extLst>
              </a:tr>
              <a:tr h="399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marL="137160" marR="137160" marT="68570" marB="68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75234"/>
                  </a:ext>
                </a:extLst>
              </a:tr>
              <a:tr h="399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&lt;1.0</a:t>
                      </a:r>
                    </a:p>
                  </a:txBody>
                  <a:tcPr marL="137160" marR="137160" marT="68570" marB="68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46614"/>
                  </a:ext>
                </a:extLst>
              </a:tr>
              <a:tr h="46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137160" marR="137160" marT="68570" marB="68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10804"/>
                  </a:ext>
                </a:extLst>
              </a:tr>
              <a:tr h="399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37160" marR="137160" marT="68570" marB="68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35848"/>
                  </a:ext>
                </a:extLst>
              </a:tr>
              <a:tr h="452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137160" marR="137160" marT="68570" marB="68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11834"/>
                  </a:ext>
                </a:extLst>
              </a:tr>
            </a:tbl>
          </a:graphicData>
        </a:graphic>
      </p:graphicFrame>
      <p:sp>
        <p:nvSpPr>
          <p:cNvPr id="34845" name="Oval 51"/>
          <p:cNvSpPr>
            <a:spLocks noChangeArrowheads="1"/>
          </p:cNvSpPr>
          <p:nvPr/>
        </p:nvSpPr>
        <p:spPr bwMode="auto">
          <a:xfrm>
            <a:off x="4972050" y="2371725"/>
            <a:ext cx="3371850" cy="14573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Titanium+DSA</a:t>
            </a:r>
          </a:p>
        </p:txBody>
      </p:sp>
      <p:sp>
        <p:nvSpPr>
          <p:cNvPr id="13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839514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Muhammad Saleem et al.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60920-02ED-4835-9828-BC731C1FF82C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35845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35850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35851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2343151" y="578645"/>
            <a:ext cx="1378133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Effect of Current Density on Process Efficiency</a:t>
            </a: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3040858" y="9672638"/>
            <a:ext cx="117296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dirty="0"/>
              <a:t>Temporal variation in </a:t>
            </a:r>
            <a:r>
              <a:rPr lang="en-US" altLang="en-US" sz="3000" dirty="0" err="1"/>
              <a:t>NaOCl</a:t>
            </a:r>
            <a:r>
              <a:rPr lang="en-US" altLang="en-US" sz="3000" dirty="0"/>
              <a:t> production at different current densities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14501"/>
            <a:ext cx="12961145" cy="79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4972050" y="2371725"/>
            <a:ext cx="3371850" cy="14573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9.8 A/dm</a:t>
            </a:r>
            <a:r>
              <a:rPr lang="en-US" altLang="en-US" sz="36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96644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Muhammad Saleem et al.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FC1F0-803F-49C9-B14B-B51EEF2C8AAC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grpSp>
        <p:nvGrpSpPr>
          <p:cNvPr id="36869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36875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36876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2286000" y="614363"/>
            <a:ext cx="1386950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Effect of Surface Area Ratio on Process Efficiency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450216" y="9563100"/>
            <a:ext cx="101895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dirty="0"/>
              <a:t>Effect of surface  area ratio on </a:t>
            </a:r>
            <a:r>
              <a:rPr lang="en-US" altLang="en-US" sz="3000" dirty="0" err="1"/>
              <a:t>NaOCl</a:t>
            </a:r>
            <a:r>
              <a:rPr lang="en-US" altLang="en-US" sz="3000" dirty="0"/>
              <a:t> production efficiency</a:t>
            </a:r>
          </a:p>
        </p:txBody>
      </p:sp>
      <p:pic>
        <p:nvPicPr>
          <p:cNvPr id="3687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600200"/>
            <a:ext cx="13358813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Oval 8"/>
          <p:cNvSpPr>
            <a:spLocks noChangeArrowheads="1"/>
          </p:cNvSpPr>
          <p:nvPr/>
        </p:nvSpPr>
        <p:spPr bwMode="auto">
          <a:xfrm>
            <a:off x="3829050" y="2085975"/>
            <a:ext cx="3371850" cy="14573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Unity</a:t>
            </a:r>
            <a:endParaRPr lang="en-US" altLang="en-US" sz="3600" b="1" baseline="3000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flipV="1">
            <a:off x="7143750" y="6629400"/>
            <a:ext cx="0" cy="19621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023965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Muhammad Saleem et al.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2F52-3757-461B-B292-236A06088304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grpSp>
        <p:nvGrpSpPr>
          <p:cNvPr id="37893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37898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37899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4172177" y="114301"/>
            <a:ext cx="92768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4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Effect of Inter-electrode Spacing</a:t>
            </a:r>
          </a:p>
          <a:p>
            <a:pPr algn="ctr">
              <a:defRPr/>
            </a:pPr>
            <a:r>
              <a:rPr lang="en-US" altLang="en-US" sz="4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on Process Efficiency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4441217" y="9639300"/>
            <a:ext cx="92747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dirty="0"/>
              <a:t>Effect of inter-electrode spacing on </a:t>
            </a:r>
            <a:r>
              <a:rPr lang="en-US" altLang="en-US" sz="3000" dirty="0" err="1"/>
              <a:t>NaOCl</a:t>
            </a:r>
            <a:r>
              <a:rPr lang="en-US" altLang="en-US" sz="3000" dirty="0"/>
              <a:t> production</a:t>
            </a:r>
          </a:p>
        </p:txBody>
      </p:sp>
      <p:pic>
        <p:nvPicPr>
          <p:cNvPr id="3789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20" y="1707357"/>
            <a:ext cx="12961143" cy="79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Oval 8"/>
          <p:cNvSpPr>
            <a:spLocks noChangeArrowheads="1"/>
          </p:cNvSpPr>
          <p:nvPr/>
        </p:nvSpPr>
        <p:spPr bwMode="auto">
          <a:xfrm>
            <a:off x="4400550" y="2371725"/>
            <a:ext cx="3371850" cy="14573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5 cm</a:t>
            </a:r>
            <a:endParaRPr lang="en-US" altLang="en-US" sz="3600" b="1" baseline="30000">
              <a:solidFill>
                <a:srgbClr val="FF0000"/>
              </a:solidFill>
            </a:endParaRPr>
          </a:p>
        </p:txBody>
      </p:sp>
      <p:sp>
        <p:nvSpPr>
          <p:cNvPr id="1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305902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technical review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1943100"/>
            <a:ext cx="291833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23448"/>
            <a:ext cx="6934200" cy="491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229101" y="228600"/>
            <a:ext cx="91987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6600"/>
                </a:solidFill>
                <a:latin typeface="Monotype Corsiva" panose="03010101010201010101" pitchFamily="66" charset="0"/>
              </a:rPr>
              <a:t>Introduction</a:t>
            </a:r>
            <a:endParaRPr lang="en-US" altLang="en-US" sz="660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4400" y="1362039"/>
            <a:ext cx="8595360" cy="736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51435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" indent="0">
              <a:spcAft>
                <a:spcPts val="300"/>
              </a:spcAft>
              <a:buNone/>
              <a:defRPr/>
            </a:pPr>
            <a:r>
              <a:rPr lang="en-GB" b="1" dirty="0">
                <a:solidFill>
                  <a:srgbClr val="C00000"/>
                </a:solidFill>
              </a:rPr>
              <a:t>Editor for Journals</a:t>
            </a:r>
            <a:endParaRPr lang="en-US" dirty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Editor</a:t>
            </a:r>
            <a:r>
              <a:rPr lang="en-US" sz="2800" dirty="0"/>
              <a:t>, BMC Research Notes, </a:t>
            </a:r>
            <a:r>
              <a:rPr lang="en-US" sz="2400" b="1" dirty="0"/>
              <a:t>SPRINGER NATURE</a:t>
            </a:r>
            <a:r>
              <a:rPr lang="en-US" sz="2800" dirty="0"/>
              <a:t>.</a:t>
            </a:r>
            <a:endParaRPr lang="en-US" sz="2800" b="1" dirty="0"/>
          </a:p>
          <a:p>
            <a:pPr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Editor</a:t>
            </a:r>
            <a:r>
              <a:rPr lang="en-US" sz="2800" dirty="0"/>
              <a:t>, American Journal of Civil Engineering (AJCE R&amp;D), USA.</a:t>
            </a:r>
            <a:endParaRPr lang="en-US" sz="2800" b="1" dirty="0"/>
          </a:p>
          <a:p>
            <a:pPr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sz="2800" b="1" dirty="0"/>
              <a:t>Editor</a:t>
            </a:r>
            <a:r>
              <a:rPr lang="en-GB" sz="2800" dirty="0"/>
              <a:t>, International Journal of Environmental Monitoring and Analysis, Science Publishing Group, USA.</a:t>
            </a:r>
            <a:endParaRPr lang="en-US" sz="2800" dirty="0"/>
          </a:p>
          <a:p>
            <a:pPr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sz="2800" b="1" dirty="0"/>
              <a:t>Editor</a:t>
            </a:r>
            <a:r>
              <a:rPr lang="en-GB" sz="2800" dirty="0"/>
              <a:t>, Environment and Pollution’ Canadian Centre of Science and Education, Environment and Pollution (EP), Canada.</a:t>
            </a:r>
            <a:endParaRPr lang="en-US" sz="2800" dirty="0"/>
          </a:p>
          <a:p>
            <a:pPr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Editor</a:t>
            </a:r>
            <a:r>
              <a:rPr lang="en-US" sz="2800" dirty="0"/>
              <a:t>, Journal of Advanced Biotechnology and Bioengineering, Synergy Publishers, UK.</a:t>
            </a:r>
            <a:endParaRPr lang="en-US" sz="2800" b="1" dirty="0"/>
          </a:p>
          <a:p>
            <a:pPr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Associate Editor</a:t>
            </a:r>
            <a:r>
              <a:rPr lang="en-US" sz="2800" dirty="0"/>
              <a:t>, Academic Journal of Material Sciences (AJMS), International Association of Scientists and Researchers (IASR).</a:t>
            </a:r>
            <a:endParaRPr lang="en-US" sz="2800" b="1" dirty="0"/>
          </a:p>
        </p:txBody>
      </p:sp>
      <p:sp>
        <p:nvSpPr>
          <p:cNvPr id="5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1" y="1371600"/>
            <a:ext cx="7696200" cy="454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51435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" indent="0"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Technical Reviewer</a:t>
            </a:r>
            <a:endParaRPr lang="en-US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Technical Reviewers of More than </a:t>
            </a:r>
            <a:r>
              <a:rPr lang="en-US" sz="2800" b="1" dirty="0" smtClean="0"/>
              <a:t>45 </a:t>
            </a:r>
            <a:r>
              <a:rPr lang="en-US" sz="2800" b="1" dirty="0"/>
              <a:t>Journals,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World Water Association,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WHO,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sz="2800" b="1" dirty="0"/>
              <a:t>Environment &amp; Pollution, Canadian Centre of Science &amp; Education,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sz="2800" b="1" dirty="0"/>
              <a:t>Higher Education Commission, Pakistan,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sz="2800" b="1" dirty="0"/>
              <a:t>Deanship of Research at KFUPM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0589907" y="653034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>
              <a:spcAft>
                <a:spcPts val="2700"/>
              </a:spcAft>
              <a:buClr>
                <a:srgbClr val="C00000"/>
              </a:buClr>
              <a:buSzPct val="112000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Who is in Collaborative Group:</a:t>
            </a:r>
          </a:p>
          <a:p>
            <a:pPr marL="352425" indent="-352425">
              <a:spcAft>
                <a:spcPts val="2100"/>
              </a:spcAft>
              <a:buClr>
                <a:srgbClr val="C00000"/>
              </a:buClr>
              <a:buSzPct val="112000"/>
              <a:buFont typeface="Wingdings" pitchFamily="2" charset="2"/>
              <a:buChar char="ü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Consist of more than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universities 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different countries</a:t>
            </a:r>
          </a:p>
          <a:p>
            <a:pPr marL="352425" indent="-352425">
              <a:spcAft>
                <a:spcPts val="2100"/>
              </a:spcAft>
              <a:buClr>
                <a:srgbClr val="C00000"/>
              </a:buClr>
              <a:buSzPct val="112000"/>
              <a:buFont typeface="Wingdings" pitchFamily="2" charset="2"/>
              <a:buChar char="ü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Persons involved: Professors, senior researchers and students</a:t>
            </a:r>
          </a:p>
        </p:txBody>
      </p:sp>
    </p:spTree>
    <p:extLst>
      <p:ext uri="{BB962C8B-B14F-4D97-AF65-F5344CB8AC3E}">
        <p14:creationId xmlns:p14="http://schemas.microsoft.com/office/powerpoint/2010/main" val="376218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84C93-3A4A-4DB7-90E4-043909FA6E3C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38916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38920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38921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2964658" y="540545"/>
            <a:ext cx="982503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Results &amp; Discussions</a:t>
            </a:r>
          </a:p>
        </p:txBody>
      </p:sp>
      <p:sp>
        <p:nvSpPr>
          <p:cNvPr id="458759" name="AutoShape 7"/>
          <p:cNvSpPr>
            <a:spLocks noChangeArrowheads="1"/>
          </p:cNvSpPr>
          <p:nvPr/>
        </p:nvSpPr>
        <p:spPr bwMode="auto">
          <a:xfrm>
            <a:off x="2928938" y="1985963"/>
            <a:ext cx="12725400" cy="2552700"/>
          </a:xfrm>
          <a:prstGeom prst="flowChartProcess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ts val="5250"/>
              </a:lnSpc>
              <a:defRPr/>
            </a:pPr>
            <a:r>
              <a:rPr lang="en-US" altLang="en-US" sz="375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Further Study was done </a:t>
            </a:r>
            <a:r>
              <a:rPr lang="en-US" altLang="en-US" sz="3750" b="1" dirty="0">
                <a:solidFill>
                  <a:srgbClr val="FF9900"/>
                </a:solidFill>
              </a:rPr>
              <a:t>(based on continues system)</a:t>
            </a:r>
          </a:p>
          <a:p>
            <a:pPr algn="ctr">
              <a:lnSpc>
                <a:spcPts val="5250"/>
              </a:lnSpc>
              <a:defRPr/>
            </a:pPr>
            <a:r>
              <a:rPr lang="en-US" altLang="en-US" sz="375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 pilot scale and online electrochemical setup</a:t>
            </a:r>
          </a:p>
          <a:p>
            <a:pPr algn="ctr">
              <a:lnSpc>
                <a:spcPts val="5250"/>
              </a:lnSpc>
              <a:defRPr/>
            </a:pPr>
            <a:r>
              <a:rPr lang="en-US" altLang="en-US" sz="375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was installed</a:t>
            </a:r>
          </a:p>
        </p:txBody>
      </p:sp>
      <p:pic>
        <p:nvPicPr>
          <p:cNvPr id="389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5" y="4731545"/>
            <a:ext cx="8570118" cy="544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15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3F99C-F5E9-4742-928F-4671CABF301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9940" name="Rectangle 146"/>
          <p:cNvSpPr>
            <a:spLocks noChangeArrowheads="1"/>
          </p:cNvSpPr>
          <p:nvPr/>
        </p:nvSpPr>
        <p:spPr bwMode="auto">
          <a:xfrm rot="16200000">
            <a:off x="10928748" y="3284935"/>
            <a:ext cx="135732" cy="4110038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BBE0E3"/>
              </a:gs>
              <a:gs pos="100000">
                <a:srgbClr val="576869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grpSp>
        <p:nvGrpSpPr>
          <p:cNvPr id="39941" name="Group 2"/>
          <p:cNvGrpSpPr>
            <a:grpSpLocks/>
          </p:cNvGrpSpPr>
          <p:nvPr/>
        </p:nvGrpSpPr>
        <p:grpSpPr bwMode="auto">
          <a:xfrm>
            <a:off x="2366963" y="1552575"/>
            <a:ext cx="13539788" cy="133350"/>
            <a:chOff x="192" y="668"/>
            <a:chExt cx="5904" cy="56"/>
          </a:xfrm>
        </p:grpSpPr>
        <p:sp>
          <p:nvSpPr>
            <p:cNvPr id="40081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0082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39942" name="Freeform 16"/>
          <p:cNvSpPr>
            <a:spLocks/>
          </p:cNvSpPr>
          <p:nvPr/>
        </p:nvSpPr>
        <p:spPr bwMode="auto">
          <a:xfrm>
            <a:off x="8720138" y="2486025"/>
            <a:ext cx="6222207" cy="1964532"/>
          </a:xfrm>
          <a:custGeom>
            <a:avLst/>
            <a:gdLst>
              <a:gd name="T0" fmla="*/ 0 w 1870"/>
              <a:gd name="T1" fmla="*/ 2147483646 h 782"/>
              <a:gd name="T2" fmla="*/ 0 w 1870"/>
              <a:gd name="T3" fmla="*/ 2147483646 h 782"/>
              <a:gd name="T4" fmla="*/ 2147483646 w 1870"/>
              <a:gd name="T5" fmla="*/ 2147483646 h 782"/>
              <a:gd name="T6" fmla="*/ 2147483646 w 1870"/>
              <a:gd name="T7" fmla="*/ 2147483646 h 782"/>
              <a:gd name="T8" fmla="*/ 2147483646 w 1870"/>
              <a:gd name="T9" fmla="*/ 2147483646 h 782"/>
              <a:gd name="T10" fmla="*/ 2147483646 w 1870"/>
              <a:gd name="T11" fmla="*/ 0 h 782"/>
              <a:gd name="T12" fmla="*/ 2147483646 w 1870"/>
              <a:gd name="T13" fmla="*/ 2147483646 h 782"/>
              <a:gd name="T14" fmla="*/ 2147483646 w 1870"/>
              <a:gd name="T15" fmla="*/ 2147483646 h 782"/>
              <a:gd name="T16" fmla="*/ 2147483646 w 1870"/>
              <a:gd name="T17" fmla="*/ 2147483646 h 782"/>
              <a:gd name="T18" fmla="*/ 2147483646 w 1870"/>
              <a:gd name="T19" fmla="*/ 2147483646 h 782"/>
              <a:gd name="T20" fmla="*/ 2147483646 w 1870"/>
              <a:gd name="T21" fmla="*/ 2147483646 h 782"/>
              <a:gd name="T22" fmla="*/ 2147483646 w 1870"/>
              <a:gd name="T23" fmla="*/ 2147483646 h 782"/>
              <a:gd name="T24" fmla="*/ 2147483646 w 1870"/>
              <a:gd name="T25" fmla="*/ 2147483646 h 782"/>
              <a:gd name="T26" fmla="*/ 2147483646 w 1870"/>
              <a:gd name="T27" fmla="*/ 2147483646 h 7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70" h="782">
                <a:moveTo>
                  <a:pt x="0" y="781"/>
                </a:moveTo>
                <a:lnTo>
                  <a:pt x="0" y="40"/>
                </a:lnTo>
                <a:lnTo>
                  <a:pt x="1447" y="40"/>
                </a:lnTo>
                <a:lnTo>
                  <a:pt x="1463" y="2"/>
                </a:lnTo>
                <a:lnTo>
                  <a:pt x="1476" y="73"/>
                </a:lnTo>
                <a:lnTo>
                  <a:pt x="1502" y="0"/>
                </a:lnTo>
                <a:lnTo>
                  <a:pt x="1519" y="71"/>
                </a:lnTo>
                <a:lnTo>
                  <a:pt x="1546" y="2"/>
                </a:lnTo>
                <a:lnTo>
                  <a:pt x="1562" y="71"/>
                </a:lnTo>
                <a:lnTo>
                  <a:pt x="1585" y="3"/>
                </a:lnTo>
                <a:lnTo>
                  <a:pt x="1605" y="69"/>
                </a:lnTo>
                <a:lnTo>
                  <a:pt x="1622" y="35"/>
                </a:lnTo>
                <a:lnTo>
                  <a:pt x="1869" y="35"/>
                </a:lnTo>
                <a:lnTo>
                  <a:pt x="1869" y="43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43" name="Line 17"/>
          <p:cNvSpPr>
            <a:spLocks noChangeShapeType="1"/>
          </p:cNvSpPr>
          <p:nvPr/>
        </p:nvSpPr>
        <p:spPr bwMode="auto">
          <a:xfrm flipV="1">
            <a:off x="11451432" y="2012158"/>
            <a:ext cx="752475" cy="10691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39944" name="Freeform 18"/>
          <p:cNvSpPr>
            <a:spLocks/>
          </p:cNvSpPr>
          <p:nvPr/>
        </p:nvSpPr>
        <p:spPr bwMode="auto">
          <a:xfrm>
            <a:off x="5560220" y="2352675"/>
            <a:ext cx="7646193" cy="4707732"/>
          </a:xfrm>
          <a:custGeom>
            <a:avLst/>
            <a:gdLst>
              <a:gd name="T0" fmla="*/ 0 w 1941"/>
              <a:gd name="T1" fmla="*/ 2147483646 h 968"/>
              <a:gd name="T2" fmla="*/ 0 w 1941"/>
              <a:gd name="T3" fmla="*/ 0 h 968"/>
              <a:gd name="T4" fmla="*/ 2147483646 w 1941"/>
              <a:gd name="T5" fmla="*/ 0 h 968"/>
              <a:gd name="T6" fmla="*/ 2147483646 w 1941"/>
              <a:gd name="T7" fmla="*/ 2147483646 h 968"/>
              <a:gd name="T8" fmla="*/ 2147483646 w 1941"/>
              <a:gd name="T9" fmla="*/ 2147483646 h 968"/>
              <a:gd name="T10" fmla="*/ 2147483646 w 1941"/>
              <a:gd name="T11" fmla="*/ 2147483646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1" h="968">
                <a:moveTo>
                  <a:pt x="0" y="689"/>
                </a:moveTo>
                <a:lnTo>
                  <a:pt x="0" y="0"/>
                </a:lnTo>
                <a:lnTo>
                  <a:pt x="1019" y="0"/>
                </a:lnTo>
                <a:lnTo>
                  <a:pt x="1019" y="967"/>
                </a:lnTo>
                <a:lnTo>
                  <a:pt x="1940" y="967"/>
                </a:lnTo>
                <a:lnTo>
                  <a:pt x="1940" y="397"/>
                </a:lnTo>
              </a:path>
            </a:pathLst>
          </a:custGeom>
          <a:noFill/>
          <a:ln w="12700" cap="rnd" cmpd="sng">
            <a:solidFill>
              <a:srgbClr val="66FF33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45" name="Oval 19"/>
          <p:cNvSpPr>
            <a:spLocks noChangeArrowheads="1"/>
          </p:cNvSpPr>
          <p:nvPr/>
        </p:nvSpPr>
        <p:spPr bwMode="auto">
          <a:xfrm>
            <a:off x="10879933" y="6853238"/>
            <a:ext cx="411956" cy="43100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9946" name="Rectangle 20"/>
          <p:cNvSpPr>
            <a:spLocks noChangeArrowheads="1"/>
          </p:cNvSpPr>
          <p:nvPr/>
        </p:nvSpPr>
        <p:spPr bwMode="auto">
          <a:xfrm>
            <a:off x="10868026" y="6858001"/>
            <a:ext cx="492920" cy="50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raditional Arabic" pitchFamily="18" charset="0"/>
              </a:rPr>
              <a:t>A</a:t>
            </a:r>
          </a:p>
        </p:txBody>
      </p:sp>
      <p:sp>
        <p:nvSpPr>
          <p:cNvPr id="39947" name="Rectangle 21"/>
          <p:cNvSpPr>
            <a:spLocks noChangeArrowheads="1"/>
          </p:cNvSpPr>
          <p:nvPr/>
        </p:nvSpPr>
        <p:spPr bwMode="auto">
          <a:xfrm>
            <a:off x="10234613" y="6326983"/>
            <a:ext cx="1780938" cy="8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Multimeter</a:t>
            </a:r>
          </a:p>
          <a:p>
            <a:endParaRPr lang="en-US" altLang="en-US" b="1">
              <a:solidFill>
                <a:srgbClr val="FF9900"/>
              </a:solidFill>
              <a:latin typeface="Times New Roman" panose="02020603050405020304" pitchFamily="18" charset="0"/>
              <a:cs typeface="Traditional Arabic" pitchFamily="18" charset="0"/>
            </a:endParaRPr>
          </a:p>
        </p:txBody>
      </p:sp>
      <p:sp>
        <p:nvSpPr>
          <p:cNvPr id="39948" name="Rectangle 22"/>
          <p:cNvSpPr>
            <a:spLocks noChangeArrowheads="1"/>
          </p:cNvSpPr>
          <p:nvPr/>
        </p:nvSpPr>
        <p:spPr bwMode="auto">
          <a:xfrm>
            <a:off x="10744200" y="1847851"/>
            <a:ext cx="1485900" cy="50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Rheostat</a:t>
            </a:r>
          </a:p>
        </p:txBody>
      </p:sp>
      <p:sp>
        <p:nvSpPr>
          <p:cNvPr id="39949" name="Rectangle 23"/>
          <p:cNvSpPr>
            <a:spLocks noChangeArrowheads="1"/>
          </p:cNvSpPr>
          <p:nvPr/>
        </p:nvSpPr>
        <p:spPr bwMode="auto">
          <a:xfrm rot="20159466">
            <a:off x="6738054" y="3100786"/>
            <a:ext cx="1656737" cy="50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Electrodes</a:t>
            </a:r>
          </a:p>
        </p:txBody>
      </p:sp>
      <p:sp>
        <p:nvSpPr>
          <p:cNvPr id="39950" name="Rectangle 24"/>
          <p:cNvSpPr>
            <a:spLocks noChangeArrowheads="1"/>
          </p:cNvSpPr>
          <p:nvPr/>
        </p:nvSpPr>
        <p:spPr bwMode="auto">
          <a:xfrm>
            <a:off x="5664995" y="5738813"/>
            <a:ext cx="3759993" cy="802482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CC6600"/>
                </a:solidFill>
                <a:latin typeface="Times New Roman" panose="02020603050405020304" pitchFamily="18" charset="0"/>
                <a:cs typeface="Traditional Arabic" pitchFamily="18" charset="0"/>
              </a:rPr>
              <a:t>Continues Flow</a:t>
            </a:r>
          </a:p>
          <a:p>
            <a:pPr algn="ctr"/>
            <a:r>
              <a:rPr lang="en-US" altLang="en-US" sz="2100" b="1">
                <a:solidFill>
                  <a:srgbClr val="CC6600"/>
                </a:solidFill>
                <a:latin typeface="Times New Roman" panose="02020603050405020304" pitchFamily="18" charset="0"/>
                <a:cs typeface="Traditional Arabic" pitchFamily="18" charset="0"/>
              </a:rPr>
              <a:t>Electrochemical Unit</a:t>
            </a:r>
          </a:p>
        </p:txBody>
      </p:sp>
      <p:sp>
        <p:nvSpPr>
          <p:cNvPr id="39951" name="AutoShape 27"/>
          <p:cNvSpPr>
            <a:spLocks noChangeArrowheads="1"/>
          </p:cNvSpPr>
          <p:nvPr/>
        </p:nvSpPr>
        <p:spPr bwMode="auto">
          <a:xfrm>
            <a:off x="11087100" y="2486025"/>
            <a:ext cx="1143000" cy="3429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grpSp>
        <p:nvGrpSpPr>
          <p:cNvPr id="39952" name="Group 28"/>
          <p:cNvGrpSpPr>
            <a:grpSpLocks/>
          </p:cNvGrpSpPr>
          <p:nvPr/>
        </p:nvGrpSpPr>
        <p:grpSpPr bwMode="auto">
          <a:xfrm>
            <a:off x="13687425" y="3669507"/>
            <a:ext cx="1485900" cy="800100"/>
            <a:chOff x="1872" y="3888"/>
            <a:chExt cx="624" cy="336"/>
          </a:xfrm>
        </p:grpSpPr>
        <p:sp>
          <p:nvSpPr>
            <p:cNvPr id="40075" name="AutoShape 29"/>
            <p:cNvSpPr>
              <a:spLocks noChangeArrowheads="1"/>
            </p:cNvSpPr>
            <p:nvPr/>
          </p:nvSpPr>
          <p:spPr bwMode="auto">
            <a:xfrm>
              <a:off x="1872" y="3888"/>
              <a:ext cx="624" cy="336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0076" name="Oval 30"/>
            <p:cNvSpPr>
              <a:spLocks noChangeArrowheads="1"/>
            </p:cNvSpPr>
            <p:nvPr/>
          </p:nvSpPr>
          <p:spPr bwMode="auto">
            <a:xfrm>
              <a:off x="2208" y="3984"/>
              <a:ext cx="192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0077" name="Rectangle 31"/>
            <p:cNvSpPr>
              <a:spLocks noChangeArrowheads="1"/>
            </p:cNvSpPr>
            <p:nvPr/>
          </p:nvSpPr>
          <p:spPr bwMode="auto">
            <a:xfrm>
              <a:off x="1968" y="398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0078" name="Rectangle 32"/>
            <p:cNvSpPr>
              <a:spLocks noChangeArrowheads="1"/>
            </p:cNvSpPr>
            <p:nvPr/>
          </p:nvSpPr>
          <p:spPr bwMode="auto">
            <a:xfrm>
              <a:off x="2208" y="412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0079" name="Rectangle 33"/>
            <p:cNvSpPr>
              <a:spLocks noChangeArrowheads="1"/>
            </p:cNvSpPr>
            <p:nvPr/>
          </p:nvSpPr>
          <p:spPr bwMode="auto">
            <a:xfrm>
              <a:off x="2317" y="4128"/>
              <a:ext cx="35" cy="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0080" name="Rectangle 34"/>
            <p:cNvSpPr>
              <a:spLocks noChangeArrowheads="1"/>
            </p:cNvSpPr>
            <p:nvPr/>
          </p:nvSpPr>
          <p:spPr bwMode="auto">
            <a:xfrm>
              <a:off x="2400" y="4128"/>
              <a:ext cx="35" cy="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26" name="Line 35"/>
          <p:cNvSpPr>
            <a:spLocks noChangeShapeType="1"/>
          </p:cNvSpPr>
          <p:nvPr/>
        </p:nvSpPr>
        <p:spPr bwMode="auto">
          <a:xfrm flipV="1">
            <a:off x="13232607" y="4271963"/>
            <a:ext cx="416718" cy="1667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700"/>
          </a:p>
        </p:txBody>
      </p:sp>
      <p:sp>
        <p:nvSpPr>
          <p:cNvPr id="39954" name="Rectangle 36"/>
          <p:cNvSpPr>
            <a:spLocks noChangeArrowheads="1"/>
          </p:cNvSpPr>
          <p:nvPr/>
        </p:nvSpPr>
        <p:spPr bwMode="auto">
          <a:xfrm>
            <a:off x="10458451" y="4000501"/>
            <a:ext cx="2694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9900"/>
                </a:solidFill>
                <a:latin typeface="Times New Roman" panose="02020603050405020304" pitchFamily="18" charset="0"/>
                <a:cs typeface="Traditional Arabic" pitchFamily="18" charset="0"/>
              </a:rPr>
              <a:t>D.C. Power Supply</a:t>
            </a:r>
          </a:p>
        </p:txBody>
      </p:sp>
      <p:sp>
        <p:nvSpPr>
          <p:cNvPr id="39955" name="Line 37"/>
          <p:cNvSpPr>
            <a:spLocks noChangeShapeType="1"/>
          </p:cNvSpPr>
          <p:nvPr/>
        </p:nvSpPr>
        <p:spPr bwMode="auto">
          <a:xfrm flipH="1">
            <a:off x="6231733" y="3021808"/>
            <a:ext cx="2745581" cy="127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56" name="Line 38"/>
          <p:cNvSpPr>
            <a:spLocks noChangeShapeType="1"/>
          </p:cNvSpPr>
          <p:nvPr/>
        </p:nvSpPr>
        <p:spPr bwMode="auto">
          <a:xfrm>
            <a:off x="7150895" y="3874295"/>
            <a:ext cx="235743" cy="373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57" name="Rectangle 39"/>
          <p:cNvSpPr>
            <a:spLocks noChangeArrowheads="1"/>
          </p:cNvSpPr>
          <p:nvPr/>
        </p:nvSpPr>
        <p:spPr bwMode="auto">
          <a:xfrm>
            <a:off x="11258550" y="3686175"/>
            <a:ext cx="800100" cy="1143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9958" name="Line 42"/>
          <p:cNvSpPr>
            <a:spLocks noChangeShapeType="1"/>
          </p:cNvSpPr>
          <p:nvPr/>
        </p:nvSpPr>
        <p:spPr bwMode="auto">
          <a:xfrm flipV="1">
            <a:off x="13087350" y="3898107"/>
            <a:ext cx="628650" cy="350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59" name="Rectangle 47"/>
          <p:cNvSpPr>
            <a:spLocks noChangeArrowheads="1"/>
          </p:cNvSpPr>
          <p:nvPr/>
        </p:nvSpPr>
        <p:spPr bwMode="auto">
          <a:xfrm>
            <a:off x="5788820" y="4086226"/>
            <a:ext cx="3357563" cy="154067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pic>
        <p:nvPicPr>
          <p:cNvPr id="39960" name="Picture 49" descr="xp7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88" y="4605338"/>
            <a:ext cx="20859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51" descr="DATA36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33" y="7289008"/>
            <a:ext cx="823913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53" descr="pg-disinfection-system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2871788"/>
            <a:ext cx="1343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3" name="AutoShape 27" descr="Light horizontal"/>
          <p:cNvSpPr>
            <a:spLocks noChangeArrowheads="1"/>
          </p:cNvSpPr>
          <p:nvPr/>
        </p:nvSpPr>
        <p:spPr bwMode="auto">
          <a:xfrm flipV="1">
            <a:off x="13477876" y="5753101"/>
            <a:ext cx="2109788" cy="214313"/>
          </a:xfrm>
          <a:prstGeom prst="triangle">
            <a:avLst>
              <a:gd name="adj" fmla="val 50000"/>
            </a:avLst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39964" name="Line 51"/>
          <p:cNvSpPr>
            <a:spLocks noChangeShapeType="1"/>
          </p:cNvSpPr>
          <p:nvPr/>
        </p:nvSpPr>
        <p:spPr bwMode="auto">
          <a:xfrm flipV="1">
            <a:off x="5960270" y="4231482"/>
            <a:ext cx="2997993" cy="0"/>
          </a:xfrm>
          <a:prstGeom prst="line">
            <a:avLst/>
          </a:prstGeom>
          <a:noFill/>
          <a:ln w="317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65" name="Line 52"/>
          <p:cNvSpPr>
            <a:spLocks noChangeShapeType="1"/>
          </p:cNvSpPr>
          <p:nvPr/>
        </p:nvSpPr>
        <p:spPr bwMode="auto">
          <a:xfrm flipV="1">
            <a:off x="5931695" y="4255295"/>
            <a:ext cx="3040856" cy="0"/>
          </a:xfrm>
          <a:prstGeom prst="line">
            <a:avLst/>
          </a:prstGeom>
          <a:noFill/>
          <a:ln w="317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66" name="Line 53"/>
          <p:cNvSpPr>
            <a:spLocks noChangeShapeType="1"/>
          </p:cNvSpPr>
          <p:nvPr/>
        </p:nvSpPr>
        <p:spPr bwMode="auto">
          <a:xfrm flipV="1">
            <a:off x="5915025" y="4288632"/>
            <a:ext cx="3069432" cy="0"/>
          </a:xfrm>
          <a:prstGeom prst="line">
            <a:avLst/>
          </a:prstGeom>
          <a:noFill/>
          <a:ln w="317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67" name="Line 54"/>
          <p:cNvSpPr>
            <a:spLocks noChangeShapeType="1"/>
          </p:cNvSpPr>
          <p:nvPr/>
        </p:nvSpPr>
        <p:spPr bwMode="auto">
          <a:xfrm flipV="1">
            <a:off x="5895976" y="4331495"/>
            <a:ext cx="3109913" cy="0"/>
          </a:xfrm>
          <a:prstGeom prst="line">
            <a:avLst/>
          </a:prstGeom>
          <a:noFill/>
          <a:ln w="317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68" name="Line 55"/>
          <p:cNvSpPr>
            <a:spLocks noChangeShapeType="1"/>
          </p:cNvSpPr>
          <p:nvPr/>
        </p:nvSpPr>
        <p:spPr bwMode="auto">
          <a:xfrm flipV="1">
            <a:off x="5886451" y="4383882"/>
            <a:ext cx="3131345" cy="0"/>
          </a:xfrm>
          <a:prstGeom prst="line">
            <a:avLst/>
          </a:prstGeom>
          <a:noFill/>
          <a:ln w="317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69" name="Line 56"/>
          <p:cNvSpPr>
            <a:spLocks noChangeShapeType="1"/>
          </p:cNvSpPr>
          <p:nvPr/>
        </p:nvSpPr>
        <p:spPr bwMode="auto">
          <a:xfrm flipV="1">
            <a:off x="5874545" y="4436270"/>
            <a:ext cx="3148013" cy="0"/>
          </a:xfrm>
          <a:prstGeom prst="line">
            <a:avLst/>
          </a:prstGeom>
          <a:noFill/>
          <a:ln w="3175">
            <a:solidFill>
              <a:srgbClr val="2E3A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70" name="Line 57"/>
          <p:cNvSpPr>
            <a:spLocks noChangeShapeType="1"/>
          </p:cNvSpPr>
          <p:nvPr/>
        </p:nvSpPr>
        <p:spPr bwMode="auto">
          <a:xfrm flipV="1">
            <a:off x="5865020" y="4514850"/>
            <a:ext cx="3162300" cy="0"/>
          </a:xfrm>
          <a:prstGeom prst="line">
            <a:avLst/>
          </a:prstGeom>
          <a:noFill/>
          <a:ln w="3175">
            <a:solidFill>
              <a:srgbClr val="2E3A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grpSp>
        <p:nvGrpSpPr>
          <p:cNvPr id="39971" name="Group 43"/>
          <p:cNvGrpSpPr>
            <a:grpSpLocks/>
          </p:cNvGrpSpPr>
          <p:nvPr/>
        </p:nvGrpSpPr>
        <p:grpSpPr bwMode="auto">
          <a:xfrm flipV="1">
            <a:off x="5850732" y="4595813"/>
            <a:ext cx="3207543" cy="188120"/>
            <a:chOff x="1912" y="744"/>
            <a:chExt cx="1192" cy="80"/>
          </a:xfrm>
        </p:grpSpPr>
        <p:sp>
          <p:nvSpPr>
            <p:cNvPr id="40072" name="Line 59"/>
            <p:cNvSpPr>
              <a:spLocks noChangeShapeType="1"/>
            </p:cNvSpPr>
            <p:nvPr/>
          </p:nvSpPr>
          <p:spPr bwMode="auto">
            <a:xfrm>
              <a:off x="1916" y="824"/>
              <a:ext cx="1188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73" name="Line 60"/>
            <p:cNvSpPr>
              <a:spLocks noChangeShapeType="1"/>
            </p:cNvSpPr>
            <p:nvPr/>
          </p:nvSpPr>
          <p:spPr bwMode="auto">
            <a:xfrm>
              <a:off x="1914" y="786"/>
              <a:ext cx="1188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74" name="Line 61"/>
            <p:cNvSpPr>
              <a:spLocks noChangeShapeType="1"/>
            </p:cNvSpPr>
            <p:nvPr/>
          </p:nvSpPr>
          <p:spPr bwMode="auto">
            <a:xfrm>
              <a:off x="1912" y="744"/>
              <a:ext cx="1188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</p:grpSp>
      <p:grpSp>
        <p:nvGrpSpPr>
          <p:cNvPr id="39972" name="Group 47"/>
          <p:cNvGrpSpPr>
            <a:grpSpLocks/>
          </p:cNvGrpSpPr>
          <p:nvPr/>
        </p:nvGrpSpPr>
        <p:grpSpPr bwMode="auto">
          <a:xfrm>
            <a:off x="5850732" y="4953000"/>
            <a:ext cx="3207543" cy="554832"/>
            <a:chOff x="1912" y="744"/>
            <a:chExt cx="1272" cy="234"/>
          </a:xfrm>
        </p:grpSpPr>
        <p:sp>
          <p:nvSpPr>
            <p:cNvPr id="40061" name="Line 63"/>
            <p:cNvSpPr>
              <a:spLocks noChangeShapeType="1"/>
            </p:cNvSpPr>
            <p:nvPr/>
          </p:nvSpPr>
          <p:spPr bwMode="auto">
            <a:xfrm>
              <a:off x="1956" y="978"/>
              <a:ext cx="1188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62" name="Line 64"/>
            <p:cNvSpPr>
              <a:spLocks noChangeShapeType="1"/>
            </p:cNvSpPr>
            <p:nvPr/>
          </p:nvSpPr>
          <p:spPr bwMode="auto">
            <a:xfrm>
              <a:off x="1944" y="968"/>
              <a:ext cx="1206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63" name="Line 65"/>
            <p:cNvSpPr>
              <a:spLocks noChangeShapeType="1"/>
            </p:cNvSpPr>
            <p:nvPr/>
          </p:nvSpPr>
          <p:spPr bwMode="auto">
            <a:xfrm>
              <a:off x="1938" y="954"/>
              <a:ext cx="1217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64" name="Line 66"/>
            <p:cNvSpPr>
              <a:spLocks noChangeShapeType="1"/>
            </p:cNvSpPr>
            <p:nvPr/>
          </p:nvSpPr>
          <p:spPr bwMode="auto">
            <a:xfrm>
              <a:off x="1930" y="936"/>
              <a:ext cx="1233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65" name="Line 67"/>
            <p:cNvSpPr>
              <a:spLocks noChangeShapeType="1"/>
            </p:cNvSpPr>
            <p:nvPr/>
          </p:nvSpPr>
          <p:spPr bwMode="auto">
            <a:xfrm>
              <a:off x="1926" y="914"/>
              <a:ext cx="1242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66" name="Line 68"/>
            <p:cNvSpPr>
              <a:spLocks noChangeShapeType="1"/>
            </p:cNvSpPr>
            <p:nvPr/>
          </p:nvSpPr>
          <p:spPr bwMode="auto">
            <a:xfrm>
              <a:off x="1922" y="888"/>
              <a:ext cx="1248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67" name="Line 69"/>
            <p:cNvSpPr>
              <a:spLocks noChangeShapeType="1"/>
            </p:cNvSpPr>
            <p:nvPr/>
          </p:nvSpPr>
          <p:spPr bwMode="auto">
            <a:xfrm>
              <a:off x="1918" y="858"/>
              <a:ext cx="1254" cy="0"/>
            </a:xfrm>
            <a:prstGeom prst="line">
              <a:avLst/>
            </a:prstGeom>
            <a:noFill/>
            <a:ln w="317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grpSp>
          <p:nvGrpSpPr>
            <p:cNvPr id="40068" name="Group 55"/>
            <p:cNvGrpSpPr>
              <a:grpSpLocks/>
            </p:cNvGrpSpPr>
            <p:nvPr/>
          </p:nvGrpSpPr>
          <p:grpSpPr bwMode="auto">
            <a:xfrm>
              <a:off x="1912" y="744"/>
              <a:ext cx="1272" cy="80"/>
              <a:chOff x="1912" y="744"/>
              <a:chExt cx="1192" cy="80"/>
            </a:xfrm>
          </p:grpSpPr>
          <p:sp>
            <p:nvSpPr>
              <p:cNvPr id="40069" name="Line 71"/>
              <p:cNvSpPr>
                <a:spLocks noChangeShapeType="1"/>
              </p:cNvSpPr>
              <p:nvPr/>
            </p:nvSpPr>
            <p:spPr bwMode="auto">
              <a:xfrm>
                <a:off x="1916" y="824"/>
                <a:ext cx="1188" cy="0"/>
              </a:xfrm>
              <a:prstGeom prst="line">
                <a:avLst/>
              </a:prstGeom>
              <a:noFill/>
              <a:ln w="3175">
                <a:solidFill>
                  <a:srgbClr val="2E3A0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40070" name="Line 72"/>
              <p:cNvSpPr>
                <a:spLocks noChangeShapeType="1"/>
              </p:cNvSpPr>
              <p:nvPr/>
            </p:nvSpPr>
            <p:spPr bwMode="auto">
              <a:xfrm>
                <a:off x="1914" y="786"/>
                <a:ext cx="1188" cy="0"/>
              </a:xfrm>
              <a:prstGeom prst="line">
                <a:avLst/>
              </a:prstGeom>
              <a:noFill/>
              <a:ln w="3175">
                <a:solidFill>
                  <a:srgbClr val="2E3A0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40071" name="Line 73"/>
              <p:cNvSpPr>
                <a:spLocks noChangeShapeType="1"/>
              </p:cNvSpPr>
              <p:nvPr/>
            </p:nvSpPr>
            <p:spPr bwMode="auto">
              <a:xfrm>
                <a:off x="1912" y="744"/>
                <a:ext cx="1188" cy="0"/>
              </a:xfrm>
              <a:prstGeom prst="line">
                <a:avLst/>
              </a:prstGeom>
              <a:noFill/>
              <a:ln w="3175">
                <a:solidFill>
                  <a:srgbClr val="2E3A0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</p:grpSp>
      <p:grpSp>
        <p:nvGrpSpPr>
          <p:cNvPr id="39973" name="Group 59"/>
          <p:cNvGrpSpPr>
            <a:grpSpLocks/>
          </p:cNvGrpSpPr>
          <p:nvPr/>
        </p:nvGrpSpPr>
        <p:grpSpPr bwMode="auto">
          <a:xfrm>
            <a:off x="6531770" y="4169570"/>
            <a:ext cx="1864518" cy="1483518"/>
            <a:chOff x="2188" y="412"/>
            <a:chExt cx="740" cy="628"/>
          </a:xfrm>
        </p:grpSpPr>
        <p:sp>
          <p:nvSpPr>
            <p:cNvPr id="40059" name="Rectangle 60"/>
            <p:cNvSpPr>
              <a:spLocks noChangeArrowheads="1"/>
            </p:cNvSpPr>
            <p:nvPr/>
          </p:nvSpPr>
          <p:spPr bwMode="auto">
            <a:xfrm>
              <a:off x="2888" y="414"/>
              <a:ext cx="40" cy="62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0060" name="Rectangle 61"/>
            <p:cNvSpPr>
              <a:spLocks noChangeArrowheads="1"/>
            </p:cNvSpPr>
            <p:nvPr/>
          </p:nvSpPr>
          <p:spPr bwMode="auto">
            <a:xfrm>
              <a:off x="2188" y="412"/>
              <a:ext cx="40" cy="62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39974" name="AutoShape 83"/>
          <p:cNvSpPr>
            <a:spLocks noChangeArrowheads="1"/>
          </p:cNvSpPr>
          <p:nvPr/>
        </p:nvSpPr>
        <p:spPr bwMode="auto">
          <a:xfrm flipV="1">
            <a:off x="8236745" y="5645945"/>
            <a:ext cx="221456" cy="64293"/>
          </a:xfrm>
          <a:custGeom>
            <a:avLst/>
            <a:gdLst>
              <a:gd name="T0" fmla="*/ 2147483646 w 21600"/>
              <a:gd name="T1" fmla="*/ 1239007500 h 21600"/>
              <a:gd name="T2" fmla="*/ 2147483646 w 21600"/>
              <a:gd name="T3" fmla="*/ 2147483646 h 21600"/>
              <a:gd name="T4" fmla="*/ 2147483646 w 21600"/>
              <a:gd name="T5" fmla="*/ 1239007500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700"/>
          </a:p>
        </p:txBody>
      </p:sp>
      <p:sp>
        <p:nvSpPr>
          <p:cNvPr id="39975" name="AutoShape 84"/>
          <p:cNvSpPr>
            <a:spLocks noChangeArrowheads="1"/>
          </p:cNvSpPr>
          <p:nvPr/>
        </p:nvSpPr>
        <p:spPr bwMode="auto">
          <a:xfrm flipV="1">
            <a:off x="6469858" y="5645945"/>
            <a:ext cx="223838" cy="64293"/>
          </a:xfrm>
          <a:custGeom>
            <a:avLst/>
            <a:gdLst>
              <a:gd name="T0" fmla="*/ 2147483646 w 21600"/>
              <a:gd name="T1" fmla="*/ 1239007500 h 21600"/>
              <a:gd name="T2" fmla="*/ 2147483646 w 21600"/>
              <a:gd name="T3" fmla="*/ 2147483646 h 21600"/>
              <a:gd name="T4" fmla="*/ 2147483646 w 21600"/>
              <a:gd name="T5" fmla="*/ 1239007500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700"/>
          </a:p>
        </p:txBody>
      </p:sp>
      <p:sp>
        <p:nvSpPr>
          <p:cNvPr id="39976" name="Rectangle 144"/>
          <p:cNvSpPr>
            <a:spLocks noChangeArrowheads="1"/>
          </p:cNvSpPr>
          <p:nvPr/>
        </p:nvSpPr>
        <p:spPr bwMode="auto">
          <a:xfrm rot="16200000">
            <a:off x="9051132" y="4341020"/>
            <a:ext cx="85725" cy="666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39977" name="Rectangle 26"/>
          <p:cNvSpPr>
            <a:spLocks noChangeArrowheads="1"/>
          </p:cNvSpPr>
          <p:nvPr/>
        </p:nvSpPr>
        <p:spPr bwMode="auto">
          <a:xfrm>
            <a:off x="7346158" y="4262438"/>
            <a:ext cx="119063" cy="12977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9978" name="Rectangle 26"/>
          <p:cNvSpPr>
            <a:spLocks noChangeArrowheads="1"/>
          </p:cNvSpPr>
          <p:nvPr/>
        </p:nvSpPr>
        <p:spPr bwMode="auto">
          <a:xfrm>
            <a:off x="7865270" y="4238625"/>
            <a:ext cx="102393" cy="13073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9979" name="Rectangle 26"/>
          <p:cNvSpPr>
            <a:spLocks noChangeArrowheads="1"/>
          </p:cNvSpPr>
          <p:nvPr/>
        </p:nvSpPr>
        <p:spPr bwMode="auto">
          <a:xfrm>
            <a:off x="6819901" y="4262438"/>
            <a:ext cx="100013" cy="1285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9980" name="Rectangle 26"/>
          <p:cNvSpPr>
            <a:spLocks noChangeArrowheads="1"/>
          </p:cNvSpPr>
          <p:nvPr/>
        </p:nvSpPr>
        <p:spPr bwMode="auto">
          <a:xfrm>
            <a:off x="8643938" y="4267200"/>
            <a:ext cx="116682" cy="12787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9981" name="Rectangle 26"/>
          <p:cNvSpPr>
            <a:spLocks noChangeArrowheads="1"/>
          </p:cNvSpPr>
          <p:nvPr/>
        </p:nvSpPr>
        <p:spPr bwMode="auto">
          <a:xfrm>
            <a:off x="6141245" y="4271963"/>
            <a:ext cx="90488" cy="12644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9982" name="Line 38"/>
          <p:cNvSpPr>
            <a:spLocks noChangeShapeType="1"/>
          </p:cNvSpPr>
          <p:nvPr/>
        </p:nvSpPr>
        <p:spPr bwMode="auto">
          <a:xfrm>
            <a:off x="7581900" y="365760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83" name="Line 38"/>
          <p:cNvSpPr>
            <a:spLocks noChangeShapeType="1"/>
          </p:cNvSpPr>
          <p:nvPr/>
        </p:nvSpPr>
        <p:spPr bwMode="auto">
          <a:xfrm>
            <a:off x="8181976" y="3381376"/>
            <a:ext cx="473870" cy="8358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84" name="Line 38"/>
          <p:cNvSpPr>
            <a:spLocks noChangeShapeType="1"/>
          </p:cNvSpPr>
          <p:nvPr/>
        </p:nvSpPr>
        <p:spPr bwMode="auto">
          <a:xfrm>
            <a:off x="6741320" y="4069558"/>
            <a:ext cx="109538" cy="164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85" name="Rectangle 18"/>
          <p:cNvSpPr>
            <a:spLocks noChangeArrowheads="1"/>
          </p:cNvSpPr>
          <p:nvPr/>
        </p:nvSpPr>
        <p:spPr bwMode="auto">
          <a:xfrm>
            <a:off x="3593307" y="6274595"/>
            <a:ext cx="914400" cy="762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BBE0E3"/>
              </a:gs>
              <a:gs pos="100000">
                <a:srgbClr val="576869"/>
              </a:gs>
            </a:gsLst>
            <a:lin ang="540000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39986" name="Rectangle 21" descr="Large grid"/>
          <p:cNvSpPr>
            <a:spLocks noChangeArrowheads="1"/>
          </p:cNvSpPr>
          <p:nvPr/>
        </p:nvSpPr>
        <p:spPr bwMode="auto">
          <a:xfrm>
            <a:off x="4064795" y="6931820"/>
            <a:ext cx="5460206" cy="2252663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76" name="Rectangle 23"/>
          <p:cNvSpPr>
            <a:spLocks noChangeArrowheads="1"/>
          </p:cNvSpPr>
          <p:nvPr/>
        </p:nvSpPr>
        <p:spPr bwMode="auto">
          <a:xfrm>
            <a:off x="4059851" y="6747008"/>
            <a:ext cx="5464734" cy="162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9990" name="Text Box 30"/>
          <p:cNvSpPr txBox="1">
            <a:spLocks noChangeArrowheads="1"/>
          </p:cNvSpPr>
          <p:nvPr/>
        </p:nvSpPr>
        <p:spPr bwMode="auto">
          <a:xfrm>
            <a:off x="10056020" y="4717257"/>
            <a:ext cx="26455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417" tIns="67209" rIns="134417" bIns="6720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F0000"/>
                </a:solidFill>
                <a:latin typeface="Arial Narrow" panose="020B0606020202030204" pitchFamily="34" charset="0"/>
              </a:rPr>
              <a:t>To Effluent Collection</a:t>
            </a:r>
          </a:p>
        </p:txBody>
      </p:sp>
      <p:sp>
        <p:nvSpPr>
          <p:cNvPr id="39991" name="Line 49"/>
          <p:cNvSpPr>
            <a:spLocks noChangeShapeType="1"/>
          </p:cNvSpPr>
          <p:nvPr/>
        </p:nvSpPr>
        <p:spPr bwMode="auto">
          <a:xfrm rot="10800000" flipH="1">
            <a:off x="4117183" y="6157913"/>
            <a:ext cx="3857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9992" name="Rectangle 36"/>
          <p:cNvSpPr>
            <a:spLocks noChangeArrowheads="1"/>
          </p:cNvSpPr>
          <p:nvPr/>
        </p:nvSpPr>
        <p:spPr bwMode="auto">
          <a:xfrm>
            <a:off x="7115175" y="5574508"/>
            <a:ext cx="457200" cy="714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39993" name="AutoShape 46"/>
          <p:cNvSpPr>
            <a:spLocks noChangeArrowheads="1"/>
          </p:cNvSpPr>
          <p:nvPr/>
        </p:nvSpPr>
        <p:spPr bwMode="auto">
          <a:xfrm rot="16200000">
            <a:off x="4593431" y="6355557"/>
            <a:ext cx="169070" cy="573882"/>
          </a:xfrm>
          <a:prstGeom prst="flowChartDelay">
            <a:avLst/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540000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39994" name="Text Box 116"/>
          <p:cNvSpPr txBox="1">
            <a:spLocks noChangeArrowheads="1"/>
          </p:cNvSpPr>
          <p:nvPr/>
        </p:nvSpPr>
        <p:spPr bwMode="auto">
          <a:xfrm>
            <a:off x="4155283" y="5150645"/>
            <a:ext cx="10906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417" tIns="67209" rIns="134417" bIns="6720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Arial Narrow" panose="020B0606020202030204" pitchFamily="34" charset="0"/>
              </a:rPr>
              <a:t>Inlet</a:t>
            </a:r>
          </a:p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Arial Narrow" panose="020B0606020202030204" pitchFamily="34" charset="0"/>
              </a:rPr>
              <a:t>Pump</a:t>
            </a:r>
          </a:p>
        </p:txBody>
      </p:sp>
      <p:grpSp>
        <p:nvGrpSpPr>
          <p:cNvPr id="39995" name="Group 117"/>
          <p:cNvGrpSpPr>
            <a:grpSpLocks/>
          </p:cNvGrpSpPr>
          <p:nvPr/>
        </p:nvGrpSpPr>
        <p:grpSpPr bwMode="auto">
          <a:xfrm flipH="1">
            <a:off x="4369595" y="5972176"/>
            <a:ext cx="635793" cy="588170"/>
            <a:chOff x="2248" y="2658"/>
            <a:chExt cx="310" cy="271"/>
          </a:xfrm>
        </p:grpSpPr>
        <p:sp>
          <p:nvSpPr>
            <p:cNvPr id="40054" name="AutoShape 118"/>
            <p:cNvSpPr>
              <a:spLocks noChangeArrowheads="1"/>
            </p:cNvSpPr>
            <p:nvPr/>
          </p:nvSpPr>
          <p:spPr bwMode="auto">
            <a:xfrm flipV="1">
              <a:off x="2310" y="2803"/>
              <a:ext cx="191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4 w 21600"/>
                <a:gd name="T13" fmla="*/ 4431 h 21600"/>
                <a:gd name="T14" fmla="*/ 17076 w 21600"/>
                <a:gd name="T15" fmla="*/ 171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700"/>
            </a:p>
          </p:txBody>
        </p:sp>
        <p:sp>
          <p:nvSpPr>
            <p:cNvPr id="40055" name="Rectangle 119"/>
            <p:cNvSpPr>
              <a:spLocks noChangeArrowheads="1"/>
            </p:cNvSpPr>
            <p:nvPr/>
          </p:nvSpPr>
          <p:spPr bwMode="auto">
            <a:xfrm>
              <a:off x="2248" y="2878"/>
              <a:ext cx="310" cy="5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grpSp>
          <p:nvGrpSpPr>
            <p:cNvPr id="40056" name="Group 120"/>
            <p:cNvGrpSpPr>
              <a:grpSpLocks/>
            </p:cNvGrpSpPr>
            <p:nvPr/>
          </p:nvGrpSpPr>
          <p:grpSpPr bwMode="auto">
            <a:xfrm>
              <a:off x="2319" y="2658"/>
              <a:ext cx="173" cy="171"/>
              <a:chOff x="2045" y="2615"/>
              <a:chExt cx="173" cy="171"/>
            </a:xfrm>
          </p:grpSpPr>
          <p:sp>
            <p:nvSpPr>
              <p:cNvPr id="40057" name="AutoShape 121"/>
              <p:cNvSpPr>
                <a:spLocks noChangeArrowheads="1"/>
              </p:cNvSpPr>
              <p:nvPr/>
            </p:nvSpPr>
            <p:spPr bwMode="auto">
              <a:xfrm flipH="1" flipV="1">
                <a:off x="2048" y="2615"/>
                <a:ext cx="170" cy="170"/>
              </a:xfrm>
              <a:prstGeom prst="flowChartMagneticTap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  <p:sp>
            <p:nvSpPr>
              <p:cNvPr id="40058" name="AutoShape 122"/>
              <p:cNvSpPr>
                <a:spLocks noChangeArrowheads="1"/>
              </p:cNvSpPr>
              <p:nvPr/>
            </p:nvSpPr>
            <p:spPr bwMode="auto">
              <a:xfrm rot="10800000" flipH="1" flipV="1">
                <a:off x="2045" y="2616"/>
                <a:ext cx="170" cy="170"/>
              </a:xfrm>
              <a:prstGeom prst="flowChartMagneticTap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</p:grpSp>
      </p:grpSp>
      <p:sp>
        <p:nvSpPr>
          <p:cNvPr id="39996" name="Rectangle 123"/>
          <p:cNvSpPr>
            <a:spLocks noChangeArrowheads="1"/>
          </p:cNvSpPr>
          <p:nvPr/>
        </p:nvSpPr>
        <p:spPr bwMode="auto">
          <a:xfrm flipV="1">
            <a:off x="4829176" y="5972175"/>
            <a:ext cx="823913" cy="69057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BBE0E3"/>
              </a:gs>
              <a:gs pos="100000">
                <a:srgbClr val="576869"/>
              </a:gs>
            </a:gsLst>
            <a:lin ang="540000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39997" name="AutoShape 124"/>
          <p:cNvSpPr>
            <a:spLocks noChangeArrowheads="1"/>
          </p:cNvSpPr>
          <p:nvPr/>
        </p:nvSpPr>
        <p:spPr bwMode="auto">
          <a:xfrm flipV="1">
            <a:off x="4598195" y="6207920"/>
            <a:ext cx="169068" cy="1262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984" y="5400"/>
                  <a:pt x="5642" y="7562"/>
                  <a:pt x="5417" y="10368"/>
                </a:cubicBezTo>
                <a:lnTo>
                  <a:pt x="34" y="9937"/>
                </a:lnTo>
                <a:cubicBezTo>
                  <a:pt x="484" y="4325"/>
                  <a:pt x="5169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BBE0E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700"/>
          </a:p>
        </p:txBody>
      </p:sp>
      <p:sp>
        <p:nvSpPr>
          <p:cNvPr id="39998" name="AutoShape 125"/>
          <p:cNvSpPr>
            <a:spLocks noChangeArrowheads="1"/>
          </p:cNvSpPr>
          <p:nvPr/>
        </p:nvSpPr>
        <p:spPr bwMode="auto">
          <a:xfrm rot="10800000" flipV="1">
            <a:off x="4593432" y="6098382"/>
            <a:ext cx="169068" cy="123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984" y="5400"/>
                  <a:pt x="5642" y="7562"/>
                  <a:pt x="5417" y="10368"/>
                </a:cubicBezTo>
                <a:lnTo>
                  <a:pt x="34" y="9937"/>
                </a:lnTo>
                <a:cubicBezTo>
                  <a:pt x="484" y="4325"/>
                  <a:pt x="5169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BBE0E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700"/>
          </a:p>
        </p:txBody>
      </p:sp>
      <p:sp>
        <p:nvSpPr>
          <p:cNvPr id="39999" name="Rectangle 136"/>
          <p:cNvSpPr>
            <a:spLocks noChangeArrowheads="1"/>
          </p:cNvSpPr>
          <p:nvPr/>
        </p:nvSpPr>
        <p:spPr bwMode="auto">
          <a:xfrm>
            <a:off x="5598320" y="4455320"/>
            <a:ext cx="66675" cy="1578768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50000">
                <a:srgbClr val="576869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00" name="Oval 137"/>
          <p:cNvSpPr>
            <a:spLocks noChangeArrowheads="1"/>
          </p:cNvSpPr>
          <p:nvPr/>
        </p:nvSpPr>
        <p:spPr bwMode="auto">
          <a:xfrm>
            <a:off x="5581651" y="5972175"/>
            <a:ext cx="90488" cy="97632"/>
          </a:xfrm>
          <a:prstGeom prst="ellipse">
            <a:avLst/>
          </a:prstGeom>
          <a:gradFill rotWithShape="1">
            <a:gsLst>
              <a:gs pos="0">
                <a:srgbClr val="BBE0E3"/>
              </a:gs>
              <a:gs pos="100000">
                <a:srgbClr val="576869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01" name="Rectangle 146"/>
          <p:cNvSpPr>
            <a:spLocks noChangeArrowheads="1"/>
          </p:cNvSpPr>
          <p:nvPr/>
        </p:nvSpPr>
        <p:spPr bwMode="auto">
          <a:xfrm rot="16200000">
            <a:off x="5712620" y="4231483"/>
            <a:ext cx="107156" cy="326231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BBE0E3"/>
              </a:gs>
              <a:gs pos="100000">
                <a:srgbClr val="576869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02" name="Oval 147"/>
          <p:cNvSpPr>
            <a:spLocks noChangeArrowheads="1"/>
          </p:cNvSpPr>
          <p:nvPr/>
        </p:nvSpPr>
        <p:spPr bwMode="auto">
          <a:xfrm>
            <a:off x="5586413" y="4319588"/>
            <a:ext cx="109538" cy="154782"/>
          </a:xfrm>
          <a:prstGeom prst="ellipse">
            <a:avLst/>
          </a:prstGeom>
          <a:gradFill rotWithShape="1">
            <a:gsLst>
              <a:gs pos="0">
                <a:srgbClr val="BBE0E3"/>
              </a:gs>
              <a:gs pos="100000">
                <a:srgbClr val="576869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95" name="Rectangle 25" descr="Granite"/>
          <p:cNvSpPr>
            <a:spLocks noChangeArrowheads="1"/>
          </p:cNvSpPr>
          <p:nvPr/>
        </p:nvSpPr>
        <p:spPr bwMode="auto">
          <a:xfrm>
            <a:off x="6019801" y="6557963"/>
            <a:ext cx="2605088" cy="1547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3600">
              <a:latin typeface="Arial" panose="020B0604020202020204" pitchFamily="34" charset="0"/>
            </a:endParaRPr>
          </a:p>
        </p:txBody>
      </p:sp>
      <p:grpSp>
        <p:nvGrpSpPr>
          <p:cNvPr id="40004" name="Group 85"/>
          <p:cNvGrpSpPr>
            <a:grpSpLocks/>
          </p:cNvGrpSpPr>
          <p:nvPr/>
        </p:nvGrpSpPr>
        <p:grpSpPr bwMode="auto">
          <a:xfrm>
            <a:off x="2505076" y="4069557"/>
            <a:ext cx="1550195" cy="5143500"/>
            <a:chOff x="3220" y="856"/>
            <a:chExt cx="612" cy="3065"/>
          </a:xfrm>
        </p:grpSpPr>
        <p:sp>
          <p:nvSpPr>
            <p:cNvPr id="40028" name="Rectangle 86" descr="Oak"/>
            <p:cNvSpPr>
              <a:spLocks noChangeArrowheads="1"/>
            </p:cNvSpPr>
            <p:nvPr/>
          </p:nvSpPr>
          <p:spPr bwMode="auto">
            <a:xfrm>
              <a:off x="3220" y="856"/>
              <a:ext cx="612" cy="3065"/>
            </a:xfrm>
            <a:prstGeom prst="rect">
              <a:avLst/>
            </a:prstGeom>
            <a:blipFill dpi="0" rotWithShape="1">
              <a:blip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grpSp>
          <p:nvGrpSpPr>
            <p:cNvPr id="40029" name="Group 87"/>
            <p:cNvGrpSpPr>
              <a:grpSpLocks/>
            </p:cNvGrpSpPr>
            <p:nvPr/>
          </p:nvGrpSpPr>
          <p:grpSpPr bwMode="auto">
            <a:xfrm>
              <a:off x="3276" y="912"/>
              <a:ext cx="508" cy="2948"/>
              <a:chOff x="3276" y="912"/>
              <a:chExt cx="508" cy="3140"/>
            </a:xfrm>
          </p:grpSpPr>
          <p:grpSp>
            <p:nvGrpSpPr>
              <p:cNvPr id="40042" name="Group 88"/>
              <p:cNvGrpSpPr>
                <a:grpSpLocks/>
              </p:cNvGrpSpPr>
              <p:nvPr/>
            </p:nvGrpSpPr>
            <p:grpSpPr bwMode="auto">
              <a:xfrm>
                <a:off x="3276" y="912"/>
                <a:ext cx="504" cy="740"/>
                <a:chOff x="3276" y="912"/>
                <a:chExt cx="504" cy="740"/>
              </a:xfrm>
            </p:grpSpPr>
            <p:sp>
              <p:nvSpPr>
                <p:cNvPr id="40052" name="AutoShape 89"/>
                <p:cNvSpPr>
                  <a:spLocks noChangeArrowheads="1"/>
                </p:cNvSpPr>
                <p:nvPr/>
              </p:nvSpPr>
              <p:spPr bwMode="auto">
                <a:xfrm>
                  <a:off x="3276" y="912"/>
                  <a:ext cx="504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214 w 21600"/>
                    <a:gd name="T13" fmla="*/ 6216 h 21600"/>
                    <a:gd name="T14" fmla="*/ 15386 w 21600"/>
                    <a:gd name="T15" fmla="*/ 153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829" y="21600"/>
                      </a:lnTo>
                      <a:lnTo>
                        <a:pt x="1277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 sz="2700"/>
                </a:p>
              </p:txBody>
            </p:sp>
            <p:sp>
              <p:nvSpPr>
                <p:cNvPr id="40053" name="AutoShape 90"/>
                <p:cNvSpPr>
                  <a:spLocks noChangeArrowheads="1"/>
                </p:cNvSpPr>
                <p:nvPr/>
              </p:nvSpPr>
              <p:spPr bwMode="auto">
                <a:xfrm flipV="1">
                  <a:off x="3276" y="1308"/>
                  <a:ext cx="504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214 w 21600"/>
                    <a:gd name="T13" fmla="*/ 6216 h 21600"/>
                    <a:gd name="T14" fmla="*/ 15386 w 21600"/>
                    <a:gd name="T15" fmla="*/ 153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829" y="21600"/>
                      </a:lnTo>
                      <a:lnTo>
                        <a:pt x="1277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 sz="2700"/>
                </a:p>
              </p:txBody>
            </p:sp>
          </p:grpSp>
          <p:grpSp>
            <p:nvGrpSpPr>
              <p:cNvPr id="40043" name="Group 91"/>
              <p:cNvGrpSpPr>
                <a:grpSpLocks/>
              </p:cNvGrpSpPr>
              <p:nvPr/>
            </p:nvGrpSpPr>
            <p:grpSpPr bwMode="auto">
              <a:xfrm>
                <a:off x="3280" y="1712"/>
                <a:ext cx="504" cy="740"/>
                <a:chOff x="3276" y="912"/>
                <a:chExt cx="504" cy="740"/>
              </a:xfrm>
            </p:grpSpPr>
            <p:sp>
              <p:nvSpPr>
                <p:cNvPr id="40050" name="AutoShape 92"/>
                <p:cNvSpPr>
                  <a:spLocks noChangeArrowheads="1"/>
                </p:cNvSpPr>
                <p:nvPr/>
              </p:nvSpPr>
              <p:spPr bwMode="auto">
                <a:xfrm>
                  <a:off x="3276" y="912"/>
                  <a:ext cx="504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214 w 21600"/>
                    <a:gd name="T13" fmla="*/ 6216 h 21600"/>
                    <a:gd name="T14" fmla="*/ 15386 w 21600"/>
                    <a:gd name="T15" fmla="*/ 153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829" y="21600"/>
                      </a:lnTo>
                      <a:lnTo>
                        <a:pt x="1277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 sz="2700"/>
                </a:p>
              </p:txBody>
            </p:sp>
            <p:sp>
              <p:nvSpPr>
                <p:cNvPr id="40051" name="AutoShape 93"/>
                <p:cNvSpPr>
                  <a:spLocks noChangeArrowheads="1"/>
                </p:cNvSpPr>
                <p:nvPr/>
              </p:nvSpPr>
              <p:spPr bwMode="auto">
                <a:xfrm flipV="1">
                  <a:off x="3276" y="1308"/>
                  <a:ext cx="504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214 w 21600"/>
                    <a:gd name="T13" fmla="*/ 6216 h 21600"/>
                    <a:gd name="T14" fmla="*/ 15386 w 21600"/>
                    <a:gd name="T15" fmla="*/ 153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829" y="21600"/>
                      </a:lnTo>
                      <a:lnTo>
                        <a:pt x="1277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 sz="2700"/>
                </a:p>
              </p:txBody>
            </p:sp>
          </p:grpSp>
          <p:grpSp>
            <p:nvGrpSpPr>
              <p:cNvPr id="40044" name="Group 94"/>
              <p:cNvGrpSpPr>
                <a:grpSpLocks/>
              </p:cNvGrpSpPr>
              <p:nvPr/>
            </p:nvGrpSpPr>
            <p:grpSpPr bwMode="auto">
              <a:xfrm>
                <a:off x="3276" y="2512"/>
                <a:ext cx="504" cy="740"/>
                <a:chOff x="3276" y="912"/>
                <a:chExt cx="504" cy="740"/>
              </a:xfrm>
            </p:grpSpPr>
            <p:sp>
              <p:nvSpPr>
                <p:cNvPr id="40048" name="AutoShape 95"/>
                <p:cNvSpPr>
                  <a:spLocks noChangeArrowheads="1"/>
                </p:cNvSpPr>
                <p:nvPr/>
              </p:nvSpPr>
              <p:spPr bwMode="auto">
                <a:xfrm>
                  <a:off x="3276" y="912"/>
                  <a:ext cx="504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214 w 21600"/>
                    <a:gd name="T13" fmla="*/ 6216 h 21600"/>
                    <a:gd name="T14" fmla="*/ 15386 w 21600"/>
                    <a:gd name="T15" fmla="*/ 153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829" y="21600"/>
                      </a:lnTo>
                      <a:lnTo>
                        <a:pt x="1277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 sz="2700"/>
                </a:p>
              </p:txBody>
            </p:sp>
            <p:sp>
              <p:nvSpPr>
                <p:cNvPr id="40049" name="AutoShape 96"/>
                <p:cNvSpPr>
                  <a:spLocks noChangeArrowheads="1"/>
                </p:cNvSpPr>
                <p:nvPr/>
              </p:nvSpPr>
              <p:spPr bwMode="auto">
                <a:xfrm flipV="1">
                  <a:off x="3276" y="1308"/>
                  <a:ext cx="504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214 w 21600"/>
                    <a:gd name="T13" fmla="*/ 6216 h 21600"/>
                    <a:gd name="T14" fmla="*/ 15386 w 21600"/>
                    <a:gd name="T15" fmla="*/ 153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829" y="21600"/>
                      </a:lnTo>
                      <a:lnTo>
                        <a:pt x="1277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 sz="2700"/>
                </a:p>
              </p:txBody>
            </p:sp>
          </p:grpSp>
          <p:grpSp>
            <p:nvGrpSpPr>
              <p:cNvPr id="40045" name="Group 97"/>
              <p:cNvGrpSpPr>
                <a:grpSpLocks/>
              </p:cNvGrpSpPr>
              <p:nvPr/>
            </p:nvGrpSpPr>
            <p:grpSpPr bwMode="auto">
              <a:xfrm>
                <a:off x="3276" y="3312"/>
                <a:ext cx="504" cy="740"/>
                <a:chOff x="3276" y="912"/>
                <a:chExt cx="504" cy="740"/>
              </a:xfrm>
            </p:grpSpPr>
            <p:sp>
              <p:nvSpPr>
                <p:cNvPr id="40046" name="AutoShape 98"/>
                <p:cNvSpPr>
                  <a:spLocks noChangeArrowheads="1"/>
                </p:cNvSpPr>
                <p:nvPr/>
              </p:nvSpPr>
              <p:spPr bwMode="auto">
                <a:xfrm>
                  <a:off x="3276" y="912"/>
                  <a:ext cx="504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214 w 21600"/>
                    <a:gd name="T13" fmla="*/ 6216 h 21600"/>
                    <a:gd name="T14" fmla="*/ 15386 w 21600"/>
                    <a:gd name="T15" fmla="*/ 153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829" y="21600"/>
                      </a:lnTo>
                      <a:lnTo>
                        <a:pt x="1277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 sz="2700"/>
                </a:p>
              </p:txBody>
            </p:sp>
            <p:sp>
              <p:nvSpPr>
                <p:cNvPr id="40047" name="AutoShape 99"/>
                <p:cNvSpPr>
                  <a:spLocks noChangeArrowheads="1"/>
                </p:cNvSpPr>
                <p:nvPr/>
              </p:nvSpPr>
              <p:spPr bwMode="auto">
                <a:xfrm flipV="1">
                  <a:off x="3276" y="1308"/>
                  <a:ext cx="504" cy="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214 w 21600"/>
                    <a:gd name="T13" fmla="*/ 6216 h 21600"/>
                    <a:gd name="T14" fmla="*/ 15386 w 21600"/>
                    <a:gd name="T15" fmla="*/ 153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829" y="21600"/>
                      </a:lnTo>
                      <a:lnTo>
                        <a:pt x="1277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 sz="2700"/>
                </a:p>
              </p:txBody>
            </p:sp>
          </p:grpSp>
        </p:grpSp>
        <p:grpSp>
          <p:nvGrpSpPr>
            <p:cNvPr id="40030" name="Group 100"/>
            <p:cNvGrpSpPr>
              <a:grpSpLocks/>
            </p:cNvGrpSpPr>
            <p:nvPr/>
          </p:nvGrpSpPr>
          <p:grpSpPr bwMode="auto">
            <a:xfrm>
              <a:off x="3273" y="986"/>
              <a:ext cx="511" cy="543"/>
              <a:chOff x="3273" y="986"/>
              <a:chExt cx="511" cy="543"/>
            </a:xfrm>
          </p:grpSpPr>
          <p:sp>
            <p:nvSpPr>
              <p:cNvPr id="40040" name="AutoShape 101"/>
              <p:cNvSpPr>
                <a:spLocks noChangeArrowheads="1"/>
              </p:cNvSpPr>
              <p:nvPr/>
            </p:nvSpPr>
            <p:spPr bwMode="auto">
              <a:xfrm rot="-5400000">
                <a:off x="3425" y="1168"/>
                <a:ext cx="541" cy="1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  <p:sp>
            <p:nvSpPr>
              <p:cNvPr id="40041" name="AutoShape 102"/>
              <p:cNvSpPr>
                <a:spLocks noChangeArrowheads="1"/>
              </p:cNvSpPr>
              <p:nvPr/>
            </p:nvSpPr>
            <p:spPr bwMode="auto">
              <a:xfrm rot="5400000" flipH="1">
                <a:off x="3091" y="1170"/>
                <a:ext cx="541" cy="1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</p:grpSp>
        <p:grpSp>
          <p:nvGrpSpPr>
            <p:cNvPr id="40031" name="Group 103"/>
            <p:cNvGrpSpPr>
              <a:grpSpLocks/>
            </p:cNvGrpSpPr>
            <p:nvPr/>
          </p:nvGrpSpPr>
          <p:grpSpPr bwMode="auto">
            <a:xfrm>
              <a:off x="3276" y="1738"/>
              <a:ext cx="511" cy="543"/>
              <a:chOff x="3273" y="986"/>
              <a:chExt cx="511" cy="543"/>
            </a:xfrm>
          </p:grpSpPr>
          <p:sp>
            <p:nvSpPr>
              <p:cNvPr id="40038" name="AutoShape 104"/>
              <p:cNvSpPr>
                <a:spLocks noChangeArrowheads="1"/>
              </p:cNvSpPr>
              <p:nvPr/>
            </p:nvSpPr>
            <p:spPr bwMode="auto">
              <a:xfrm rot="-5400000">
                <a:off x="3425" y="1168"/>
                <a:ext cx="541" cy="1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  <p:sp>
            <p:nvSpPr>
              <p:cNvPr id="40039" name="AutoShape 105"/>
              <p:cNvSpPr>
                <a:spLocks noChangeArrowheads="1"/>
              </p:cNvSpPr>
              <p:nvPr/>
            </p:nvSpPr>
            <p:spPr bwMode="auto">
              <a:xfrm rot="5400000" flipH="1">
                <a:off x="3091" y="1170"/>
                <a:ext cx="541" cy="1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</p:grpSp>
        <p:grpSp>
          <p:nvGrpSpPr>
            <p:cNvPr id="40032" name="Group 106"/>
            <p:cNvGrpSpPr>
              <a:grpSpLocks/>
            </p:cNvGrpSpPr>
            <p:nvPr/>
          </p:nvGrpSpPr>
          <p:grpSpPr bwMode="auto">
            <a:xfrm>
              <a:off x="3276" y="2492"/>
              <a:ext cx="511" cy="543"/>
              <a:chOff x="3273" y="986"/>
              <a:chExt cx="511" cy="543"/>
            </a:xfrm>
          </p:grpSpPr>
          <p:sp>
            <p:nvSpPr>
              <p:cNvPr id="40036" name="AutoShape 107"/>
              <p:cNvSpPr>
                <a:spLocks noChangeArrowheads="1"/>
              </p:cNvSpPr>
              <p:nvPr/>
            </p:nvSpPr>
            <p:spPr bwMode="auto">
              <a:xfrm rot="-5400000">
                <a:off x="3425" y="1168"/>
                <a:ext cx="541" cy="1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  <p:sp>
            <p:nvSpPr>
              <p:cNvPr id="40037" name="AutoShape 108"/>
              <p:cNvSpPr>
                <a:spLocks noChangeArrowheads="1"/>
              </p:cNvSpPr>
              <p:nvPr/>
            </p:nvSpPr>
            <p:spPr bwMode="auto">
              <a:xfrm rot="5400000" flipH="1">
                <a:off x="3091" y="1170"/>
                <a:ext cx="541" cy="1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</p:grpSp>
        <p:grpSp>
          <p:nvGrpSpPr>
            <p:cNvPr id="40033" name="Group 109"/>
            <p:cNvGrpSpPr>
              <a:grpSpLocks/>
            </p:cNvGrpSpPr>
            <p:nvPr/>
          </p:nvGrpSpPr>
          <p:grpSpPr bwMode="auto">
            <a:xfrm>
              <a:off x="3276" y="3242"/>
              <a:ext cx="511" cy="543"/>
              <a:chOff x="3273" y="986"/>
              <a:chExt cx="511" cy="543"/>
            </a:xfrm>
          </p:grpSpPr>
          <p:sp>
            <p:nvSpPr>
              <p:cNvPr id="40034" name="AutoShape 110"/>
              <p:cNvSpPr>
                <a:spLocks noChangeArrowheads="1"/>
              </p:cNvSpPr>
              <p:nvPr/>
            </p:nvSpPr>
            <p:spPr bwMode="auto">
              <a:xfrm rot="-5400000">
                <a:off x="3425" y="1168"/>
                <a:ext cx="541" cy="1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  <p:sp>
            <p:nvSpPr>
              <p:cNvPr id="40035" name="AutoShape 111"/>
              <p:cNvSpPr>
                <a:spLocks noChangeArrowheads="1"/>
              </p:cNvSpPr>
              <p:nvPr/>
            </p:nvSpPr>
            <p:spPr bwMode="auto">
              <a:xfrm rot="5400000" flipH="1">
                <a:off x="3091" y="1170"/>
                <a:ext cx="541" cy="1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</p:grpSp>
      </p:grpSp>
      <p:grpSp>
        <p:nvGrpSpPr>
          <p:cNvPr id="40005" name="Group 122"/>
          <p:cNvGrpSpPr>
            <a:grpSpLocks/>
          </p:cNvGrpSpPr>
          <p:nvPr/>
        </p:nvGrpSpPr>
        <p:grpSpPr bwMode="auto">
          <a:xfrm>
            <a:off x="5838825" y="4245770"/>
            <a:ext cx="3221832" cy="1321593"/>
            <a:chOff x="1908" y="430"/>
            <a:chExt cx="1278" cy="559"/>
          </a:xfrm>
        </p:grpSpPr>
        <p:sp>
          <p:nvSpPr>
            <p:cNvPr id="124" name="Arc 75"/>
            <p:cNvSpPr>
              <a:spLocks/>
            </p:cNvSpPr>
            <p:nvPr/>
          </p:nvSpPr>
          <p:spPr bwMode="auto">
            <a:xfrm>
              <a:off x="3128" y="431"/>
              <a:ext cx="58" cy="558"/>
            </a:xfrm>
            <a:custGeom>
              <a:avLst/>
              <a:gdLst>
                <a:gd name="G0" fmla="+- 660 0 0"/>
                <a:gd name="G1" fmla="+- 21600 0 0"/>
                <a:gd name="G2" fmla="+- 21600 0 0"/>
                <a:gd name="T0" fmla="*/ 660 w 22260"/>
                <a:gd name="T1" fmla="*/ 0 h 43200"/>
                <a:gd name="T2" fmla="*/ 0 w 22260"/>
                <a:gd name="T3" fmla="*/ 43190 h 43200"/>
                <a:gd name="T4" fmla="*/ 660 w 2226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0" h="43200" fill="none" extrusionOk="0">
                  <a:moveTo>
                    <a:pt x="660" y="0"/>
                  </a:moveTo>
                  <a:cubicBezTo>
                    <a:pt x="12589" y="0"/>
                    <a:pt x="22260" y="9670"/>
                    <a:pt x="22260" y="21600"/>
                  </a:cubicBezTo>
                  <a:cubicBezTo>
                    <a:pt x="22260" y="33529"/>
                    <a:pt x="12589" y="43200"/>
                    <a:pt x="660" y="43200"/>
                  </a:cubicBezTo>
                  <a:cubicBezTo>
                    <a:pt x="439" y="43199"/>
                    <a:pt x="219" y="43196"/>
                    <a:pt x="0" y="43189"/>
                  </a:cubicBezTo>
                </a:path>
                <a:path w="22260" h="43200" stroke="0" extrusionOk="0">
                  <a:moveTo>
                    <a:pt x="660" y="0"/>
                  </a:moveTo>
                  <a:cubicBezTo>
                    <a:pt x="12589" y="0"/>
                    <a:pt x="22260" y="9670"/>
                    <a:pt x="22260" y="21600"/>
                  </a:cubicBezTo>
                  <a:cubicBezTo>
                    <a:pt x="22260" y="33529"/>
                    <a:pt x="12589" y="43200"/>
                    <a:pt x="660" y="43200"/>
                  </a:cubicBezTo>
                  <a:cubicBezTo>
                    <a:pt x="439" y="43199"/>
                    <a:pt x="219" y="43196"/>
                    <a:pt x="0" y="43189"/>
                  </a:cubicBezTo>
                  <a:lnTo>
                    <a:pt x="66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700"/>
            </a:p>
          </p:txBody>
        </p:sp>
        <p:sp>
          <p:nvSpPr>
            <p:cNvPr id="125" name="Arc 76"/>
            <p:cNvSpPr>
              <a:spLocks/>
            </p:cNvSpPr>
            <p:nvPr/>
          </p:nvSpPr>
          <p:spPr bwMode="auto">
            <a:xfrm flipH="1">
              <a:off x="1908" y="431"/>
              <a:ext cx="58" cy="558"/>
            </a:xfrm>
            <a:custGeom>
              <a:avLst/>
              <a:gdLst>
                <a:gd name="G0" fmla="+- 660 0 0"/>
                <a:gd name="G1" fmla="+- 21600 0 0"/>
                <a:gd name="G2" fmla="+- 21600 0 0"/>
                <a:gd name="T0" fmla="*/ 660 w 22260"/>
                <a:gd name="T1" fmla="*/ 0 h 43200"/>
                <a:gd name="T2" fmla="*/ 0 w 22260"/>
                <a:gd name="T3" fmla="*/ 43190 h 43200"/>
                <a:gd name="T4" fmla="*/ 660 w 2226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0" h="43200" fill="none" extrusionOk="0">
                  <a:moveTo>
                    <a:pt x="660" y="0"/>
                  </a:moveTo>
                  <a:cubicBezTo>
                    <a:pt x="12589" y="0"/>
                    <a:pt x="22260" y="9670"/>
                    <a:pt x="22260" y="21600"/>
                  </a:cubicBezTo>
                  <a:cubicBezTo>
                    <a:pt x="22260" y="33529"/>
                    <a:pt x="12589" y="43200"/>
                    <a:pt x="660" y="43200"/>
                  </a:cubicBezTo>
                  <a:cubicBezTo>
                    <a:pt x="439" y="43199"/>
                    <a:pt x="219" y="43196"/>
                    <a:pt x="0" y="43189"/>
                  </a:cubicBezTo>
                </a:path>
                <a:path w="22260" h="43200" stroke="0" extrusionOk="0">
                  <a:moveTo>
                    <a:pt x="660" y="0"/>
                  </a:moveTo>
                  <a:cubicBezTo>
                    <a:pt x="12589" y="0"/>
                    <a:pt x="22260" y="9670"/>
                    <a:pt x="22260" y="21600"/>
                  </a:cubicBezTo>
                  <a:cubicBezTo>
                    <a:pt x="22260" y="33529"/>
                    <a:pt x="12589" y="43200"/>
                    <a:pt x="660" y="43200"/>
                  </a:cubicBezTo>
                  <a:cubicBezTo>
                    <a:pt x="439" y="43199"/>
                    <a:pt x="219" y="43196"/>
                    <a:pt x="0" y="43189"/>
                  </a:cubicBezTo>
                  <a:lnTo>
                    <a:pt x="66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700"/>
            </a:p>
          </p:txBody>
        </p:sp>
        <p:sp>
          <p:nvSpPr>
            <p:cNvPr id="40026" name="Line 77"/>
            <p:cNvSpPr>
              <a:spLocks noChangeShapeType="1"/>
            </p:cNvSpPr>
            <p:nvPr/>
          </p:nvSpPr>
          <p:spPr bwMode="auto">
            <a:xfrm>
              <a:off x="1966" y="430"/>
              <a:ext cx="1160" cy="0"/>
            </a:xfrm>
            <a:prstGeom prst="line">
              <a:avLst/>
            </a:prstGeom>
            <a:noFill/>
            <a:ln w="9525">
              <a:solidFill>
                <a:srgbClr val="2E3A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40027" name="Line 78"/>
            <p:cNvSpPr>
              <a:spLocks noChangeShapeType="1"/>
            </p:cNvSpPr>
            <p:nvPr/>
          </p:nvSpPr>
          <p:spPr bwMode="auto">
            <a:xfrm>
              <a:off x="1968" y="988"/>
              <a:ext cx="116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/>
            </a:p>
          </p:txBody>
        </p:sp>
      </p:grpSp>
      <p:sp>
        <p:nvSpPr>
          <p:cNvPr id="128" name="Text Box 48"/>
          <p:cNvSpPr txBox="1">
            <a:spLocks noChangeArrowheads="1"/>
          </p:cNvSpPr>
          <p:nvPr/>
        </p:nvSpPr>
        <p:spPr bwMode="auto">
          <a:xfrm>
            <a:off x="2543586" y="5712313"/>
            <a:ext cx="1480359" cy="5528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134417" tIns="67209" rIns="134417" bIns="67209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Pretreatment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 Unit</a:t>
            </a:r>
          </a:p>
        </p:txBody>
      </p:sp>
      <p:sp>
        <p:nvSpPr>
          <p:cNvPr id="40009" name="Line 49"/>
          <p:cNvSpPr>
            <a:spLocks noChangeShapeType="1"/>
          </p:cNvSpPr>
          <p:nvPr/>
        </p:nvSpPr>
        <p:spPr bwMode="auto">
          <a:xfrm rot="10800000" flipH="1">
            <a:off x="11101388" y="5626895"/>
            <a:ext cx="3857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40010" name="Line 128"/>
          <p:cNvSpPr>
            <a:spLocks noChangeShapeType="1"/>
          </p:cNvSpPr>
          <p:nvPr/>
        </p:nvSpPr>
        <p:spPr bwMode="auto">
          <a:xfrm>
            <a:off x="12906375" y="7365208"/>
            <a:ext cx="0" cy="1900238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40011" name="Rectangle 129"/>
          <p:cNvSpPr>
            <a:spLocks noChangeArrowheads="1"/>
          </p:cNvSpPr>
          <p:nvPr/>
        </p:nvSpPr>
        <p:spPr bwMode="auto">
          <a:xfrm>
            <a:off x="12815888" y="7324725"/>
            <a:ext cx="2085975" cy="2002632"/>
          </a:xfrm>
          <a:prstGeom prst="rect">
            <a:avLst/>
          </a:prstGeom>
          <a:solidFill>
            <a:srgbClr val="66FFFF">
              <a:alpha val="3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12" name="Rectangle 130"/>
          <p:cNvSpPr>
            <a:spLocks noChangeArrowheads="1"/>
          </p:cNvSpPr>
          <p:nvPr/>
        </p:nvSpPr>
        <p:spPr bwMode="auto">
          <a:xfrm flipV="1">
            <a:off x="12775408" y="7848600"/>
            <a:ext cx="2126456" cy="666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13" name="Rectangle 131"/>
          <p:cNvSpPr>
            <a:spLocks noChangeArrowheads="1"/>
          </p:cNvSpPr>
          <p:nvPr/>
        </p:nvSpPr>
        <p:spPr bwMode="auto">
          <a:xfrm flipV="1">
            <a:off x="12780170" y="7243763"/>
            <a:ext cx="2121693" cy="666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14" name="Rectangle 132"/>
          <p:cNvSpPr>
            <a:spLocks noChangeArrowheads="1"/>
          </p:cNvSpPr>
          <p:nvPr/>
        </p:nvSpPr>
        <p:spPr bwMode="auto">
          <a:xfrm>
            <a:off x="12768263" y="9336882"/>
            <a:ext cx="2233613" cy="285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15" name="Rectangle 133"/>
          <p:cNvSpPr>
            <a:spLocks noChangeArrowheads="1"/>
          </p:cNvSpPr>
          <p:nvPr/>
        </p:nvSpPr>
        <p:spPr bwMode="auto">
          <a:xfrm flipV="1">
            <a:off x="12770645" y="8543925"/>
            <a:ext cx="2126456" cy="666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16" name="AutoShape 134" descr="Light horizontal"/>
          <p:cNvSpPr>
            <a:spLocks noChangeArrowheads="1"/>
          </p:cNvSpPr>
          <p:nvPr/>
        </p:nvSpPr>
        <p:spPr bwMode="auto">
          <a:xfrm flipV="1">
            <a:off x="12915900" y="7579520"/>
            <a:ext cx="1764507" cy="123825"/>
          </a:xfrm>
          <a:prstGeom prst="triangle">
            <a:avLst>
              <a:gd name="adj" fmla="val 50000"/>
            </a:avLst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17" name="Line 135"/>
          <p:cNvSpPr>
            <a:spLocks noChangeShapeType="1"/>
          </p:cNvSpPr>
          <p:nvPr/>
        </p:nvSpPr>
        <p:spPr bwMode="auto">
          <a:xfrm>
            <a:off x="12823032" y="7558088"/>
            <a:ext cx="19716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40018" name="AutoShape 140"/>
          <p:cNvSpPr>
            <a:spLocks noChangeArrowheads="1"/>
          </p:cNvSpPr>
          <p:nvPr/>
        </p:nvSpPr>
        <p:spPr bwMode="auto">
          <a:xfrm flipV="1">
            <a:off x="12608720" y="9410700"/>
            <a:ext cx="2536031" cy="26908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487 w 21600"/>
              <a:gd name="T13" fmla="*/ 2487 h 21600"/>
              <a:gd name="T14" fmla="*/ 19113 w 21600"/>
              <a:gd name="T15" fmla="*/ 191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373" y="21600"/>
                </a:lnTo>
                <a:lnTo>
                  <a:pt x="2022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76869"/>
              </a:gs>
              <a:gs pos="50000">
                <a:srgbClr val="BBE0E3"/>
              </a:gs>
              <a:gs pos="100000">
                <a:srgbClr val="576869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700"/>
          </a:p>
        </p:txBody>
      </p:sp>
      <p:sp>
        <p:nvSpPr>
          <p:cNvPr id="40019" name="AutoShape 141"/>
          <p:cNvSpPr>
            <a:spLocks noChangeArrowheads="1"/>
          </p:cNvSpPr>
          <p:nvPr/>
        </p:nvSpPr>
        <p:spPr bwMode="auto">
          <a:xfrm>
            <a:off x="12663488" y="9710738"/>
            <a:ext cx="2438400" cy="7858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50 w 21600"/>
              <a:gd name="T13" fmla="*/ 2050 h 21600"/>
              <a:gd name="T14" fmla="*/ 19550 w 21600"/>
              <a:gd name="T15" fmla="*/ 195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99" y="21600"/>
                </a:lnTo>
                <a:lnTo>
                  <a:pt x="211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76869"/>
              </a:gs>
              <a:gs pos="50000">
                <a:srgbClr val="BBE0E3"/>
              </a:gs>
              <a:gs pos="100000">
                <a:srgbClr val="576869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700"/>
          </a:p>
        </p:txBody>
      </p:sp>
      <p:sp>
        <p:nvSpPr>
          <p:cNvPr id="40020" name="Rectangle 136"/>
          <p:cNvSpPr>
            <a:spLocks noChangeArrowheads="1"/>
          </p:cNvSpPr>
          <p:nvPr/>
        </p:nvSpPr>
        <p:spPr bwMode="auto">
          <a:xfrm>
            <a:off x="13056395" y="5414963"/>
            <a:ext cx="95250" cy="1888332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50000">
                <a:srgbClr val="576869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21" name="Oval 147"/>
          <p:cNvSpPr>
            <a:spLocks noChangeArrowheads="1"/>
          </p:cNvSpPr>
          <p:nvPr/>
        </p:nvSpPr>
        <p:spPr bwMode="auto">
          <a:xfrm>
            <a:off x="13051633" y="5257801"/>
            <a:ext cx="97631" cy="185738"/>
          </a:xfrm>
          <a:prstGeom prst="ellipse">
            <a:avLst/>
          </a:prstGeom>
          <a:gradFill rotWithShape="1">
            <a:gsLst>
              <a:gs pos="0">
                <a:srgbClr val="BBE0E3"/>
              </a:gs>
              <a:gs pos="100000">
                <a:srgbClr val="576869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0022" name="Line 49"/>
          <p:cNvSpPr>
            <a:spLocks noChangeShapeType="1"/>
          </p:cNvSpPr>
          <p:nvPr/>
        </p:nvSpPr>
        <p:spPr bwMode="auto">
          <a:xfrm rot="10800000" flipH="1" flipV="1">
            <a:off x="12973050" y="6212683"/>
            <a:ext cx="2382" cy="6048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40023" name="WordArt 5"/>
          <p:cNvSpPr>
            <a:spLocks noChangeArrowheads="1" noChangeShapeType="1" noTextEdit="1"/>
          </p:cNvSpPr>
          <p:nvPr/>
        </p:nvSpPr>
        <p:spPr bwMode="auto">
          <a:xfrm>
            <a:off x="2964658" y="540545"/>
            <a:ext cx="982503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Results &amp; Discussions</a:t>
            </a:r>
          </a:p>
        </p:txBody>
      </p:sp>
      <p:sp>
        <p:nvSpPr>
          <p:cNvPr id="143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4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142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40966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0967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2793208" y="3590925"/>
            <a:ext cx="12537281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Summary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3057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676525" y="1866900"/>
            <a:ext cx="12687300" cy="762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electrochemical setup was arranged to investigate the influence of some operating parameters for the production of sodium hypochlorite disinfectant on site.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are the conclusions made based on results and discussion.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0" lvl="1" indent="-685800">
              <a:buFontTx/>
              <a:buAutoNum type="arabicPeriod"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Titanium + DSA electrode showed excellent stability in comparison to other electrode materials and production of sodium hypochlorite reached to an optimum of about 6000 ppm.</a:t>
            </a:r>
          </a:p>
          <a:p>
            <a:pPr marL="1371600" lvl="1" indent="-685800">
              <a:buFontTx/>
              <a:buAutoNum type="arabicPeriod"/>
            </a:pP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current density of 9.8 A/dm</a:t>
            </a:r>
            <a:r>
              <a:rPr lang="en-US" alt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found to be a reasonable value for an efficient production of sodium hypochlorite.</a:t>
            </a:r>
          </a:p>
        </p:txBody>
      </p:sp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41991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1992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964658" y="647700"/>
            <a:ext cx="10394156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Summary &amp; Conclusions</a:t>
            </a:r>
          </a:p>
        </p:txBody>
      </p:sp>
      <p:sp>
        <p:nvSpPr>
          <p:cNvPr id="10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228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286000" y="2057400"/>
            <a:ext cx="13077825" cy="725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485900" lvl="1" indent="-800100">
              <a:buFontTx/>
              <a:buAutoNum type="arabicPeriod" startAt="3"/>
            </a:pP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anode to cathode surface area of unity was found to more efficient for the production of sodium hypochlorite.</a:t>
            </a:r>
          </a:p>
          <a:p>
            <a:pPr marL="1485900" lvl="1" indent="-800100">
              <a:buFontTx/>
              <a:buAutoNum type="arabicPeriod" startAt="3"/>
            </a:pPr>
            <a:r>
              <a:rPr lang="en-US" altLang="en-U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inter-electrode spacing of 5 cm was found to be optimum for the production of sodium hypochlorite disinfectant.</a:t>
            </a:r>
          </a:p>
          <a:p>
            <a:pPr marL="1485900" lvl="1" indent="-800100">
              <a:lnSpc>
                <a:spcPts val="5250"/>
              </a:lnSpc>
              <a:buFontTx/>
              <a:buAutoNum type="arabicPeriod" startAt="3"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Based on batch study a pilot scale continues system utilizing online electrochemical system was studied.</a:t>
            </a:r>
          </a:p>
          <a:p>
            <a:pPr marL="1485900" lvl="1" indent="-800100">
              <a:lnSpc>
                <a:spcPts val="5250"/>
              </a:lnSpc>
              <a:buFontTx/>
              <a:buAutoNum type="arabicPeriod" startAt="3"/>
            </a:pPr>
            <a:r>
              <a:rPr lang="en-US" altLang="en-U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obtained were well comparable with the previous initial study.</a:t>
            </a:r>
          </a:p>
          <a:p>
            <a:pPr marL="1485900" lvl="1" indent="-800100">
              <a:buFontTx/>
              <a:buAutoNum type="arabicPeriod" startAt="3"/>
            </a:pPr>
            <a:endParaRPr lang="en-US" altLang="en-US" sz="3600" b="1" dirty="0">
              <a:solidFill>
                <a:srgbClr val="FF9900"/>
              </a:solidFill>
            </a:endParaRPr>
          </a:p>
          <a:p>
            <a:pPr marL="1485900" lvl="1" indent="-800100">
              <a:buFontTx/>
              <a:buAutoNum type="arabicPeriod" startAt="3"/>
            </a:pPr>
            <a:endParaRPr lang="en-US" altLang="en-US" sz="3600" b="1" dirty="0">
              <a:solidFill>
                <a:srgbClr val="FF9900"/>
              </a:solidFill>
            </a:endParaRPr>
          </a:p>
          <a:p>
            <a:pPr marL="1485900" lvl="1" indent="-800100">
              <a:buFontTx/>
              <a:buAutoNum type="arabicPeriod" startAt="3"/>
            </a:pPr>
            <a:endParaRPr lang="en-US" altLang="en-US" sz="3600" b="1" dirty="0">
              <a:solidFill>
                <a:srgbClr val="FF9900"/>
              </a:solidFill>
            </a:endParaRPr>
          </a:p>
          <a:p>
            <a:pPr marL="1485900" lvl="1" indent="-800100">
              <a:buFontTx/>
              <a:buAutoNum type="arabicPeriod" startAt="3"/>
            </a:pPr>
            <a:endParaRPr lang="en-US" altLang="en-US" sz="3600" b="1" dirty="0">
              <a:solidFill>
                <a:srgbClr val="FF9900"/>
              </a:solidFill>
            </a:endParaRPr>
          </a:p>
        </p:txBody>
      </p:sp>
      <p:grpSp>
        <p:nvGrpSpPr>
          <p:cNvPr id="43012" name="Group 2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43015" name="AutoShape 3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43016" name="AutoShape 4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964658" y="647700"/>
            <a:ext cx="10394156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Summary &amp; Conclusions</a:t>
            </a:r>
          </a:p>
        </p:txBody>
      </p:sp>
      <p:sp>
        <p:nvSpPr>
          <p:cNvPr id="9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068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BFAFC-F407-4627-8ABE-5E9C338DEA1A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676400" y="578645"/>
            <a:ext cx="1402080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References: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Saleem, M,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Chakrabarti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M.H.,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Diya’uddeen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B. H.,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Islam,M.S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., 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Hajimolana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S.A., Hussain, M.A.,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Yusoff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R., Khan, G.M.A. and Ali, B.S. (2012). On site Electrochemical Production of Sodium Hypochlorite Disinfectant for a Power Plant utilizing Seawater. International Journal of Electrochemical Science. 7(2012), pp. 3929-3928.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Saleem, M.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 (2011). Biofouling Management in the Cooling Circuit of a Power Industry Using Electrochemical Process. Journal of The Chemical Society of Pakistan, 33(3), pp. 295-304.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Saleem, M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.,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Chakrabarti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M. H. and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Diya’uddeen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B. H. (2011). Electrochemical removal of nitrite in simulated aquaculture wastewater. African J. Biotechnology, 10(73), pp. 16566-16576.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Chakrabarti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M. H.,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Saleem, M.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Irfan, M.F., Raza, S., Hasan, D.B. and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Daud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, W.M.A.W., (2011). Application of waste derived activated carbon felt electrodes in minimizing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NaCl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 use for electrochemical disinfection of water. Int. J.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Electrochem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. Sci., 6(10), pp. 4470-4480.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Saleem, M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Design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of an electrochemical setup for the production of sodium hypochlorite required at KINPOE for the bay-water treatment to stop growth of bacterial slime and seaweeds. KINPOE, Karachi, Pakistan, 2006.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Saleem, M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Electrochemical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treatment of aquaculture wastewater for the removal of nitrite. KINPOE, Karachi, Pakistan, 2006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Saleem, M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. Application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of Electrochemical Treatment technology for the removal of Nitrate from industrial wastewater.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KINPOE, Karachi, Pakistan, 2007 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Saptiama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I.,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Marlina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M.,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Sarmini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E.,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Herlina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H.,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Sriyono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S.,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Abidin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A., ... &amp;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Mutalib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A. (2015). The Use of Sodium Hypochlorite Solution for (n, 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</a:rPr>
              <a:t>γ) 99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Mo/99m Tc Generator Based on Zirconium-Based Material (ZBM). Atom Indonesia, 41(2), 103-109.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Zazouli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M. A., &amp;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Kalankesh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L. R. (2017). Removal of precursors and disinfection by-products (DBPs) by membrane filtration from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water; a review. Journal of Environmental Health Science and Engineering, 15(1), 25.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435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38733" y="7866608"/>
            <a:ext cx="3743694" cy="38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  <a:hlinkClick r:id="rId6"/>
              </a:rPr>
              <a:t>saleemm@rcjy.edu.sa</a:t>
            </a:r>
            <a:endParaRPr lang="en-US" sz="2294" dirty="0">
              <a:solidFill>
                <a:srgbClr val="E28126"/>
              </a:solidFill>
              <a:latin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38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+</a:t>
            </a:r>
            <a:r>
              <a:rPr lang="en-US" sz="2294" dirty="0" smtClean="0">
                <a:solidFill>
                  <a:srgbClr val="E28126"/>
                </a:solidFill>
                <a:latin typeface="Canva Sans"/>
              </a:rPr>
              <a:t>966-599556154</a:t>
            </a:r>
            <a:endParaRPr lang="en-US" sz="2294" dirty="0">
              <a:solidFill>
                <a:srgbClr val="E28126"/>
              </a:solidFill>
              <a:latin typeface="Canva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E28126"/>
                </a:solidFill>
                <a:latin typeface="Canva Sans"/>
              </a:rPr>
              <a:t>Calle Cualquiera 123, Cualquier Lugar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78000" y="432404"/>
            <a:ext cx="2638768" cy="2381376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4343401" y="942975"/>
            <a:ext cx="7674770" cy="124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9900"/>
                </a:solidFill>
              </a:rPr>
              <a:t>Discussion Topics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3483770" y="2183607"/>
            <a:ext cx="10567988" cy="74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altLang="ar-SA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Arial Unicode MS" pitchFamily="34" charset="-128"/>
              </a:rPr>
              <a:t>Introduction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ar-SA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Arial Unicode MS" pitchFamily="34" charset="-128"/>
              </a:rPr>
              <a:t>Problem Statement</a:t>
            </a:r>
            <a:endParaRPr lang="pt-BR" altLang="ar-SA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ea typeface="Arial Unicode MS" pitchFamily="34" charset="-128"/>
            </a:endParaRP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altLang="ar-SA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Arial Unicode MS" pitchFamily="34" charset="-128"/>
              </a:rPr>
              <a:t>Solution to the Problem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altLang="ar-SA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Arial Unicode MS" pitchFamily="34" charset="-128"/>
              </a:rPr>
              <a:t>Case Study</a:t>
            </a:r>
          </a:p>
          <a:p>
            <a:pPr lvl="1" eaLnBrk="1" hangingPunct="1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altLang="ar-SA" sz="3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Arial Unicode MS" pitchFamily="34" charset="-128"/>
              </a:rPr>
              <a:t>Material &amp; Methods</a:t>
            </a:r>
          </a:p>
          <a:p>
            <a:pPr lvl="1" eaLnBrk="1" hangingPunct="1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altLang="ar-SA" sz="3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Arial Unicode MS" pitchFamily="34" charset="-128"/>
              </a:rPr>
              <a:t>Results &amp; Discussion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altLang="ar-SA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Arial Unicode MS" pitchFamily="34" charset="-128"/>
              </a:rPr>
              <a:t>Conclusions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altLang="ar-SA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Arial Unicode MS" pitchFamily="34" charset="-128"/>
              </a:rPr>
              <a:t>References</a:t>
            </a:r>
            <a:endParaRPr lang="en-US" altLang="ar-SA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ea typeface="Arial Unicode MS" pitchFamily="34" charset="-128"/>
            </a:endParaRPr>
          </a:p>
        </p:txBody>
      </p:sp>
      <p:sp>
        <p:nvSpPr>
          <p:cNvPr id="4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00" y="4229100"/>
            <a:ext cx="40100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447800" y="1850232"/>
            <a:ext cx="14859000" cy="3788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Generally, power industries are located at coastal areas 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Purpose is to use seawater to fulfill cooling and process water requirements. 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 Significant cost in transportation and maintenance could be saved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B4E56-0CD6-42B0-AF0B-3C872E2F5B8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533400" y="1581150"/>
            <a:ext cx="17297399" cy="126207"/>
            <a:chOff x="192" y="668"/>
            <a:chExt cx="5904" cy="56"/>
          </a:xfrm>
        </p:grpSpPr>
        <p:sp>
          <p:nvSpPr>
            <p:cNvPr id="13322" name="AutoShape 5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3323" name="AutoShape 6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13318" name="WordArt 7"/>
          <p:cNvSpPr>
            <a:spLocks noChangeArrowheads="1" noChangeShapeType="1" noTextEdit="1"/>
          </p:cNvSpPr>
          <p:nvPr/>
        </p:nvSpPr>
        <p:spPr bwMode="auto">
          <a:xfrm>
            <a:off x="1676400" y="342900"/>
            <a:ext cx="6553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pic>
        <p:nvPicPr>
          <p:cNvPr id="13319" name="Picture 1036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675" y="78646"/>
            <a:ext cx="3843338" cy="153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2682"/>
            <a:ext cx="7841457" cy="40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 descr="Image result for seawater intake channel karach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3" y="6193632"/>
            <a:ext cx="6434138" cy="41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145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676525" y="1754982"/>
            <a:ext cx="13344525" cy="766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However, the saline seawater contains biological organisms such as bacteria and algae which may cause biological fouling in the seawater inlet structure and relevant equipment of the industry.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This may further damage and obstruct the piping system and equipment due to the biological slime formation.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3F09-9FDF-4A99-ABC2-9437AE447E05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14349" name="AutoShape 5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4350" name="AutoShape 6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964658" y="647700"/>
            <a:ext cx="3879056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pic>
        <p:nvPicPr>
          <p:cNvPr id="14344" name="Picture 1036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70" y="6972300"/>
            <a:ext cx="5260181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37" descr="Image64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95" y="30958"/>
            <a:ext cx="375761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5" y="6991350"/>
            <a:ext cx="4126706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3" y="6991350"/>
            <a:ext cx="43767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6" descr="Related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8101"/>
            <a:ext cx="4953000" cy="15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783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057400" y="1752600"/>
            <a:ext cx="11251407" cy="466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39738" indent="-439738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This results in unexpected plant downtime.</a:t>
            </a:r>
          </a:p>
          <a:p>
            <a:pPr marL="439738" indent="-439738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Frequent maintenance of seawater intake systems, condenser tubes, tube sheets, and piping systems are required.</a:t>
            </a:r>
          </a:p>
          <a:p>
            <a:pPr marL="439738" indent="-439738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 Increase in maintenance and operation cost.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E0C2A-543D-4EC2-801D-8A8624F93EFE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15366" name="Group 3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15373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5374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15367" name="WordArt 6"/>
          <p:cNvSpPr>
            <a:spLocks noChangeArrowheads="1" noChangeShapeType="1" noTextEdit="1"/>
          </p:cNvSpPr>
          <p:nvPr/>
        </p:nvSpPr>
        <p:spPr bwMode="auto">
          <a:xfrm>
            <a:off x="2936083" y="285750"/>
            <a:ext cx="9851231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Introduction to the Problem</a:t>
            </a:r>
          </a:p>
        </p:txBody>
      </p:sp>
      <p:pic>
        <p:nvPicPr>
          <p:cNvPr id="15368" name="Picture 7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863" y="0"/>
            <a:ext cx="2243138" cy="153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507" y="1714500"/>
            <a:ext cx="280749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9" descr="pmphse0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95" y="6248400"/>
            <a:ext cx="355520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507" y="4219575"/>
            <a:ext cx="2826543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1" descr="Related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72" y="6224587"/>
            <a:ext cx="61341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87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988343" y="1883570"/>
            <a:ext cx="10532270" cy="7436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4200" b="1" dirty="0"/>
              <a:t>Generally, biofouling can affect the condenser performance in a number of ways:</a:t>
            </a:r>
          </a:p>
          <a:p>
            <a:pPr lvl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dirty="0"/>
              <a:t>Reduction in the internal diameter of the condenser tubes and intake pipes.</a:t>
            </a:r>
          </a:p>
          <a:p>
            <a:pPr lvl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dirty="0"/>
              <a:t>Increase in the fluid resistance that requires pumping system/operation to be modified; in some cases high pumping heads may be required.</a:t>
            </a:r>
          </a:p>
          <a:p>
            <a:pPr lvl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dirty="0"/>
              <a:t>Reduction in the thermal conductivity.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184AB-BD97-402D-948F-678148E7C8CC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16389" name="Group 3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16394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6395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936083" y="285750"/>
            <a:ext cx="9851231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Introduction to the Problem</a:t>
            </a:r>
          </a:p>
        </p:txBody>
      </p:sp>
      <p:pic>
        <p:nvPicPr>
          <p:cNvPr id="16391" name="Picture 7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663" y="5022057"/>
            <a:ext cx="3443288" cy="258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663" y="7615238"/>
            <a:ext cx="346233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663" y="1883570"/>
            <a:ext cx="346233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619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2366963" y="1581150"/>
            <a:ext cx="13539788" cy="133350"/>
            <a:chOff x="192" y="668"/>
            <a:chExt cx="5904" cy="56"/>
          </a:xfrm>
        </p:grpSpPr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192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7419" name="AutoShape 5"/>
            <p:cNvSpPr>
              <a:spLocks noChangeArrowheads="1"/>
            </p:cNvSpPr>
            <p:nvPr/>
          </p:nvSpPr>
          <p:spPr bwMode="auto">
            <a:xfrm flipH="1">
              <a:off x="3076" y="668"/>
              <a:ext cx="3020" cy="56"/>
            </a:xfrm>
            <a:prstGeom prst="homePlate">
              <a:avLst>
                <a:gd name="adj" fmla="val 1348214"/>
              </a:avLst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</p:grp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964658" y="361950"/>
            <a:ext cx="899398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Solution to the Problem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048126" y="4807745"/>
            <a:ext cx="105298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b="1">
                <a:solidFill>
                  <a:schemeClr val="hlin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What is the Solution</a:t>
            </a:r>
            <a:r>
              <a:rPr lang="en-US" altLang="en-US" sz="4800" b="1">
                <a:solidFill>
                  <a:schemeClr val="hlin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7200" b="1">
                <a:solidFill>
                  <a:schemeClr val="hlin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415" name="Picture 10" descr="BOO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283620"/>
            <a:ext cx="2071688" cy="205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6" name="Object 11"/>
          <p:cNvGraphicFramePr>
            <a:graphicFrameLocks noChangeAspect="1"/>
          </p:cNvGraphicFramePr>
          <p:nvPr/>
        </p:nvGraphicFramePr>
        <p:xfrm>
          <a:off x="2828925" y="1885950"/>
          <a:ext cx="2850357" cy="264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4" imgW="3025775" imgH="3252788" progId="MS_ClipArt_Gallery.5">
                  <p:embed/>
                </p:oleObj>
              </mc:Choice>
              <mc:Fallback>
                <p:oleObj name="Clip" r:id="rId4" imgW="3025775" imgH="3252788" progId="MS_ClipArt_Gallery.5">
                  <p:embed/>
                  <p:pic>
                    <p:nvPicPr>
                      <p:cNvPr id="174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885950"/>
                        <a:ext cx="2850357" cy="2640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7" name="Picture 14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24588"/>
            <a:ext cx="258603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75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2208</Words>
  <Application>Microsoft Office PowerPoint</Application>
  <PresentationFormat>Custom</PresentationFormat>
  <Paragraphs>384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Calibri</vt:lpstr>
      <vt:lpstr>Comic Sans MS</vt:lpstr>
      <vt:lpstr>Times New Roman</vt:lpstr>
      <vt:lpstr>Wingdings</vt:lpstr>
      <vt:lpstr>Arial Narrow</vt:lpstr>
      <vt:lpstr>Arial</vt:lpstr>
      <vt:lpstr>Codec Pro ExtraBold</vt:lpstr>
      <vt:lpstr>Canva Sans Bold</vt:lpstr>
      <vt:lpstr>Arial Unicode MS</vt:lpstr>
      <vt:lpstr>Symbol</vt:lpstr>
      <vt:lpstr>Canva Sans</vt:lpstr>
      <vt:lpstr>Glacial Indifference Bold</vt:lpstr>
      <vt:lpstr>Tabarra Sans Heavy</vt:lpstr>
      <vt:lpstr>Arial Black</vt:lpstr>
      <vt:lpstr>Traditional Arabic</vt:lpstr>
      <vt:lpstr>Monotype Corsiva</vt:lpstr>
      <vt:lpstr>Georgia</vt:lpstr>
      <vt:lpstr>Tabarra Sans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Turbine Hall</vt:lpstr>
      <vt:lpstr>PowerPoint Presentation</vt:lpstr>
      <vt:lpstr>PowerPoint Presentation</vt:lpstr>
      <vt:lpstr>PowerPoint Presentation</vt:lpstr>
      <vt:lpstr>Experimental Protocol</vt:lpstr>
      <vt:lpstr>Experimental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SALEEM</dc:creator>
  <cp:lastModifiedBy>SALEEM</cp:lastModifiedBy>
  <cp:revision>16</cp:revision>
  <dcterms:created xsi:type="dcterms:W3CDTF">2006-08-16T00:00:00Z</dcterms:created>
  <dcterms:modified xsi:type="dcterms:W3CDTF">2024-06-20T20:34:49Z</dcterms:modified>
  <dc:identifier>DAGG3nLRPf8</dc:identifier>
</cp:coreProperties>
</file>