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7" r:id="rId3"/>
    <p:sldId id="259" r:id="rId4"/>
    <p:sldId id="260" r:id="rId5"/>
    <p:sldId id="261" r:id="rId6"/>
    <p:sldId id="262" r:id="rId7"/>
    <p:sldId id="263" r:id="rId8"/>
    <p:sldId id="264" r:id="rId9"/>
    <p:sldId id="265" r:id="rId10"/>
    <p:sldId id="266" r:id="rId11"/>
    <p:sldId id="267" r:id="rId12"/>
    <p:sldId id="269" r:id="rId13"/>
    <p:sldId id="270" r:id="rId14"/>
    <p:sldId id="271" r:id="rId15"/>
    <p:sldId id="273" r:id="rId16"/>
    <p:sldId id="258" r:id="rId17"/>
    <p:sldId id="272" r:id="rId18"/>
  </p:sldIdLst>
  <p:sldSz cx="18288000" cy="10287000"/>
  <p:notesSz cx="6858000" cy="9144000"/>
  <p:embeddedFontLst>
    <p:embeddedFont>
      <p:font typeface="Canva Sans" panose="020B0604020202020204" charset="0"/>
      <p:regular r:id="rId20"/>
    </p:embeddedFont>
    <p:embeddedFont>
      <p:font typeface="Canva Sans Bold" panose="020B0604020202020204" charset="0"/>
      <p:regular r:id="rId21"/>
    </p:embeddedFont>
    <p:embeddedFont>
      <p:font typeface="Codec Pro ExtraBold" panose="020B0604020202020204" charset="0"/>
      <p:regular r:id="rId22"/>
    </p:embeddedFont>
    <p:embeddedFont>
      <p:font typeface="Glacial Indifference Bold" panose="020B0604020202020204" charset="0"/>
      <p:regular r:id="rId23"/>
    </p:embeddedFont>
    <p:embeddedFont>
      <p:font typeface="Tabarra Sans" panose="020B0604020202020204" charset="0"/>
      <p:regular r:id="rId24"/>
    </p:embeddedFont>
    <p:embeddedFont>
      <p:font typeface="Tabarra Sans Heavy"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4" d="100"/>
          <a:sy n="64" d="100"/>
        </p:scale>
        <p:origin x="156" y="4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D353D0-3EF4-4B6F-8029-440BF1320B22}" type="datetimeFigureOut">
              <a:rPr lang="en-GB" smtClean="0"/>
              <a:t>29/08/2024</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87C331-1F99-488F-8EAD-58F20C56AD18}" type="slidenum">
              <a:rPr lang="en-GB" smtClean="0"/>
              <a:t>‹nr.›</a:t>
            </a:fld>
            <a:endParaRPr lang="en-GB"/>
          </a:p>
        </p:txBody>
      </p:sp>
    </p:spTree>
    <p:extLst>
      <p:ext uri="{BB962C8B-B14F-4D97-AF65-F5344CB8AC3E}">
        <p14:creationId xmlns:p14="http://schemas.microsoft.com/office/powerpoint/2010/main" val="2983619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4487C331-1F99-488F-8EAD-58F20C56AD18}" type="slidenum">
              <a:rPr lang="en-GB" smtClean="0"/>
              <a:t>14</a:t>
            </a:fld>
            <a:endParaRPr lang="en-GB"/>
          </a:p>
        </p:txBody>
      </p:sp>
    </p:spTree>
    <p:extLst>
      <p:ext uri="{BB962C8B-B14F-4D97-AF65-F5344CB8AC3E}">
        <p14:creationId xmlns:p14="http://schemas.microsoft.com/office/powerpoint/2010/main" val="4210613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9.svg"/><Relationship Id="rId7"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33.jpe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9.svg"/><Relationship Id="rId7"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1.svg"/><Relationship Id="rId10" Type="http://schemas.openxmlformats.org/officeDocument/2006/relationships/image" Target="../media/image37.png"/><Relationship Id="rId4" Type="http://schemas.openxmlformats.org/officeDocument/2006/relationships/image" Target="../media/image10.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9.svg"/><Relationship Id="rId7" Type="http://schemas.openxmlformats.org/officeDocument/2006/relationships/image" Target="../media/image39.jpeg"/><Relationship Id="rId12" Type="http://schemas.openxmlformats.org/officeDocument/2006/relationships/image" Target="../media/image4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jpeg"/><Relationship Id="rId5" Type="http://schemas.openxmlformats.org/officeDocument/2006/relationships/image" Target="../media/image11.svg"/><Relationship Id="rId10" Type="http://schemas.openxmlformats.org/officeDocument/2006/relationships/image" Target="../media/image42.jpeg"/><Relationship Id="rId4" Type="http://schemas.openxmlformats.org/officeDocument/2006/relationships/image" Target="../media/image10.png"/><Relationship Id="rId9"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8.png"/><Relationship Id="rId7"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svg"/><Relationship Id="rId7" Type="http://schemas.openxmlformats.org/officeDocument/2006/relationships/image" Target="../media/image5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10" Type="http://schemas.openxmlformats.org/officeDocument/2006/relationships/image" Target="../media/image7.png"/><Relationship Id="rId4" Type="http://schemas.openxmlformats.org/officeDocument/2006/relationships/image" Target="../media/image48.png"/><Relationship Id="rId9" Type="http://schemas.openxmlformats.org/officeDocument/2006/relationships/image" Target="../media/image4.sv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9.svg"/><Relationship Id="rId7" Type="http://schemas.openxmlformats.org/officeDocument/2006/relationships/hyperlink" Target="https://www.kicmpi.com/"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www.bing.com/ck/a?!&amp;&amp;p=59073fc97f050b3aJmltdHM9MTcxOTc5MjAwMCZpZ3VpZD0wMjhkYTNhMi1lNTM0LTZkYzMtM2ZlNy1iNzBkZTQzYzZjNTImaW5zaWQ9NTQ1MA&amp;ptn=3&amp;ver=2&amp;hsh=3&amp;fclid=028da3a2-e534-6dc3-3fe7-b70de43c6c52&amp;u=a1aHR0cHM6Ly93d3cuYmluZy5jb20vYWxpbmsvbGluaz91cmw9aHR0cHMlM2ElMmYlMmZ3d3cuZWVwYy1ldS5vcmclMmYmc291cmNlPXNlcnAtbG9jYWwmaD11dHl2cFNhYUo0SkJvOXhWTWE3JTJmZ2hOUThNWGVDUU95QllUalhqbTJQM3clM2QmcD1sd19nYnQmaWc9NTc3ODdDRTQxNThCNEZCRUFDQTJGNEQzOUQyMTM4MTQmeXBpZD1ZTjc5OTd4MTU3NzcwMDY3ODk1NjcwNzQzMDY&amp;ntb=1" TargetMode="External"/><Relationship Id="rId5" Type="http://schemas.openxmlformats.org/officeDocument/2006/relationships/image" Target="../media/image1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9.sv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1.svg"/><Relationship Id="rId10" Type="http://schemas.openxmlformats.org/officeDocument/2006/relationships/image" Target="../media/image23.png"/><Relationship Id="rId4" Type="http://schemas.openxmlformats.org/officeDocument/2006/relationships/image" Target="../media/image10.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9.svg"/><Relationship Id="rId7"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11087100" y="3086100"/>
            <a:ext cx="7200900" cy="7200900"/>
          </a:xfrm>
          <a:custGeom>
            <a:avLst/>
            <a:gdLst/>
            <a:ahLst/>
            <a:cxnLst/>
            <a:rect l="l" t="t" r="r" b="b"/>
            <a:pathLst>
              <a:path w="7200900" h="7200900">
                <a:moveTo>
                  <a:pt x="0" y="0"/>
                </a:moveTo>
                <a:lnTo>
                  <a:pt x="7200900" y="0"/>
                </a:lnTo>
                <a:lnTo>
                  <a:pt x="7200900"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15720864" y="1427539"/>
            <a:ext cx="482144" cy="467032"/>
          </a:xfrm>
          <a:custGeom>
            <a:avLst/>
            <a:gdLst/>
            <a:ahLst/>
            <a:cxnLst/>
            <a:rect l="l" t="t" r="r" b="b"/>
            <a:pathLst>
              <a:path w="482144" h="467032">
                <a:moveTo>
                  <a:pt x="0" y="0"/>
                </a:moveTo>
                <a:lnTo>
                  <a:pt x="482145" y="0"/>
                </a:lnTo>
                <a:lnTo>
                  <a:pt x="482145" y="467031"/>
                </a:lnTo>
                <a:lnTo>
                  <a:pt x="0" y="4670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rot="7682761">
            <a:off x="-1383321" y="-185949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TextBox 6"/>
          <p:cNvSpPr txBox="1"/>
          <p:nvPr/>
        </p:nvSpPr>
        <p:spPr>
          <a:xfrm>
            <a:off x="1774056" y="5650244"/>
            <a:ext cx="8883055" cy="1940018"/>
          </a:xfrm>
          <a:prstGeom prst="rect">
            <a:avLst/>
          </a:prstGeom>
        </p:spPr>
        <p:txBody>
          <a:bodyPr lIns="0" tIns="0" rIns="0" bIns="0" rtlCol="0" anchor="t">
            <a:spAutoFit/>
          </a:bodyPr>
          <a:lstStyle/>
          <a:p>
            <a:pPr algn="l">
              <a:lnSpc>
                <a:spcPts val="5076"/>
              </a:lnSpc>
            </a:pPr>
            <a:r>
              <a:rPr lang="en-GB" sz="4230" spc="287" dirty="0">
                <a:solidFill>
                  <a:srgbClr val="0C3E5B"/>
                </a:solidFill>
                <a:latin typeface="Codec Pro ExtraBold"/>
              </a:rPr>
              <a:t>Online CUI Risk Monitoring and Use cases for Predictive Maintenance</a:t>
            </a:r>
            <a:endParaRPr lang="en-US" sz="4230" spc="287" dirty="0">
              <a:solidFill>
                <a:srgbClr val="0C3E5B"/>
              </a:solidFill>
              <a:latin typeface="Codec Pro ExtraBold"/>
            </a:endParaRPr>
          </a:p>
        </p:txBody>
      </p:sp>
      <p:sp>
        <p:nvSpPr>
          <p:cNvPr id="11" name="TextBox 11"/>
          <p:cNvSpPr txBox="1"/>
          <p:nvPr/>
        </p:nvSpPr>
        <p:spPr>
          <a:xfrm>
            <a:off x="12777643" y="6226555"/>
            <a:ext cx="4481657" cy="1363707"/>
          </a:xfrm>
          <a:prstGeom prst="rect">
            <a:avLst/>
          </a:prstGeom>
        </p:spPr>
        <p:txBody>
          <a:bodyPr wrap="square" lIns="0" tIns="0" rIns="0" bIns="0" rtlCol="0" anchor="t">
            <a:spAutoFit/>
          </a:bodyPr>
          <a:lstStyle/>
          <a:p>
            <a:pPr algn="ctr">
              <a:lnSpc>
                <a:spcPts val="5471"/>
              </a:lnSpc>
            </a:pPr>
            <a:r>
              <a:rPr lang="en-US" sz="3908" spc="195" dirty="0">
                <a:solidFill>
                  <a:srgbClr val="0C3E5B"/>
                </a:solidFill>
                <a:latin typeface="Canva Sans"/>
              </a:rPr>
              <a:t>Presented By:</a:t>
            </a:r>
            <a:r>
              <a:rPr lang="en-US" sz="3908" spc="195" dirty="0">
                <a:solidFill>
                  <a:srgbClr val="0C3E5B"/>
                </a:solidFill>
                <a:latin typeface="Canva Sans Bold"/>
              </a:rPr>
              <a:t> </a:t>
            </a:r>
          </a:p>
          <a:p>
            <a:pPr algn="ctr">
              <a:lnSpc>
                <a:spcPts val="5471"/>
              </a:lnSpc>
            </a:pPr>
            <a:r>
              <a:rPr lang="en-US" sz="3908" spc="195" dirty="0">
                <a:solidFill>
                  <a:srgbClr val="0C3E5B"/>
                </a:solidFill>
                <a:latin typeface="Canva Sans Bold"/>
              </a:rPr>
              <a:t>Ir. Theo Knijff</a:t>
            </a:r>
          </a:p>
        </p:txBody>
      </p:sp>
      <p:grpSp>
        <p:nvGrpSpPr>
          <p:cNvPr id="13" name="Group 13"/>
          <p:cNvGrpSpPr/>
          <p:nvPr/>
        </p:nvGrpSpPr>
        <p:grpSpPr>
          <a:xfrm>
            <a:off x="1722956" y="2652012"/>
            <a:ext cx="7861286" cy="2612151"/>
            <a:chOff x="0" y="0"/>
            <a:chExt cx="10481714" cy="3482868"/>
          </a:xfrm>
        </p:grpSpPr>
        <p:sp>
          <p:nvSpPr>
            <p:cNvPr id="14" name="TextBox 14"/>
            <p:cNvSpPr txBox="1"/>
            <p:nvPr/>
          </p:nvSpPr>
          <p:spPr>
            <a:xfrm>
              <a:off x="54198" y="-466725"/>
              <a:ext cx="9004452" cy="2910308"/>
            </a:xfrm>
            <a:prstGeom prst="rect">
              <a:avLst/>
            </a:prstGeom>
          </p:spPr>
          <p:txBody>
            <a:bodyPr lIns="0" tIns="0" rIns="0" bIns="0" rtlCol="0" anchor="t">
              <a:spAutoFit/>
            </a:bodyPr>
            <a:lstStyle/>
            <a:p>
              <a:pPr algn="ctr">
                <a:lnSpc>
                  <a:spcPts val="16907"/>
                </a:lnSpc>
              </a:pPr>
              <a:r>
                <a:rPr lang="en-US" sz="12076">
                  <a:solidFill>
                    <a:srgbClr val="0C3E5A"/>
                  </a:solidFill>
                  <a:latin typeface="Tabarra Sans Heavy"/>
                </a:rPr>
                <a:t>JUBCOR</a:t>
              </a:r>
            </a:p>
          </p:txBody>
        </p:sp>
        <p:grpSp>
          <p:nvGrpSpPr>
            <p:cNvPr id="15" name="Group 15"/>
            <p:cNvGrpSpPr/>
            <p:nvPr/>
          </p:nvGrpSpPr>
          <p:grpSpPr>
            <a:xfrm>
              <a:off x="54198" y="2005202"/>
              <a:ext cx="10427516" cy="891503"/>
              <a:chOff x="0" y="0"/>
              <a:chExt cx="1782556" cy="152400"/>
            </a:xfrm>
          </p:grpSpPr>
          <p:sp>
            <p:nvSpPr>
              <p:cNvPr id="16" name="Freeform 16"/>
              <p:cNvSpPr/>
              <p:nvPr/>
            </p:nvSpPr>
            <p:spPr>
              <a:xfrm>
                <a:off x="0" y="0"/>
                <a:ext cx="1782556" cy="152400"/>
              </a:xfrm>
              <a:custGeom>
                <a:avLst/>
                <a:gdLst/>
                <a:ahLst/>
                <a:cxnLst/>
                <a:rect l="l" t="t" r="r" b="b"/>
                <a:pathLst>
                  <a:path w="1782556" h="152400">
                    <a:moveTo>
                      <a:pt x="0" y="0"/>
                    </a:moveTo>
                    <a:lnTo>
                      <a:pt x="1782556" y="0"/>
                    </a:lnTo>
                    <a:lnTo>
                      <a:pt x="1782556" y="152400"/>
                    </a:lnTo>
                    <a:lnTo>
                      <a:pt x="0" y="152400"/>
                    </a:lnTo>
                    <a:close/>
                  </a:path>
                </a:pathLst>
              </a:custGeom>
              <a:solidFill>
                <a:srgbClr val="E28126"/>
              </a:solidFill>
            </p:spPr>
            <p:txBody>
              <a:bodyPr/>
              <a:lstStyle/>
              <a:p>
                <a:endParaRPr lang="en-GB"/>
              </a:p>
            </p:txBody>
          </p:sp>
        </p:grpSp>
        <p:grpSp>
          <p:nvGrpSpPr>
            <p:cNvPr id="17" name="Group 17"/>
            <p:cNvGrpSpPr/>
            <p:nvPr/>
          </p:nvGrpSpPr>
          <p:grpSpPr>
            <a:xfrm rot="5400000">
              <a:off x="8501551" y="916541"/>
              <a:ext cx="2681013" cy="1279313"/>
              <a:chOff x="0" y="0"/>
              <a:chExt cx="458312" cy="218695"/>
            </a:xfrm>
          </p:grpSpPr>
          <p:sp>
            <p:nvSpPr>
              <p:cNvPr id="18" name="Freeform 18"/>
              <p:cNvSpPr/>
              <p:nvPr/>
            </p:nvSpPr>
            <p:spPr>
              <a:xfrm>
                <a:off x="0" y="0"/>
                <a:ext cx="458312" cy="218695"/>
              </a:xfrm>
              <a:custGeom>
                <a:avLst/>
                <a:gdLst/>
                <a:ahLst/>
                <a:cxnLst/>
                <a:rect l="l" t="t" r="r" b="b"/>
                <a:pathLst>
                  <a:path w="458312" h="218695">
                    <a:moveTo>
                      <a:pt x="0" y="0"/>
                    </a:moveTo>
                    <a:lnTo>
                      <a:pt x="458312" y="0"/>
                    </a:lnTo>
                    <a:lnTo>
                      <a:pt x="458312" y="218695"/>
                    </a:lnTo>
                    <a:lnTo>
                      <a:pt x="0" y="218695"/>
                    </a:lnTo>
                    <a:close/>
                  </a:path>
                </a:pathLst>
              </a:custGeom>
              <a:solidFill>
                <a:srgbClr val="0C3E5B"/>
              </a:solidFill>
            </p:spPr>
            <p:txBody>
              <a:bodyPr/>
              <a:lstStyle/>
              <a:p>
                <a:endParaRPr lang="en-GB"/>
              </a:p>
            </p:txBody>
          </p:sp>
        </p:grpSp>
        <p:sp>
          <p:nvSpPr>
            <p:cNvPr id="19" name="TextBox 19"/>
            <p:cNvSpPr txBox="1"/>
            <p:nvPr/>
          </p:nvSpPr>
          <p:spPr>
            <a:xfrm>
              <a:off x="0" y="2055964"/>
              <a:ext cx="9058650" cy="840740"/>
            </a:xfrm>
            <a:prstGeom prst="rect">
              <a:avLst/>
            </a:prstGeom>
          </p:spPr>
          <p:txBody>
            <a:bodyPr lIns="0" tIns="0" rIns="0" bIns="0" rtlCol="0" anchor="t">
              <a:spAutoFit/>
            </a:bodyPr>
            <a:lstStyle/>
            <a:p>
              <a:pPr algn="ctr">
                <a:lnSpc>
                  <a:spcPts val="4898"/>
                </a:lnSpc>
              </a:pPr>
              <a:r>
                <a:rPr lang="en-US" sz="3499">
                  <a:solidFill>
                    <a:srgbClr val="FFFFFF"/>
                  </a:solidFill>
                  <a:latin typeface="Tabarra Sans"/>
                </a:rPr>
                <a:t>CONFERENCE &amp; EXHIBITION</a:t>
              </a:r>
            </a:p>
          </p:txBody>
        </p:sp>
        <p:sp>
          <p:nvSpPr>
            <p:cNvPr id="20" name="TextBox 20"/>
            <p:cNvSpPr txBox="1"/>
            <p:nvPr/>
          </p:nvSpPr>
          <p:spPr>
            <a:xfrm rot="5400000">
              <a:off x="8666000" y="894224"/>
              <a:ext cx="2561608" cy="1323948"/>
            </a:xfrm>
            <a:prstGeom prst="rect">
              <a:avLst/>
            </a:prstGeom>
          </p:spPr>
          <p:txBody>
            <a:bodyPr lIns="0" tIns="0" rIns="0" bIns="0" rtlCol="0" anchor="t">
              <a:spAutoFit/>
            </a:bodyPr>
            <a:lstStyle/>
            <a:p>
              <a:pPr algn="ctr">
                <a:lnSpc>
                  <a:spcPts val="7798"/>
                </a:lnSpc>
              </a:pPr>
              <a:r>
                <a:rPr lang="en-US" sz="5570" spc="172">
                  <a:solidFill>
                    <a:srgbClr val="FFFFFF"/>
                  </a:solidFill>
                  <a:latin typeface="Tabarra Sans Heavy"/>
                </a:rPr>
                <a:t>2024</a:t>
              </a:r>
            </a:p>
          </p:txBody>
        </p:sp>
        <p:sp>
          <p:nvSpPr>
            <p:cNvPr id="21" name="TextBox 21"/>
            <p:cNvSpPr txBox="1"/>
            <p:nvPr/>
          </p:nvSpPr>
          <p:spPr>
            <a:xfrm>
              <a:off x="36201" y="2958141"/>
              <a:ext cx="10445513" cy="524727"/>
            </a:xfrm>
            <a:prstGeom prst="rect">
              <a:avLst/>
            </a:prstGeom>
          </p:spPr>
          <p:txBody>
            <a:bodyPr lIns="0" tIns="0" rIns="0" bIns="0" rtlCol="0" anchor="t">
              <a:spAutoFit/>
            </a:bodyPr>
            <a:lstStyle/>
            <a:p>
              <a:pPr algn="ctr">
                <a:lnSpc>
                  <a:spcPts val="3323"/>
                </a:lnSpc>
                <a:spcBef>
                  <a:spcPct val="0"/>
                </a:spcBef>
              </a:pPr>
              <a:r>
                <a:rPr lang="en-US" sz="2373">
                  <a:solidFill>
                    <a:srgbClr val="0C3E5B"/>
                  </a:solidFill>
                  <a:latin typeface="Glacial Indifference Bold"/>
                </a:rPr>
                <a:t>INNOVATIVE SOLUTIONS FOR CORROSION CHALLENGES</a:t>
              </a:r>
            </a:p>
          </p:txBody>
        </p:sp>
      </p:grpSp>
      <p:sp>
        <p:nvSpPr>
          <p:cNvPr id="24" name="Tekstvak 23">
            <a:extLst>
              <a:ext uri="{FF2B5EF4-FFF2-40B4-BE49-F238E27FC236}">
                <a16:creationId xmlns:a16="http://schemas.microsoft.com/office/drawing/2014/main" id="{495CA2A1-1DD6-3CE9-CD11-0C0F520D503A}"/>
              </a:ext>
            </a:extLst>
          </p:cNvPr>
          <p:cNvSpPr txBox="1"/>
          <p:nvPr/>
        </p:nvSpPr>
        <p:spPr>
          <a:xfrm>
            <a:off x="14572826" y="447054"/>
            <a:ext cx="3260364" cy="769441"/>
          </a:xfrm>
          <a:prstGeom prst="rect">
            <a:avLst/>
          </a:prstGeom>
          <a:noFill/>
        </p:spPr>
        <p:txBody>
          <a:bodyPr wrap="square">
            <a:spAutoFit/>
          </a:bodyPr>
          <a:lstStyle/>
          <a:p>
            <a:r>
              <a:rPr lang="nl-NL" sz="4400" b="1" dirty="0">
                <a:solidFill>
                  <a:srgbClr val="0A2F41"/>
                </a:solidFill>
                <a:effectLst/>
                <a:latin typeface="Arial" panose="020B0604020202020204" pitchFamily="34" charset="0"/>
                <a:ea typeface="Aptos" panose="020B0004020202020204" pitchFamily="34" charset="0"/>
              </a:rPr>
              <a:t>K</a:t>
            </a:r>
            <a:r>
              <a:rPr lang="nl-NL" sz="4400" b="1" dirty="0">
                <a:solidFill>
                  <a:srgbClr val="45B0E1"/>
                </a:solidFill>
                <a:effectLst/>
                <a:latin typeface="Arial" panose="020B0604020202020204" pitchFamily="34" charset="0"/>
                <a:ea typeface="Aptos" panose="020B0004020202020204" pitchFamily="34" charset="0"/>
              </a:rPr>
              <a:t>AI</a:t>
            </a:r>
            <a:r>
              <a:rPr lang="nl-NL" sz="4400" b="1" dirty="0">
                <a:solidFill>
                  <a:srgbClr val="83CAEB"/>
                </a:solidFill>
                <a:effectLst/>
                <a:latin typeface="Arial" panose="020B0604020202020204" pitchFamily="34" charset="0"/>
                <a:ea typeface="Aptos" panose="020B0004020202020204" pitchFamily="34" charset="0"/>
              </a:rPr>
              <a:t>-Con</a:t>
            </a:r>
            <a:endParaRPr lang="nl-NL" sz="4400" dirty="0"/>
          </a:p>
        </p:txBody>
      </p:sp>
      <p:pic>
        <p:nvPicPr>
          <p:cNvPr id="28" name="Afbeelding 27">
            <a:extLst>
              <a:ext uri="{FF2B5EF4-FFF2-40B4-BE49-F238E27FC236}">
                <a16:creationId xmlns:a16="http://schemas.microsoft.com/office/drawing/2014/main" id="{F4AD19EA-A83F-A1C0-CEFA-C402755DABA6}"/>
              </a:ext>
            </a:extLst>
          </p:cNvPr>
          <p:cNvPicPr>
            <a:picLocks noChangeAspect="1"/>
          </p:cNvPicPr>
          <p:nvPr/>
        </p:nvPicPr>
        <p:blipFill>
          <a:blip r:embed="rId8"/>
          <a:stretch>
            <a:fillRect/>
          </a:stretch>
        </p:blipFill>
        <p:spPr>
          <a:xfrm>
            <a:off x="14667078" y="1322870"/>
            <a:ext cx="2401722" cy="8158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Google Shape;810;g1073eb72adf_0_336">
            <a:extLst>
              <a:ext uri="{FF2B5EF4-FFF2-40B4-BE49-F238E27FC236}">
                <a16:creationId xmlns:a16="http://schemas.microsoft.com/office/drawing/2014/main" id="{76D9180A-2618-844F-A2C8-F7755EB18197}"/>
              </a:ext>
            </a:extLst>
          </p:cNvPr>
          <p:cNvSpPr txBox="1">
            <a:spLocks/>
          </p:cNvSpPr>
          <p:nvPr/>
        </p:nvSpPr>
        <p:spPr>
          <a:xfrm>
            <a:off x="609600" y="471406"/>
            <a:ext cx="7772400" cy="526018"/>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b="1" cap="small" dirty="0">
                <a:solidFill>
                  <a:srgbClr val="007DBD"/>
                </a:solidFill>
                <a:latin typeface="Calibri" panose="020F0502020204030204" pitchFamily="34" charset="0"/>
                <a:ea typeface="Calibri" panose="020F0502020204030204" pitchFamily="34" charset="0"/>
                <a:cs typeface="Calibri" panose="020F0502020204030204" pitchFamily="34" charset="0"/>
                <a:sym typeface="Arial"/>
              </a:rPr>
              <a:t>Production column – Asset LTCO</a:t>
            </a:r>
            <a:r>
              <a:rPr lang="en-GB" sz="1800" b="1" cap="small" dirty="0">
                <a:solidFill>
                  <a:srgbClr val="007DBD"/>
                </a:solidFill>
                <a:latin typeface="Arial"/>
                <a:ea typeface="+mj-ea"/>
                <a:cs typeface="Arial"/>
                <a:sym typeface="Arial"/>
              </a:rPr>
              <a:t>.</a:t>
            </a:r>
            <a:endParaRPr lang="en-GB" dirty="0"/>
          </a:p>
        </p:txBody>
      </p:sp>
      <p:sp>
        <p:nvSpPr>
          <p:cNvPr id="6" name="Google Shape;911;gcb42460ca9_0_863">
            <a:extLst>
              <a:ext uri="{FF2B5EF4-FFF2-40B4-BE49-F238E27FC236}">
                <a16:creationId xmlns:a16="http://schemas.microsoft.com/office/drawing/2014/main" id="{D95AA64C-6570-68CE-7093-30CDB9FEDEF2}"/>
              </a:ext>
            </a:extLst>
          </p:cNvPr>
          <p:cNvSpPr txBox="1"/>
          <p:nvPr/>
        </p:nvSpPr>
        <p:spPr>
          <a:xfrm>
            <a:off x="6433790" y="2121334"/>
            <a:ext cx="7989884" cy="6832609"/>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lang="en-GB" sz="2400" b="1" dirty="0">
                <a:solidFill>
                  <a:srgbClr val="004579"/>
                </a:solidFill>
                <a:ea typeface="Calibri"/>
                <a:cs typeface="Calibri"/>
                <a:sym typeface="Arial"/>
              </a:rPr>
              <a:t>Problem</a:t>
            </a:r>
            <a:r>
              <a:rPr lang="en-GB" sz="2400" dirty="0">
                <a:solidFill>
                  <a:srgbClr val="004579"/>
                </a:solidFill>
                <a:ea typeface="Calibri"/>
                <a:cs typeface="Calibri"/>
                <a:sym typeface="Arial"/>
              </a:rPr>
              <a:t> – Accessibility causing high scaffolding costs of &gt;$0.5M. Time based Inspection cycles of 6 years with localized CUI findings.</a:t>
            </a: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lang="en-GB" sz="2400" dirty="0">
              <a:solidFill>
                <a:srgbClr val="004579"/>
              </a:solidFill>
              <a:ea typeface="Calibri"/>
              <a:cs typeface="Calibri"/>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dirty="0">
                <a:solidFill>
                  <a:srgbClr val="004579"/>
                </a:solidFill>
                <a:ea typeface="Calibri"/>
                <a:cs typeface="Calibri"/>
                <a:sym typeface="Arial"/>
              </a:rPr>
              <a:t>Asset Type:</a:t>
            </a:r>
          </a:p>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sz="2400" dirty="0">
                <a:solidFill>
                  <a:srgbClr val="004579"/>
                </a:solidFill>
                <a:ea typeface="Calibri"/>
                <a:cs typeface="Calibri"/>
                <a:sym typeface="Arial"/>
              </a:rPr>
              <a:t>Insulated CS Production Column.</a:t>
            </a:r>
          </a:p>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sz="2400" dirty="0">
                <a:solidFill>
                  <a:srgbClr val="004579"/>
                </a:solidFill>
                <a:ea typeface="Calibri"/>
                <a:cs typeface="Calibri"/>
                <a:sym typeface="Arial"/>
              </a:rPr>
              <a:t>CUI temperature range zones being 90 </a:t>
            </a:r>
            <a:r>
              <a:rPr lang="nl-NL" sz="2400" dirty="0">
                <a:solidFill>
                  <a:srgbClr val="004579"/>
                </a:solidFill>
                <a:ea typeface="Calibri" panose="020F0502020204030204" pitchFamily="34" charset="0"/>
                <a:cs typeface="Calibri" panose="020F0502020204030204" pitchFamily="34" charset="0"/>
              </a:rPr>
              <a:t>º</a:t>
            </a:r>
            <a:r>
              <a:rPr lang="nl-NL" sz="2400" dirty="0">
                <a:solidFill>
                  <a:srgbClr val="004579"/>
                </a:solidFill>
                <a:ea typeface="Calibri"/>
                <a:cs typeface="Calibri"/>
              </a:rPr>
              <a:t>C</a:t>
            </a:r>
            <a:r>
              <a:rPr lang="en-GB" sz="2400" dirty="0">
                <a:solidFill>
                  <a:srgbClr val="004579"/>
                </a:solidFill>
                <a:ea typeface="Calibri"/>
                <a:cs typeface="Calibri"/>
                <a:sym typeface="Arial"/>
              </a:rPr>
              <a:t> to 180 </a:t>
            </a:r>
            <a:r>
              <a:rPr lang="nl-NL" sz="2400" dirty="0">
                <a:solidFill>
                  <a:srgbClr val="004579"/>
                </a:solidFill>
                <a:ea typeface="Calibri" panose="020F0502020204030204" pitchFamily="34" charset="0"/>
                <a:cs typeface="Calibri" panose="020F0502020204030204" pitchFamily="34" charset="0"/>
              </a:rPr>
              <a:t>º</a:t>
            </a:r>
            <a:r>
              <a:rPr lang="nl-NL" sz="2400" dirty="0">
                <a:solidFill>
                  <a:srgbClr val="004579"/>
                </a:solidFill>
                <a:ea typeface="Calibri"/>
                <a:cs typeface="Calibri"/>
              </a:rPr>
              <a:t>C</a:t>
            </a:r>
            <a:r>
              <a:rPr lang="en-GB" sz="2400" dirty="0">
                <a:solidFill>
                  <a:srgbClr val="004579"/>
                </a:solidFill>
                <a:ea typeface="Calibri"/>
                <a:cs typeface="Calibri"/>
                <a:sym typeface="Arial"/>
              </a:rPr>
              <a:t>.</a:t>
            </a:r>
          </a:p>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sz="2400" dirty="0">
                <a:solidFill>
                  <a:srgbClr val="004579"/>
                </a:solidFill>
                <a:ea typeface="Calibri"/>
                <a:cs typeface="Calibri"/>
                <a:sym typeface="Arial"/>
              </a:rPr>
              <a:t>Hot insulation used without any coating.</a:t>
            </a:r>
          </a:p>
          <a:p>
            <a:pPr marR="0" lvl="0" algn="l" defTabSz="914400" rtl="0" eaLnBrk="1" fontAlgn="auto" latinLnBrk="0" hangingPunct="1">
              <a:lnSpc>
                <a:spcPct val="100000"/>
              </a:lnSpc>
              <a:spcBef>
                <a:spcPts val="0"/>
              </a:spcBef>
              <a:spcAft>
                <a:spcPts val="0"/>
              </a:spcAft>
              <a:buClr>
                <a:schemeClr val="accent1"/>
              </a:buClr>
              <a:buSzTx/>
              <a:tabLst/>
              <a:defRPr/>
            </a:pPr>
            <a:endParaRPr lang="en-GB" sz="2400" dirty="0">
              <a:solidFill>
                <a:srgbClr val="004579"/>
              </a:solidFill>
              <a:ea typeface="Calibri"/>
              <a:cs typeface="Calibri"/>
              <a:sym typeface="Arial"/>
            </a:endParaRPr>
          </a:p>
          <a:p>
            <a:pPr marR="0" lvl="0" algn="l" defTabSz="914400" rtl="0" eaLnBrk="1" fontAlgn="auto" latinLnBrk="0" hangingPunct="1">
              <a:lnSpc>
                <a:spcPct val="100000"/>
              </a:lnSpc>
              <a:spcBef>
                <a:spcPts val="0"/>
              </a:spcBef>
              <a:spcAft>
                <a:spcPts val="0"/>
              </a:spcAft>
              <a:buClr>
                <a:schemeClr val="accent1"/>
              </a:buClr>
              <a:buSzTx/>
              <a:tabLst/>
              <a:defRPr/>
            </a:pPr>
            <a:r>
              <a:rPr lang="en-GB" sz="2400" b="1" dirty="0">
                <a:solidFill>
                  <a:srgbClr val="004579"/>
                </a:solidFill>
                <a:ea typeface="Calibri"/>
                <a:cs typeface="Calibri"/>
                <a:sym typeface="Arial"/>
              </a:rPr>
              <a:t>Solution:</a:t>
            </a:r>
          </a:p>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sz="2400" dirty="0">
                <a:solidFill>
                  <a:srgbClr val="004579"/>
                </a:solidFill>
                <a:ea typeface="Calibri"/>
                <a:cs typeface="Calibri"/>
                <a:sym typeface="Arial"/>
              </a:rPr>
              <a:t>2 </a:t>
            </a:r>
            <a:r>
              <a:rPr lang="en-US" sz="2400" dirty="0">
                <a:solidFill>
                  <a:srgbClr val="004579"/>
                </a:solidFill>
                <a:ea typeface="Calibri"/>
                <a:cs typeface="Calibri"/>
                <a:sym typeface="Arial"/>
              </a:rPr>
              <a:t>units of CUI monitoring systems CR LR to monitor 24/7</a:t>
            </a:r>
            <a:r>
              <a:rPr lang="en-GB" sz="2400" dirty="0">
                <a:solidFill>
                  <a:srgbClr val="004579"/>
                </a:solidFill>
                <a:ea typeface="Calibri"/>
                <a:cs typeface="Calibri"/>
                <a:sym typeface="Arial"/>
              </a:rPr>
              <a:t>.</a:t>
            </a:r>
          </a:p>
          <a:p>
            <a:pPr marR="0" lvl="0" algn="l" defTabSz="914400" rtl="0" eaLnBrk="1" fontAlgn="auto" latinLnBrk="0" hangingPunct="1">
              <a:lnSpc>
                <a:spcPct val="100000"/>
              </a:lnSpc>
              <a:spcBef>
                <a:spcPts val="0"/>
              </a:spcBef>
              <a:spcAft>
                <a:spcPts val="0"/>
              </a:spcAft>
              <a:buClr>
                <a:schemeClr val="accent1"/>
              </a:buClr>
              <a:buSzTx/>
              <a:tabLst/>
              <a:defRPr/>
            </a:pPr>
            <a:endParaRPr lang="en-GB" sz="2400" dirty="0">
              <a:solidFill>
                <a:srgbClr val="004579"/>
              </a:solidFill>
              <a:ea typeface="Calibri"/>
              <a:cs typeface="Calibri"/>
              <a:sym typeface="Arial"/>
            </a:endParaRPr>
          </a:p>
          <a:p>
            <a:pPr marR="0" lvl="0" algn="l" defTabSz="914400" rtl="0" eaLnBrk="1" fontAlgn="auto" latinLnBrk="0" hangingPunct="1">
              <a:lnSpc>
                <a:spcPct val="100000"/>
              </a:lnSpc>
              <a:spcBef>
                <a:spcPts val="0"/>
              </a:spcBef>
              <a:spcAft>
                <a:spcPts val="0"/>
              </a:spcAft>
              <a:buClr>
                <a:schemeClr val="accent1"/>
              </a:buClr>
              <a:buSzTx/>
              <a:tabLst/>
              <a:defRPr/>
            </a:pPr>
            <a:r>
              <a:rPr lang="en-GB" sz="2400" b="1" dirty="0">
                <a:solidFill>
                  <a:srgbClr val="004579"/>
                </a:solidFill>
                <a:ea typeface="Calibri"/>
                <a:cs typeface="Calibri"/>
                <a:sym typeface="Arial"/>
              </a:rPr>
              <a:t>Outcome and Benefits:</a:t>
            </a:r>
          </a:p>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sz="2400" dirty="0">
                <a:solidFill>
                  <a:srgbClr val="004579"/>
                </a:solidFill>
                <a:ea typeface="Calibri"/>
                <a:cs typeface="Calibri"/>
                <a:sym typeface="Arial"/>
              </a:rPr>
              <a:t>Risk Reduction in RBI (Very High to High).</a:t>
            </a:r>
          </a:p>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sz="2400" dirty="0">
                <a:solidFill>
                  <a:srgbClr val="004579"/>
                </a:solidFill>
                <a:ea typeface="Calibri"/>
                <a:cs typeface="Calibri"/>
                <a:sym typeface="Arial"/>
              </a:rPr>
              <a:t>Inspection Optimization – Only zones with higher CUI susceptibility are selected.</a:t>
            </a:r>
          </a:p>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sz="2400" dirty="0">
                <a:solidFill>
                  <a:srgbClr val="004579"/>
                </a:solidFill>
                <a:ea typeface="Calibri"/>
                <a:cs typeface="Calibri"/>
                <a:sym typeface="Arial"/>
              </a:rPr>
              <a:t>Use of </a:t>
            </a:r>
            <a:r>
              <a:rPr lang="en-GB" sz="2400" u="sng" dirty="0">
                <a:solidFill>
                  <a:srgbClr val="004579"/>
                </a:solidFill>
                <a:ea typeface="Calibri"/>
                <a:cs typeface="Calibri"/>
                <a:sym typeface="Arial"/>
              </a:rPr>
              <a:t>rope access </a:t>
            </a:r>
            <a:r>
              <a:rPr lang="en-GB" sz="2400" dirty="0">
                <a:solidFill>
                  <a:srgbClr val="004579"/>
                </a:solidFill>
                <a:ea typeface="Calibri"/>
                <a:cs typeface="Calibri"/>
                <a:sym typeface="Arial"/>
              </a:rPr>
              <a:t>instead of scaffolding leads to lower working at height costs</a:t>
            </a:r>
            <a:r>
              <a:rPr lang="en-GB" dirty="0">
                <a:solidFill>
                  <a:srgbClr val="004579"/>
                </a:solidFill>
                <a:latin typeface="Calibri"/>
                <a:ea typeface="Calibri"/>
                <a:cs typeface="Calibri"/>
                <a:sym typeface="Arial"/>
              </a:rPr>
              <a:t>.</a:t>
            </a:r>
          </a:p>
        </p:txBody>
      </p:sp>
      <p:grpSp>
        <p:nvGrpSpPr>
          <p:cNvPr id="7" name="Group 3">
            <a:extLst>
              <a:ext uri="{FF2B5EF4-FFF2-40B4-BE49-F238E27FC236}">
                <a16:creationId xmlns:a16="http://schemas.microsoft.com/office/drawing/2014/main" id="{9B2C3403-C071-C6F0-BE2E-AA76195687CB}"/>
              </a:ext>
            </a:extLst>
          </p:cNvPr>
          <p:cNvGrpSpPr/>
          <p:nvPr/>
        </p:nvGrpSpPr>
        <p:grpSpPr>
          <a:xfrm>
            <a:off x="13868400" y="3390900"/>
            <a:ext cx="4164614" cy="3733800"/>
            <a:chOff x="6849052" y="4810523"/>
            <a:chExt cx="1927408" cy="1680156"/>
          </a:xfrm>
        </p:grpSpPr>
        <p:pic>
          <p:nvPicPr>
            <p:cNvPr id="8" name="Google Shape;788;g1073eb72adf_0_356" descr="Chart, bar chart&#10;&#10;Description automatically generated">
              <a:extLst>
                <a:ext uri="{FF2B5EF4-FFF2-40B4-BE49-F238E27FC236}">
                  <a16:creationId xmlns:a16="http://schemas.microsoft.com/office/drawing/2014/main" id="{45704C63-D398-B2BB-2E1C-2F40522C8C6A}"/>
                </a:ext>
              </a:extLst>
            </p:cNvPr>
            <p:cNvPicPr preferRelativeResize="0"/>
            <p:nvPr/>
          </p:nvPicPr>
          <p:blipFill rotWithShape="1">
            <a:blip r:embed="rId6">
              <a:alphaModFix/>
            </a:blip>
            <a:srcRect/>
            <a:stretch/>
          </p:blipFill>
          <p:spPr>
            <a:xfrm>
              <a:off x="6849052" y="4810523"/>
              <a:ext cx="1927408" cy="1680156"/>
            </a:xfrm>
            <a:prstGeom prst="rect">
              <a:avLst/>
            </a:prstGeom>
            <a:noFill/>
            <a:ln>
              <a:noFill/>
            </a:ln>
          </p:spPr>
        </p:pic>
        <p:sp>
          <p:nvSpPr>
            <p:cNvPr id="9" name="Google Shape;790;g1073eb72adf_0_356">
              <a:extLst>
                <a:ext uri="{FF2B5EF4-FFF2-40B4-BE49-F238E27FC236}">
                  <a16:creationId xmlns:a16="http://schemas.microsoft.com/office/drawing/2014/main" id="{95089B29-54FB-D34D-10AD-EF7E65B54596}"/>
                </a:ext>
              </a:extLst>
            </p:cNvPr>
            <p:cNvSpPr/>
            <p:nvPr/>
          </p:nvSpPr>
          <p:spPr>
            <a:xfrm>
              <a:off x="8254592" y="4909195"/>
              <a:ext cx="130437" cy="132364"/>
            </a:xfrm>
            <a:prstGeom prst="star5">
              <a:avLst>
                <a:gd name="adj" fmla="val 19098"/>
                <a:gd name="hf" fmla="val 105146"/>
                <a:gd name="vf" fmla="val 110557"/>
              </a:avLst>
            </a:prstGeom>
            <a:solidFill>
              <a:srgbClr val="1F1F1F"/>
            </a:solidFill>
            <a:ln w="25400" cap="flat" cmpd="sng">
              <a:solidFill>
                <a:srgbClr val="0032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0" name="Arrow: Down 20">
              <a:extLst>
                <a:ext uri="{FF2B5EF4-FFF2-40B4-BE49-F238E27FC236}">
                  <a16:creationId xmlns:a16="http://schemas.microsoft.com/office/drawing/2014/main" id="{8A03F0EA-225B-FEB5-CE85-89B07F005F15}"/>
                </a:ext>
              </a:extLst>
            </p:cNvPr>
            <p:cNvSpPr/>
            <p:nvPr/>
          </p:nvSpPr>
          <p:spPr>
            <a:xfrm>
              <a:off x="8212374" y="5097960"/>
              <a:ext cx="230606" cy="330868"/>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pic>
        <p:nvPicPr>
          <p:cNvPr id="11" name="Google Shape;981;gcb42460ca9_0_788">
            <a:extLst>
              <a:ext uri="{FF2B5EF4-FFF2-40B4-BE49-F238E27FC236}">
                <a16:creationId xmlns:a16="http://schemas.microsoft.com/office/drawing/2014/main" id="{B8C1767C-C6AD-C8BE-6119-4D87DCF487DA}"/>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54986" y="1327354"/>
            <a:ext cx="3831133" cy="8083345"/>
          </a:xfrm>
          <a:prstGeom prst="rect">
            <a:avLst/>
          </a:prstGeom>
          <a:noFill/>
          <a:ln>
            <a:noFill/>
          </a:ln>
        </p:spPr>
      </p:pic>
      <p:pic>
        <p:nvPicPr>
          <p:cNvPr id="12" name="Google Shape;982;gcb42460ca9_0_788">
            <a:extLst>
              <a:ext uri="{FF2B5EF4-FFF2-40B4-BE49-F238E27FC236}">
                <a16:creationId xmlns:a16="http://schemas.microsoft.com/office/drawing/2014/main" id="{81F00C6E-0172-CD34-A98F-BEB836F692F6}"/>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3475339" y="5832771"/>
            <a:ext cx="2958452" cy="3577928"/>
          </a:xfrm>
          <a:prstGeom prst="rect">
            <a:avLst/>
          </a:prstGeom>
          <a:noFill/>
          <a:ln>
            <a:noFill/>
          </a:ln>
        </p:spPr>
      </p:pic>
      <p:pic>
        <p:nvPicPr>
          <p:cNvPr id="13" name="Google Shape;983;gcb42460ca9_0_788">
            <a:extLst>
              <a:ext uri="{FF2B5EF4-FFF2-40B4-BE49-F238E27FC236}">
                <a16:creationId xmlns:a16="http://schemas.microsoft.com/office/drawing/2014/main" id="{1603B195-05F8-767B-BDA9-41BEB5221DFD}"/>
              </a:ext>
            </a:extLst>
          </p:cNvPr>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3475337" y="2217712"/>
            <a:ext cx="2958452" cy="3465732"/>
          </a:xfrm>
          <a:prstGeom prst="rect">
            <a:avLst/>
          </a:prstGeom>
          <a:noFill/>
          <a:ln>
            <a:noFill/>
          </a:ln>
        </p:spPr>
      </p:pic>
      <p:sp>
        <p:nvSpPr>
          <p:cNvPr id="14" name="TextBox 2">
            <a:extLst>
              <a:ext uri="{FF2B5EF4-FFF2-40B4-BE49-F238E27FC236}">
                <a16:creationId xmlns:a16="http://schemas.microsoft.com/office/drawing/2014/main" id="{5F4AC1B1-C678-0615-829E-C081C17C1073}"/>
              </a:ext>
            </a:extLst>
          </p:cNvPr>
          <p:cNvSpPr txBox="1"/>
          <p:nvPr/>
        </p:nvSpPr>
        <p:spPr>
          <a:xfrm>
            <a:off x="14703801" y="9087533"/>
            <a:ext cx="2449180" cy="830997"/>
          </a:xfrm>
          <a:prstGeom prst="rect">
            <a:avLst/>
          </a:prstGeom>
          <a:solidFill>
            <a:schemeClr val="accent2">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ROI</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60% Savings</a:t>
            </a:r>
            <a:endParaRPr kumimoji="0" lang="en-GB" sz="2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667378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5" name="Group 3">
            <a:extLst>
              <a:ext uri="{FF2B5EF4-FFF2-40B4-BE49-F238E27FC236}">
                <a16:creationId xmlns:a16="http://schemas.microsoft.com/office/drawing/2014/main" id="{AD836A74-F070-BCE1-A6E7-E443193F9B45}"/>
              </a:ext>
            </a:extLst>
          </p:cNvPr>
          <p:cNvGrpSpPr/>
          <p:nvPr/>
        </p:nvGrpSpPr>
        <p:grpSpPr>
          <a:xfrm>
            <a:off x="3485943" y="6197252"/>
            <a:ext cx="2540282" cy="2093515"/>
            <a:chOff x="6849052" y="4810523"/>
            <a:chExt cx="1927408" cy="1680156"/>
          </a:xfrm>
        </p:grpSpPr>
        <p:pic>
          <p:nvPicPr>
            <p:cNvPr id="6" name="Google Shape;788;g1073eb72adf_0_356" descr="Chart, bar chart&#10;&#10;Description automatically generated">
              <a:extLst>
                <a:ext uri="{FF2B5EF4-FFF2-40B4-BE49-F238E27FC236}">
                  <a16:creationId xmlns:a16="http://schemas.microsoft.com/office/drawing/2014/main" id="{C2D1DC2D-B968-0203-15C6-BD78745ACCAC}"/>
                </a:ext>
              </a:extLst>
            </p:cNvPr>
            <p:cNvPicPr preferRelativeResize="0"/>
            <p:nvPr/>
          </p:nvPicPr>
          <p:blipFill rotWithShape="1">
            <a:blip r:embed="rId6">
              <a:alphaModFix/>
            </a:blip>
            <a:srcRect/>
            <a:stretch/>
          </p:blipFill>
          <p:spPr>
            <a:xfrm>
              <a:off x="6849052" y="4810523"/>
              <a:ext cx="1927408" cy="1680156"/>
            </a:xfrm>
            <a:prstGeom prst="rect">
              <a:avLst/>
            </a:prstGeom>
            <a:noFill/>
            <a:ln>
              <a:noFill/>
            </a:ln>
          </p:spPr>
        </p:pic>
        <p:sp>
          <p:nvSpPr>
            <p:cNvPr id="7" name="Google Shape;790;g1073eb72adf_0_356">
              <a:extLst>
                <a:ext uri="{FF2B5EF4-FFF2-40B4-BE49-F238E27FC236}">
                  <a16:creationId xmlns:a16="http://schemas.microsoft.com/office/drawing/2014/main" id="{F346DB6B-3827-6BFC-4F82-792A916F1BF0}"/>
                </a:ext>
              </a:extLst>
            </p:cNvPr>
            <p:cNvSpPr/>
            <p:nvPr/>
          </p:nvSpPr>
          <p:spPr>
            <a:xfrm>
              <a:off x="8254592" y="5330300"/>
              <a:ext cx="130437" cy="132364"/>
            </a:xfrm>
            <a:prstGeom prst="star5">
              <a:avLst>
                <a:gd name="adj" fmla="val 19098"/>
                <a:gd name="hf" fmla="val 105146"/>
                <a:gd name="vf" fmla="val 110557"/>
              </a:avLst>
            </a:prstGeom>
            <a:solidFill>
              <a:srgbClr val="1F1F1F"/>
            </a:solidFill>
            <a:ln w="25400" cap="flat" cmpd="sng">
              <a:solidFill>
                <a:srgbClr val="0032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 name="Arrow: Down 30">
              <a:extLst>
                <a:ext uri="{FF2B5EF4-FFF2-40B4-BE49-F238E27FC236}">
                  <a16:creationId xmlns:a16="http://schemas.microsoft.com/office/drawing/2014/main" id="{33EF87BE-8E72-F6C4-E94B-B1E5D340B2CA}"/>
                </a:ext>
              </a:extLst>
            </p:cNvPr>
            <p:cNvSpPr/>
            <p:nvPr/>
          </p:nvSpPr>
          <p:spPr>
            <a:xfrm>
              <a:off x="8202348" y="5478960"/>
              <a:ext cx="230606" cy="330868"/>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9" name="TextBox 14">
            <a:extLst>
              <a:ext uri="{FF2B5EF4-FFF2-40B4-BE49-F238E27FC236}">
                <a16:creationId xmlns:a16="http://schemas.microsoft.com/office/drawing/2014/main" id="{B014B94E-20F9-DFA8-CE9A-F7524C8B378B}"/>
              </a:ext>
            </a:extLst>
          </p:cNvPr>
          <p:cNvSpPr txBox="1"/>
          <p:nvPr/>
        </p:nvSpPr>
        <p:spPr>
          <a:xfrm>
            <a:off x="6218414" y="1491206"/>
            <a:ext cx="11685006" cy="82791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004579"/>
                </a:solidFill>
                <a:latin typeface="Calibri"/>
                <a:ea typeface="Calibri"/>
                <a:cs typeface="Calibri"/>
              </a:rPr>
              <a:t>Problem​:</a:t>
            </a:r>
          </a:p>
          <a:p>
            <a:pPr marL="285750" indent="-285750">
              <a:buClr>
                <a:schemeClr val="accent1"/>
              </a:buClr>
              <a:buFont typeface="Arial" panose="020B0604020202020204" pitchFamily="34" charset="0"/>
              <a:buChar char="•"/>
            </a:pPr>
            <a:r>
              <a:rPr lang="en-GB" sz="2800" dirty="0">
                <a:solidFill>
                  <a:srgbClr val="004579"/>
                </a:solidFill>
                <a:latin typeface="Calibri"/>
                <a:ea typeface="Calibri"/>
                <a:cs typeface="Calibri"/>
              </a:rPr>
              <a:t>Insulated CS Protrusions (transient zone) must be inspected for CUI.</a:t>
            </a:r>
          </a:p>
          <a:p>
            <a:pPr marL="285750" indent="-285750">
              <a:buClr>
                <a:schemeClr val="accent1"/>
              </a:buClr>
              <a:buFont typeface="Arial" panose="020B0604020202020204" pitchFamily="34" charset="0"/>
              <a:buChar char="•"/>
            </a:pPr>
            <a:r>
              <a:rPr lang="en-GB" sz="2800" dirty="0">
                <a:solidFill>
                  <a:srgbClr val="004579"/>
                </a:solidFill>
                <a:latin typeface="Calibri"/>
                <a:ea typeface="Calibri"/>
                <a:cs typeface="Calibri"/>
              </a:rPr>
              <a:t>Insulated CS Pipe in intermittent service must be inspected for CUI.</a:t>
            </a:r>
          </a:p>
          <a:p>
            <a:pPr marL="285750" indent="-285750">
              <a:buClr>
                <a:schemeClr val="accent1"/>
              </a:buClr>
              <a:buFont typeface="Arial" panose="020B0604020202020204" pitchFamily="34" charset="0"/>
              <a:buChar char="•"/>
            </a:pPr>
            <a:r>
              <a:rPr lang="en-GB" sz="2800" dirty="0">
                <a:solidFill>
                  <a:srgbClr val="004579"/>
                </a:solidFill>
                <a:latin typeface="Calibri"/>
                <a:ea typeface="Calibri"/>
                <a:cs typeface="Calibri"/>
              </a:rPr>
              <a:t>Larger diameter insulated CS pipes in cold service can only be inspected when system is out-of-service by removal of insulation.</a:t>
            </a:r>
          </a:p>
          <a:p>
            <a:pPr>
              <a:buClr>
                <a:schemeClr val="accent1"/>
              </a:buClr>
            </a:pPr>
            <a:endParaRPr lang="en-US" sz="2800" dirty="0">
              <a:solidFill>
                <a:srgbClr val="004579"/>
              </a:solidFill>
              <a:latin typeface="Calibri"/>
              <a:ea typeface="Calibri"/>
              <a:cs typeface="Calibri"/>
            </a:endParaRPr>
          </a:p>
          <a:p>
            <a:pPr>
              <a:buClr>
                <a:schemeClr val="accent1"/>
              </a:buClr>
            </a:pPr>
            <a:r>
              <a:rPr lang="en-US" sz="2800" b="1" dirty="0">
                <a:solidFill>
                  <a:srgbClr val="004579"/>
                </a:solidFill>
                <a:latin typeface="Calibri"/>
                <a:ea typeface="Calibri"/>
                <a:cs typeface="Calibri"/>
              </a:rPr>
              <a:t>Asset Type​:</a:t>
            </a:r>
          </a:p>
          <a:p>
            <a:pPr marL="285750" indent="-285750">
              <a:buClr>
                <a:schemeClr val="accent1"/>
              </a:buClr>
              <a:buFont typeface="Arial" panose="020B0604020202020204" pitchFamily="34" charset="0"/>
              <a:buChar char="•"/>
            </a:pPr>
            <a:r>
              <a:rPr lang="en-GB" sz="2800" dirty="0">
                <a:solidFill>
                  <a:srgbClr val="004579"/>
                </a:solidFill>
                <a:latin typeface="Calibri"/>
                <a:ea typeface="Calibri"/>
                <a:cs typeface="Calibri"/>
              </a:rPr>
              <a:t>CS insulated pipes in refrigeration units and export pipelines.</a:t>
            </a:r>
          </a:p>
          <a:p>
            <a:pPr marL="285750" indent="-285750">
              <a:buClr>
                <a:schemeClr val="accent1"/>
              </a:buClr>
              <a:buFont typeface="Arial" panose="020B0604020202020204" pitchFamily="34" charset="0"/>
              <a:buChar char="•"/>
            </a:pPr>
            <a:r>
              <a:rPr lang="en-GB" sz="2800" dirty="0">
                <a:solidFill>
                  <a:srgbClr val="004579"/>
                </a:solidFill>
                <a:latin typeface="Calibri"/>
                <a:ea typeface="Calibri"/>
                <a:cs typeface="Calibri"/>
              </a:rPr>
              <a:t>Sub-zero temperature but in intermittent service.</a:t>
            </a:r>
          </a:p>
          <a:p>
            <a:pPr marL="285750" indent="-285750">
              <a:buClr>
                <a:schemeClr val="accent1"/>
              </a:buClr>
              <a:buFont typeface="Arial" panose="020B0604020202020204" pitchFamily="34" charset="0"/>
              <a:buChar char="•"/>
            </a:pPr>
            <a:r>
              <a:rPr lang="en-GB" sz="2800" dirty="0">
                <a:solidFill>
                  <a:srgbClr val="004579"/>
                </a:solidFill>
                <a:latin typeface="Calibri"/>
                <a:ea typeface="Calibri"/>
                <a:cs typeface="Calibri"/>
              </a:rPr>
              <a:t>Insulation: Closed cell structure insulation + vapour barrier.</a:t>
            </a:r>
          </a:p>
          <a:p>
            <a:pPr marL="285750" indent="-285750">
              <a:buClr>
                <a:schemeClr val="accent1"/>
              </a:buClr>
              <a:buFont typeface="Arial" panose="020B0604020202020204" pitchFamily="34" charset="0"/>
              <a:buChar char="•"/>
            </a:pPr>
            <a:r>
              <a:rPr lang="en-GB" sz="2800" dirty="0">
                <a:solidFill>
                  <a:srgbClr val="004579"/>
                </a:solidFill>
                <a:latin typeface="Calibri"/>
                <a:ea typeface="Calibri"/>
                <a:cs typeface="Calibri"/>
              </a:rPr>
              <a:t>Coating: Cold-service pipe is typically not coated.</a:t>
            </a:r>
            <a:endParaRPr lang="en-US" sz="2800" dirty="0">
              <a:solidFill>
                <a:srgbClr val="004579"/>
              </a:solidFill>
              <a:latin typeface="Calibri"/>
              <a:ea typeface="Calibri"/>
              <a:cs typeface="Calibri"/>
            </a:endParaRPr>
          </a:p>
          <a:p>
            <a:pPr marL="285750" indent="-285750">
              <a:buChar char="•"/>
            </a:pPr>
            <a:endParaRPr lang="en-US" sz="2800" dirty="0">
              <a:solidFill>
                <a:srgbClr val="004579"/>
              </a:solidFill>
              <a:latin typeface="Calibri"/>
              <a:ea typeface="Calibri"/>
              <a:cs typeface="Calibri"/>
            </a:endParaRPr>
          </a:p>
          <a:p>
            <a:r>
              <a:rPr lang="en-US" sz="2800" b="1" dirty="0">
                <a:solidFill>
                  <a:srgbClr val="004579"/>
                </a:solidFill>
                <a:latin typeface="Calibri"/>
                <a:ea typeface="Calibri"/>
                <a:cs typeface="Calibri"/>
              </a:rPr>
              <a:t>Solution​:</a:t>
            </a:r>
          </a:p>
          <a:p>
            <a:pPr marL="285750" indent="-285750">
              <a:buChar char="•"/>
            </a:pPr>
            <a:r>
              <a:rPr lang="en-GB" sz="2800" dirty="0">
                <a:solidFill>
                  <a:srgbClr val="004579"/>
                </a:solidFill>
                <a:latin typeface="Calibri"/>
                <a:ea typeface="Calibri"/>
                <a:cs typeface="Calibri"/>
              </a:rPr>
              <a:t>1 unit of CUI monitoring systems per 100 meters.</a:t>
            </a:r>
          </a:p>
          <a:p>
            <a:pPr marL="285750" indent="-285750">
              <a:buChar char="•"/>
            </a:pPr>
            <a:endParaRPr lang="en-US" sz="2800" dirty="0">
              <a:solidFill>
                <a:srgbClr val="004579"/>
              </a:solidFill>
              <a:latin typeface="Calibri"/>
              <a:ea typeface="Calibri"/>
              <a:cs typeface="Calibri"/>
            </a:endParaRPr>
          </a:p>
          <a:p>
            <a:r>
              <a:rPr lang="en-US" sz="2800" b="1" dirty="0">
                <a:solidFill>
                  <a:srgbClr val="004579"/>
                </a:solidFill>
                <a:latin typeface="Calibri"/>
                <a:ea typeface="Calibri"/>
                <a:cs typeface="Calibri"/>
              </a:rPr>
              <a:t>Outcome and Benefits:</a:t>
            </a:r>
          </a:p>
          <a:p>
            <a:pPr marL="285750" indent="-285750">
              <a:buChar char="•"/>
            </a:pPr>
            <a:r>
              <a:rPr lang="en-GB" sz="2800" dirty="0">
                <a:solidFill>
                  <a:srgbClr val="004579"/>
                </a:solidFill>
                <a:latin typeface="Calibri"/>
                <a:ea typeface="Calibri"/>
                <a:cs typeface="Calibri"/>
              </a:rPr>
              <a:t>Risk Reduction in RBI (Medium to Low).</a:t>
            </a:r>
            <a:endParaRPr lang="en-US" sz="2800" dirty="0">
              <a:solidFill>
                <a:srgbClr val="004579"/>
              </a:solidFill>
              <a:latin typeface="Calibri"/>
              <a:ea typeface="Calibri"/>
              <a:cs typeface="Calibri"/>
            </a:endParaRPr>
          </a:p>
          <a:p>
            <a:pPr marL="285750" indent="-285750">
              <a:buChar char="•"/>
            </a:pPr>
            <a:r>
              <a:rPr lang="en-GB" sz="2800" dirty="0">
                <a:solidFill>
                  <a:srgbClr val="004579"/>
                </a:solidFill>
                <a:latin typeface="Calibri"/>
                <a:ea typeface="Calibri"/>
                <a:cs typeface="Calibri"/>
              </a:rPr>
              <a:t>T&amp;I scoping reduction to increase uptime due to availability of condition data.</a:t>
            </a:r>
            <a:endParaRPr lang="en-US" sz="2800" dirty="0">
              <a:solidFill>
                <a:srgbClr val="004579"/>
              </a:solidFill>
              <a:latin typeface="Calibri"/>
              <a:ea typeface="Calibri"/>
              <a:cs typeface="Calibri"/>
            </a:endParaRPr>
          </a:p>
          <a:p>
            <a:pPr marL="285750" indent="-285750">
              <a:buChar char="•"/>
            </a:pPr>
            <a:r>
              <a:rPr lang="en-GB" sz="2800" dirty="0">
                <a:solidFill>
                  <a:srgbClr val="004579"/>
                </a:solidFill>
                <a:latin typeface="Calibri"/>
                <a:ea typeface="Calibri"/>
                <a:cs typeface="Calibri"/>
              </a:rPr>
              <a:t>Per day savings ~ $1M.</a:t>
            </a:r>
            <a:endParaRPr lang="en-US" sz="2800" dirty="0">
              <a:solidFill>
                <a:srgbClr val="004579"/>
              </a:solidFill>
              <a:latin typeface="Calibri"/>
              <a:ea typeface="Calibri"/>
              <a:cs typeface="Calibri"/>
            </a:endParaRPr>
          </a:p>
        </p:txBody>
      </p:sp>
      <p:pic>
        <p:nvPicPr>
          <p:cNvPr id="10" name="Picture 4" descr="A picture containing indoor&#10;&#10;Description automatically generated">
            <a:extLst>
              <a:ext uri="{FF2B5EF4-FFF2-40B4-BE49-F238E27FC236}">
                <a16:creationId xmlns:a16="http://schemas.microsoft.com/office/drawing/2014/main" id="{8D9A7482-E5AA-EEA5-8DBD-A918CE3B3ED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9591" y="3744457"/>
            <a:ext cx="2957623" cy="2350683"/>
          </a:xfrm>
          <a:prstGeom prst="rect">
            <a:avLst/>
          </a:prstGeom>
        </p:spPr>
      </p:pic>
      <p:pic>
        <p:nvPicPr>
          <p:cNvPr id="11" name="Picture 5" descr="A picture containing indoor, silver&#10;&#10;Description automatically generated">
            <a:extLst>
              <a:ext uri="{FF2B5EF4-FFF2-40B4-BE49-F238E27FC236}">
                <a16:creationId xmlns:a16="http://schemas.microsoft.com/office/drawing/2014/main" id="{BECB1FBC-BCAB-B2F1-5DC8-80B7B521DF16}"/>
              </a:ext>
            </a:extLst>
          </p:cNvPr>
          <p:cNvPicPr>
            <a:picLocks noChangeAspect="1"/>
          </p:cNvPicPr>
          <p:nvPr/>
        </p:nvPicPr>
        <p:blipFill>
          <a:blip r:embed="rId8"/>
          <a:stretch>
            <a:fillRect/>
          </a:stretch>
        </p:blipFill>
        <p:spPr>
          <a:xfrm>
            <a:off x="3503040" y="3760753"/>
            <a:ext cx="2449179" cy="2378700"/>
          </a:xfrm>
          <a:prstGeom prst="rect">
            <a:avLst/>
          </a:prstGeom>
        </p:spPr>
      </p:pic>
      <p:pic>
        <p:nvPicPr>
          <p:cNvPr id="12" name="Picture 8" descr="A picture containing indoor&#10;&#10;Description automatically generated">
            <a:extLst>
              <a:ext uri="{FF2B5EF4-FFF2-40B4-BE49-F238E27FC236}">
                <a16:creationId xmlns:a16="http://schemas.microsoft.com/office/drawing/2014/main" id="{900D17A9-7691-2A5C-72A8-82278088B56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27209" y="1763619"/>
            <a:ext cx="1911261" cy="1894248"/>
          </a:xfrm>
          <a:prstGeom prst="rect">
            <a:avLst/>
          </a:prstGeom>
        </p:spPr>
      </p:pic>
      <p:pic>
        <p:nvPicPr>
          <p:cNvPr id="13" name="Picture 12" descr="Graphical user interface, website, timeline&#10;&#10;Description automatically generated">
            <a:extLst>
              <a:ext uri="{FF2B5EF4-FFF2-40B4-BE49-F238E27FC236}">
                <a16:creationId xmlns:a16="http://schemas.microsoft.com/office/drawing/2014/main" id="{B2B9E13D-E2F8-2FC4-D455-079275FFD31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38155" y="6781241"/>
            <a:ext cx="3127819" cy="1396619"/>
          </a:xfrm>
          <a:prstGeom prst="rect">
            <a:avLst/>
          </a:prstGeom>
          <a:ln>
            <a:solidFill>
              <a:schemeClr val="bg2">
                <a:lumMod val="75000"/>
              </a:schemeClr>
            </a:solidFill>
          </a:ln>
        </p:spPr>
      </p:pic>
      <p:sp>
        <p:nvSpPr>
          <p:cNvPr id="14" name="Tekstvak 13">
            <a:extLst>
              <a:ext uri="{FF2B5EF4-FFF2-40B4-BE49-F238E27FC236}">
                <a16:creationId xmlns:a16="http://schemas.microsoft.com/office/drawing/2014/main" id="{659657A2-F4D8-C173-277D-0F9E20560BEF}"/>
              </a:ext>
            </a:extLst>
          </p:cNvPr>
          <p:cNvSpPr txBox="1"/>
          <p:nvPr/>
        </p:nvSpPr>
        <p:spPr>
          <a:xfrm>
            <a:off x="239937" y="8213697"/>
            <a:ext cx="4757592" cy="369332"/>
          </a:xfrm>
          <a:prstGeom prst="rect">
            <a:avLst/>
          </a:prstGeom>
          <a:noFill/>
        </p:spPr>
        <p:txBody>
          <a:bodyPr wrap="square">
            <a:spAutoFit/>
          </a:bodyPr>
          <a:lstStyle/>
          <a:p>
            <a:r>
              <a:rPr lang="nl-NL" i="1" dirty="0"/>
              <a:t>Source: CorrosionRADAR® </a:t>
            </a:r>
            <a:r>
              <a:rPr lang="nl-NL" i="1" dirty="0" err="1"/>
              <a:t>Clarity</a:t>
            </a:r>
            <a:r>
              <a:rPr lang="nl-NL" i="1" dirty="0"/>
              <a:t> Dashboard</a:t>
            </a:r>
          </a:p>
        </p:txBody>
      </p:sp>
      <p:sp>
        <p:nvSpPr>
          <p:cNvPr id="15" name="TextBox 2">
            <a:extLst>
              <a:ext uri="{FF2B5EF4-FFF2-40B4-BE49-F238E27FC236}">
                <a16:creationId xmlns:a16="http://schemas.microsoft.com/office/drawing/2014/main" id="{5540711C-CE92-5A75-2445-74C8C8225E61}"/>
              </a:ext>
            </a:extLst>
          </p:cNvPr>
          <p:cNvSpPr txBox="1"/>
          <p:nvPr/>
        </p:nvSpPr>
        <p:spPr>
          <a:xfrm>
            <a:off x="3384856" y="8939399"/>
            <a:ext cx="2449180" cy="830997"/>
          </a:xfrm>
          <a:prstGeom prst="rect">
            <a:avLst/>
          </a:prstGeom>
          <a:solidFill>
            <a:schemeClr val="accent2">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ROI</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60% Savings</a:t>
            </a:r>
            <a:endParaRPr kumimoji="0" lang="en-GB" sz="2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6" name="Google Shape;810;g1073eb72adf_0_336">
            <a:extLst>
              <a:ext uri="{FF2B5EF4-FFF2-40B4-BE49-F238E27FC236}">
                <a16:creationId xmlns:a16="http://schemas.microsoft.com/office/drawing/2014/main" id="{8C9EE8FD-C187-C37F-A2C8-589C564029BB}"/>
              </a:ext>
            </a:extLst>
          </p:cNvPr>
          <p:cNvSpPr txBox="1">
            <a:spLocks/>
          </p:cNvSpPr>
          <p:nvPr/>
        </p:nvSpPr>
        <p:spPr>
          <a:xfrm>
            <a:off x="97670" y="517930"/>
            <a:ext cx="10646530" cy="5595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400" b="0" i="0" u="none" strike="noStrike" cap="small">
                <a:solidFill>
                  <a:srgbClr val="007DB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12700" indent="0">
              <a:buSzPct val="90909"/>
            </a:pPr>
            <a:r>
              <a:rPr lang="en-GB" sz="3200" b="1" dirty="0">
                <a:latin typeface="Calibri" panose="020F0502020204030204" pitchFamily="34" charset="0"/>
                <a:ea typeface="Calibri" panose="020F0502020204030204" pitchFamily="34" charset="0"/>
                <a:cs typeface="Calibri" panose="020F0502020204030204" pitchFamily="34" charset="0"/>
              </a:rPr>
              <a:t>CS Propane refrigeration unit – Asset LTCO</a:t>
            </a:r>
            <a:r>
              <a:rPr lang="en-GB" sz="1800" b="1" dirty="0">
                <a:ea typeface="+mj-ea"/>
              </a:rPr>
              <a:t>.</a:t>
            </a:r>
          </a:p>
        </p:txBody>
      </p:sp>
    </p:spTree>
    <p:extLst>
      <p:ext uri="{BB962C8B-B14F-4D97-AF65-F5344CB8AC3E}">
        <p14:creationId xmlns:p14="http://schemas.microsoft.com/office/powerpoint/2010/main" val="408163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pic>
        <p:nvPicPr>
          <p:cNvPr id="4" name="Picture 7" descr="A picture containing area&#10;&#10;Description automatically generated">
            <a:extLst>
              <a:ext uri="{FF2B5EF4-FFF2-40B4-BE49-F238E27FC236}">
                <a16:creationId xmlns:a16="http://schemas.microsoft.com/office/drawing/2014/main" id="{5175E95D-BC8F-CC99-2C0C-207AECDE9AC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659"/>
          <a:stretch/>
        </p:blipFill>
        <p:spPr>
          <a:xfrm>
            <a:off x="430692" y="1903004"/>
            <a:ext cx="4522123" cy="3850096"/>
          </a:xfrm>
          <a:prstGeom prst="rect">
            <a:avLst/>
          </a:prstGeom>
        </p:spPr>
      </p:pic>
      <p:pic>
        <p:nvPicPr>
          <p:cNvPr id="5" name="Picture 8" descr="A picture containing person, person&#10;&#10;Description automatically generated">
            <a:extLst>
              <a:ext uri="{FF2B5EF4-FFF2-40B4-BE49-F238E27FC236}">
                <a16:creationId xmlns:a16="http://schemas.microsoft.com/office/drawing/2014/main" id="{005B948D-17E1-21BB-BD4E-0AFDDE6C419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952815" y="1910212"/>
            <a:ext cx="4070178" cy="3842888"/>
          </a:xfrm>
          <a:prstGeom prst="rect">
            <a:avLst/>
          </a:prstGeom>
        </p:spPr>
      </p:pic>
      <p:pic>
        <p:nvPicPr>
          <p:cNvPr id="6" name="Picture 10" descr="A picture containing furniture, area&#10;&#10;Description automatically generated">
            <a:extLst>
              <a:ext uri="{FF2B5EF4-FFF2-40B4-BE49-F238E27FC236}">
                <a16:creationId xmlns:a16="http://schemas.microsoft.com/office/drawing/2014/main" id="{3CDD6369-34F6-55F3-C9FF-6BB120851130}"/>
              </a:ext>
            </a:extLst>
          </p:cNvPr>
          <p:cNvPicPr>
            <a:picLocks noChangeAspect="1"/>
          </p:cNvPicPr>
          <p:nvPr/>
        </p:nvPicPr>
        <p:blipFill>
          <a:blip r:embed="rId8"/>
          <a:stretch>
            <a:fillRect/>
          </a:stretch>
        </p:blipFill>
        <p:spPr>
          <a:xfrm>
            <a:off x="5029964" y="6022670"/>
            <a:ext cx="3799687" cy="3842888"/>
          </a:xfrm>
          <a:prstGeom prst="rect">
            <a:avLst/>
          </a:prstGeom>
        </p:spPr>
      </p:pic>
      <p:pic>
        <p:nvPicPr>
          <p:cNvPr id="7" name="Picture 12" descr="A picture containing yellow&#10;&#10;Description automatically generated">
            <a:extLst>
              <a:ext uri="{FF2B5EF4-FFF2-40B4-BE49-F238E27FC236}">
                <a16:creationId xmlns:a16="http://schemas.microsoft.com/office/drawing/2014/main" id="{6D74248A-02BD-537A-527C-B8F92A9EA75E}"/>
              </a:ext>
            </a:extLst>
          </p:cNvPr>
          <p:cNvPicPr>
            <a:picLocks noChangeAspect="1"/>
          </p:cNvPicPr>
          <p:nvPr/>
        </p:nvPicPr>
        <p:blipFill>
          <a:blip r:embed="rId9"/>
          <a:stretch>
            <a:fillRect/>
          </a:stretch>
        </p:blipFill>
        <p:spPr>
          <a:xfrm>
            <a:off x="9174590" y="1903003"/>
            <a:ext cx="4954606" cy="3850095"/>
          </a:xfrm>
          <a:prstGeom prst="rect">
            <a:avLst/>
          </a:prstGeom>
        </p:spPr>
      </p:pic>
      <p:pic>
        <p:nvPicPr>
          <p:cNvPr id="8" name="Picture 15" descr="A picture containing text, water, outdoor, boat&#10;&#10;Description automatically generated">
            <a:extLst>
              <a:ext uri="{FF2B5EF4-FFF2-40B4-BE49-F238E27FC236}">
                <a16:creationId xmlns:a16="http://schemas.microsoft.com/office/drawing/2014/main" id="{19AF666A-14F1-0F9E-0473-A099845F2831}"/>
              </a:ext>
            </a:extLst>
          </p:cNvPr>
          <p:cNvPicPr>
            <a:picLocks noChangeAspect="1"/>
          </p:cNvPicPr>
          <p:nvPr/>
        </p:nvPicPr>
        <p:blipFill>
          <a:blip r:embed="rId10"/>
          <a:stretch>
            <a:fillRect/>
          </a:stretch>
        </p:blipFill>
        <p:spPr>
          <a:xfrm>
            <a:off x="9144000" y="6045892"/>
            <a:ext cx="4590731" cy="3819665"/>
          </a:xfrm>
          <a:prstGeom prst="rect">
            <a:avLst/>
          </a:prstGeom>
        </p:spPr>
      </p:pic>
      <p:pic>
        <p:nvPicPr>
          <p:cNvPr id="9" name="Picture 18" descr="A picture containing text, blue&#10;&#10;Description automatically generated">
            <a:extLst>
              <a:ext uri="{FF2B5EF4-FFF2-40B4-BE49-F238E27FC236}">
                <a16:creationId xmlns:a16="http://schemas.microsoft.com/office/drawing/2014/main" id="{63117E22-C4E6-C78D-71DC-3A09DE280F26}"/>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88249" y="6022670"/>
            <a:ext cx="4258273" cy="3850097"/>
          </a:xfrm>
          <a:prstGeom prst="rect">
            <a:avLst/>
          </a:prstGeom>
        </p:spPr>
      </p:pic>
      <p:sp>
        <p:nvSpPr>
          <p:cNvPr id="10" name="TextBox 15">
            <a:extLst>
              <a:ext uri="{FF2B5EF4-FFF2-40B4-BE49-F238E27FC236}">
                <a16:creationId xmlns:a16="http://schemas.microsoft.com/office/drawing/2014/main" id="{E5228E4C-7834-3B28-E6EF-49DD0E8EC985}"/>
              </a:ext>
            </a:extLst>
          </p:cNvPr>
          <p:cNvSpPr txBox="1"/>
          <p:nvPr/>
        </p:nvSpPr>
        <p:spPr>
          <a:xfrm>
            <a:off x="13104390" y="5218447"/>
            <a:ext cx="1008812" cy="369332"/>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Offshore</a:t>
            </a:r>
          </a:p>
        </p:txBody>
      </p:sp>
      <p:pic>
        <p:nvPicPr>
          <p:cNvPr id="11" name="Afbeelding 10">
            <a:extLst>
              <a:ext uri="{FF2B5EF4-FFF2-40B4-BE49-F238E27FC236}">
                <a16:creationId xmlns:a16="http://schemas.microsoft.com/office/drawing/2014/main" id="{BFE916D0-CA0D-C29A-9060-332EB8D0E5FA}"/>
              </a:ext>
            </a:extLst>
          </p:cNvPr>
          <p:cNvPicPr>
            <a:picLocks noChangeAspect="1"/>
          </p:cNvPicPr>
          <p:nvPr/>
        </p:nvPicPr>
        <p:blipFill>
          <a:blip r:embed="rId12"/>
          <a:stretch>
            <a:fillRect/>
          </a:stretch>
        </p:blipFill>
        <p:spPr>
          <a:xfrm>
            <a:off x="14280793" y="4682601"/>
            <a:ext cx="3669318" cy="2726585"/>
          </a:xfrm>
          <a:prstGeom prst="rect">
            <a:avLst/>
          </a:prstGeom>
        </p:spPr>
      </p:pic>
      <p:sp>
        <p:nvSpPr>
          <p:cNvPr id="12" name="TextBox 15">
            <a:extLst>
              <a:ext uri="{FF2B5EF4-FFF2-40B4-BE49-F238E27FC236}">
                <a16:creationId xmlns:a16="http://schemas.microsoft.com/office/drawing/2014/main" id="{C2261AF1-9F4E-DD0B-F142-2C7E4064AC6E}"/>
              </a:ext>
            </a:extLst>
          </p:cNvPr>
          <p:cNvSpPr txBox="1"/>
          <p:nvPr/>
        </p:nvSpPr>
        <p:spPr>
          <a:xfrm>
            <a:off x="14403109" y="6710641"/>
            <a:ext cx="3010438" cy="646331"/>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Loading/unloading marine terminal (example)</a:t>
            </a:r>
          </a:p>
        </p:txBody>
      </p:sp>
      <p:sp>
        <p:nvSpPr>
          <p:cNvPr id="13" name="Google Shape;810;g1073eb72adf_0_336">
            <a:extLst>
              <a:ext uri="{FF2B5EF4-FFF2-40B4-BE49-F238E27FC236}">
                <a16:creationId xmlns:a16="http://schemas.microsoft.com/office/drawing/2014/main" id="{BAF4D5A0-B532-DC7E-3F9B-67EFBFBD9793}"/>
              </a:ext>
            </a:extLst>
          </p:cNvPr>
          <p:cNvSpPr txBox="1">
            <a:spLocks/>
          </p:cNvSpPr>
          <p:nvPr/>
        </p:nvSpPr>
        <p:spPr>
          <a:xfrm>
            <a:off x="430692" y="765691"/>
            <a:ext cx="5111991" cy="526018"/>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ts val="1100"/>
              <a:buNone/>
            </a:pPr>
            <a:r>
              <a:rPr lang="en-GB" sz="3200" b="1" cap="small" dirty="0">
                <a:solidFill>
                  <a:srgbClr val="007DBD"/>
                </a:solidFill>
                <a:latin typeface="Calibri" panose="020F0502020204030204" pitchFamily="34" charset="0"/>
                <a:ea typeface="Calibri" panose="020F0502020204030204" pitchFamily="34" charset="0"/>
                <a:cs typeface="Calibri" panose="020F0502020204030204" pitchFamily="34" charset="0"/>
              </a:rPr>
              <a:t>A wide range of applications.</a:t>
            </a:r>
          </a:p>
        </p:txBody>
      </p:sp>
    </p:spTree>
    <p:extLst>
      <p:ext uri="{BB962C8B-B14F-4D97-AF65-F5344CB8AC3E}">
        <p14:creationId xmlns:p14="http://schemas.microsoft.com/office/powerpoint/2010/main" val="4183327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kstvak 3">
            <a:extLst>
              <a:ext uri="{FF2B5EF4-FFF2-40B4-BE49-F238E27FC236}">
                <a16:creationId xmlns:a16="http://schemas.microsoft.com/office/drawing/2014/main" id="{593E9E60-6417-FA99-3FB0-CEEAD0FAC128}"/>
              </a:ext>
            </a:extLst>
          </p:cNvPr>
          <p:cNvSpPr txBox="1"/>
          <p:nvPr/>
        </p:nvSpPr>
        <p:spPr>
          <a:xfrm>
            <a:off x="431129" y="607351"/>
            <a:ext cx="13361071" cy="584775"/>
          </a:xfrm>
          <a:prstGeom prst="rect">
            <a:avLst/>
          </a:prstGeom>
          <a:noFill/>
        </p:spPr>
        <p:txBody>
          <a:bodyPr wrap="square">
            <a:spAutoFit/>
          </a:bodyPr>
          <a:lstStyle/>
          <a:p>
            <a:pPr marL="0" indent="0">
              <a:buNone/>
            </a:pPr>
            <a:r>
              <a:rPr lang="en-GB" sz="3200" b="1" cap="small" dirty="0">
                <a:solidFill>
                  <a:srgbClr val="007DBD"/>
                </a:solidFill>
                <a:latin typeface="Calibri" panose="020F0502020204030204" pitchFamily="34" charset="0"/>
                <a:ea typeface="Calibri" panose="020F0502020204030204" pitchFamily="34" charset="0"/>
                <a:cs typeface="Calibri" panose="020F0502020204030204" pitchFamily="34" charset="0"/>
                <a:sym typeface="Arial"/>
              </a:rPr>
              <a:t>considerations from an independent Consultant (KAI-Con) perspective:</a:t>
            </a:r>
            <a:endParaRPr lang="en-GB" sz="32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 name="Tekstvak 4">
            <a:extLst>
              <a:ext uri="{FF2B5EF4-FFF2-40B4-BE49-F238E27FC236}">
                <a16:creationId xmlns:a16="http://schemas.microsoft.com/office/drawing/2014/main" id="{8FDDCF6F-7C14-809E-3FD5-29C73A21AA4A}"/>
              </a:ext>
            </a:extLst>
          </p:cNvPr>
          <p:cNvSpPr txBox="1"/>
          <p:nvPr/>
        </p:nvSpPr>
        <p:spPr>
          <a:xfrm>
            <a:off x="1046306" y="1333500"/>
            <a:ext cx="16716745" cy="8710077"/>
          </a:xfrm>
          <a:prstGeom prst="rect">
            <a:avLst/>
          </a:prstGeom>
          <a:noFill/>
        </p:spPr>
        <p:txBody>
          <a:bodyPr wrap="square">
            <a:spAutoFit/>
          </a:bodyPr>
          <a:lstStyle/>
          <a:p>
            <a:pPr lvl="0"/>
            <a:r>
              <a:rPr lang="nl-NL" sz="2800" b="1" dirty="0">
                <a:solidFill>
                  <a:schemeClr val="accent3">
                    <a:lumMod val="50000"/>
                  </a:schemeClr>
                </a:solidFill>
                <a:latin typeface="Calibri"/>
                <a:ea typeface="Calibri"/>
                <a:cs typeface="Calibri"/>
              </a:rPr>
              <a:t>24/7 CUI monitoring of the equipment ’s Mechanical Integrity during the Asset Life Cycle </a:t>
            </a:r>
            <a:r>
              <a:rPr lang="nl-NL" sz="2800" b="1" dirty="0">
                <a:solidFill>
                  <a:schemeClr val="accent3">
                    <a:lumMod val="50000"/>
                  </a:schemeClr>
                </a:solidFill>
                <a:latin typeface="Calibri"/>
                <a:ea typeface="Calibri"/>
                <a:cs typeface="Calibri"/>
                <a:sym typeface="Calibri"/>
              </a:rPr>
              <a:t>will set the next step in CUI </a:t>
            </a:r>
            <a:r>
              <a:rPr lang="nl-NL" sz="2800" b="1" dirty="0" err="1">
                <a:solidFill>
                  <a:schemeClr val="accent3">
                    <a:lumMod val="50000"/>
                  </a:schemeClr>
                </a:solidFill>
                <a:latin typeface="Calibri"/>
                <a:ea typeface="Calibri"/>
                <a:cs typeface="Calibri"/>
                <a:sym typeface="Calibri"/>
              </a:rPr>
              <a:t>mitigation</a:t>
            </a:r>
            <a:r>
              <a:rPr lang="nl-NL" sz="2800" b="1" dirty="0">
                <a:solidFill>
                  <a:schemeClr val="accent3">
                    <a:lumMod val="50000"/>
                  </a:schemeClr>
                </a:solidFill>
                <a:latin typeface="Calibri"/>
                <a:ea typeface="Calibri"/>
                <a:cs typeface="Calibri"/>
                <a:sym typeface="Calibri"/>
              </a:rPr>
              <a:t>.</a:t>
            </a:r>
          </a:p>
          <a:p>
            <a:pPr lvl="0"/>
            <a:endParaRPr lang="nl-NL" sz="2800" dirty="0">
              <a:solidFill>
                <a:srgbClr val="004579"/>
              </a:solidFill>
              <a:latin typeface="Calibri"/>
              <a:ea typeface="Calibri"/>
              <a:cs typeface="Calibri"/>
              <a:sym typeface="Calibri"/>
            </a:endParaRPr>
          </a:p>
          <a:p>
            <a:r>
              <a:rPr lang="nl-NL" sz="2800" b="1" dirty="0">
                <a:solidFill>
                  <a:srgbClr val="004579"/>
                </a:solidFill>
                <a:latin typeface="Calibri"/>
                <a:ea typeface="Calibri"/>
                <a:cs typeface="Calibri"/>
                <a:sym typeface="Calibri"/>
              </a:rPr>
              <a:t>WHY IS THAT IMPORTANT:</a:t>
            </a:r>
          </a:p>
          <a:p>
            <a:pPr marL="285750" lvl="0" indent="-285750">
              <a:buFont typeface="Arial" panose="020B0604020202020204" pitchFamily="34" charset="0"/>
              <a:buChar char="•"/>
            </a:pPr>
            <a:r>
              <a:rPr lang="nl-NL" sz="2800" dirty="0">
                <a:solidFill>
                  <a:srgbClr val="004579"/>
                </a:solidFill>
                <a:latin typeface="Calibri"/>
                <a:ea typeface="Calibri"/>
                <a:cs typeface="Calibri"/>
                <a:sym typeface="Calibri"/>
              </a:rPr>
              <a:t>Within </a:t>
            </a:r>
            <a:r>
              <a:rPr lang="nl-NL" sz="2800" dirty="0" err="1">
                <a:solidFill>
                  <a:srgbClr val="004579"/>
                </a:solidFill>
                <a:latin typeface="Calibri"/>
                <a:ea typeface="Calibri"/>
                <a:cs typeface="Calibri"/>
                <a:sym typeface="Calibri"/>
              </a:rPr>
              <a:t>our</a:t>
            </a:r>
            <a:r>
              <a:rPr lang="nl-NL" sz="2800" dirty="0">
                <a:solidFill>
                  <a:srgbClr val="004579"/>
                </a:solidFill>
                <a:latin typeface="Calibri"/>
                <a:ea typeface="Calibri"/>
                <a:cs typeface="Calibri"/>
                <a:sym typeface="Calibri"/>
              </a:rPr>
              <a:t> </a:t>
            </a:r>
            <a:r>
              <a:rPr lang="nl-NL" sz="2800" dirty="0" err="1">
                <a:solidFill>
                  <a:srgbClr val="004579"/>
                </a:solidFill>
                <a:latin typeface="Calibri"/>
                <a:ea typeface="Calibri"/>
                <a:cs typeface="Calibri"/>
                <a:sym typeface="Calibri"/>
              </a:rPr>
              <a:t>Industry</a:t>
            </a:r>
            <a:r>
              <a:rPr lang="nl-NL" sz="2800" dirty="0">
                <a:solidFill>
                  <a:srgbClr val="004579"/>
                </a:solidFill>
                <a:latin typeface="Calibri"/>
                <a:ea typeface="Calibri"/>
                <a:cs typeface="Calibri"/>
                <a:sym typeface="Calibri"/>
              </a:rPr>
              <a:t> we must </a:t>
            </a:r>
            <a:r>
              <a:rPr lang="nl-NL" sz="2800" dirty="0" err="1">
                <a:solidFill>
                  <a:srgbClr val="004579"/>
                </a:solidFill>
                <a:latin typeface="Calibri"/>
                <a:ea typeface="Calibri"/>
                <a:cs typeface="Calibri"/>
                <a:sym typeface="Calibri"/>
              </a:rPr>
              <a:t>improve</a:t>
            </a:r>
            <a:r>
              <a:rPr lang="nl-NL" sz="2800" dirty="0">
                <a:solidFill>
                  <a:srgbClr val="004579"/>
                </a:solidFill>
                <a:latin typeface="Calibri"/>
                <a:ea typeface="Calibri"/>
                <a:cs typeface="Calibri"/>
                <a:sym typeface="Calibri"/>
              </a:rPr>
              <a:t> Process Safety performance, we must </a:t>
            </a:r>
            <a:r>
              <a:rPr lang="nl-NL" sz="2800" dirty="0" err="1">
                <a:solidFill>
                  <a:srgbClr val="004579"/>
                </a:solidFill>
                <a:latin typeface="Calibri"/>
                <a:ea typeface="Calibri"/>
                <a:cs typeface="Calibri"/>
                <a:sym typeface="Calibri"/>
              </a:rPr>
              <a:t>reduce</a:t>
            </a:r>
            <a:r>
              <a:rPr lang="nl-NL" sz="2800" dirty="0">
                <a:solidFill>
                  <a:srgbClr val="004579"/>
                </a:solidFill>
                <a:latin typeface="Calibri"/>
                <a:ea typeface="Calibri"/>
                <a:cs typeface="Calibri"/>
                <a:sym typeface="Calibri"/>
              </a:rPr>
              <a:t> CUI Incidents.</a:t>
            </a:r>
          </a:p>
          <a:p>
            <a:pPr marL="285750" lvl="0" indent="-285750">
              <a:buFont typeface="Arial" panose="020B0604020202020204" pitchFamily="34" charset="0"/>
              <a:buChar char="•"/>
            </a:pPr>
            <a:r>
              <a:rPr lang="nl-NL" sz="2800" dirty="0">
                <a:solidFill>
                  <a:srgbClr val="004579"/>
                </a:solidFill>
                <a:latin typeface="Calibri"/>
                <a:ea typeface="Calibri"/>
                <a:cs typeface="Calibri"/>
                <a:sym typeface="Calibri"/>
              </a:rPr>
              <a:t>Cost </a:t>
            </a:r>
            <a:r>
              <a:rPr lang="nl-NL" sz="2800" dirty="0" err="1">
                <a:solidFill>
                  <a:srgbClr val="004579"/>
                </a:solidFill>
                <a:latin typeface="Calibri"/>
                <a:ea typeface="Calibri"/>
                <a:cs typeface="Calibri"/>
                <a:sym typeface="Calibri"/>
              </a:rPr>
              <a:t>position</a:t>
            </a:r>
            <a:r>
              <a:rPr lang="nl-NL" sz="2800" dirty="0">
                <a:solidFill>
                  <a:srgbClr val="004579"/>
                </a:solidFill>
                <a:latin typeface="Calibri"/>
                <a:ea typeface="Calibri"/>
                <a:cs typeface="Calibri"/>
                <a:sym typeface="Calibri"/>
              </a:rPr>
              <a:t> / managing budgets is important. </a:t>
            </a:r>
            <a:r>
              <a:rPr lang="nl-NL" sz="2800" b="1" dirty="0" err="1">
                <a:solidFill>
                  <a:srgbClr val="004579"/>
                </a:solidFill>
                <a:latin typeface="Calibri"/>
                <a:ea typeface="Calibri"/>
                <a:cs typeface="Calibri"/>
                <a:sym typeface="Calibri"/>
              </a:rPr>
              <a:t>Repair</a:t>
            </a:r>
            <a:r>
              <a:rPr lang="nl-NL" sz="2800" dirty="0">
                <a:solidFill>
                  <a:srgbClr val="004579"/>
                </a:solidFill>
                <a:latin typeface="Calibri"/>
                <a:ea typeface="Calibri"/>
                <a:cs typeface="Calibri"/>
                <a:sym typeface="Calibri"/>
              </a:rPr>
              <a:t> will </a:t>
            </a:r>
            <a:r>
              <a:rPr lang="nl-NL" sz="2800" dirty="0" err="1">
                <a:solidFill>
                  <a:srgbClr val="004579"/>
                </a:solidFill>
                <a:latin typeface="Calibri"/>
                <a:ea typeface="Calibri"/>
                <a:cs typeface="Calibri"/>
                <a:sym typeface="Calibri"/>
              </a:rPr>
              <a:t>improve</a:t>
            </a:r>
            <a:r>
              <a:rPr lang="nl-NL" sz="2800" dirty="0">
                <a:solidFill>
                  <a:srgbClr val="004579"/>
                </a:solidFill>
                <a:latin typeface="Calibri"/>
                <a:ea typeface="Calibri"/>
                <a:cs typeface="Calibri"/>
                <a:sym typeface="Calibri"/>
              </a:rPr>
              <a:t> the Mechanical Integrity, </a:t>
            </a:r>
            <a:r>
              <a:rPr lang="nl-NL" sz="2800" b="1" dirty="0" err="1">
                <a:solidFill>
                  <a:srgbClr val="004579"/>
                </a:solidFill>
                <a:latin typeface="Calibri"/>
                <a:ea typeface="Calibri"/>
                <a:cs typeface="Calibri"/>
                <a:sym typeface="Calibri"/>
              </a:rPr>
              <a:t>Inspection</a:t>
            </a:r>
            <a:r>
              <a:rPr lang="nl-NL" sz="2800" dirty="0">
                <a:solidFill>
                  <a:srgbClr val="004579"/>
                </a:solidFill>
                <a:latin typeface="Calibri"/>
                <a:ea typeface="Calibri"/>
                <a:cs typeface="Calibri"/>
                <a:sym typeface="Calibri"/>
              </a:rPr>
              <a:t> will </a:t>
            </a:r>
            <a:r>
              <a:rPr lang="nl-NL" sz="2800" dirty="0" err="1">
                <a:solidFill>
                  <a:srgbClr val="004579"/>
                </a:solidFill>
                <a:latin typeface="Calibri"/>
                <a:ea typeface="Calibri"/>
                <a:cs typeface="Calibri"/>
                <a:sym typeface="Calibri"/>
              </a:rPr>
              <a:t>only</a:t>
            </a:r>
            <a:r>
              <a:rPr lang="nl-NL" sz="2800" dirty="0">
                <a:solidFill>
                  <a:srgbClr val="004579"/>
                </a:solidFill>
                <a:latin typeface="Calibri"/>
                <a:ea typeface="Calibri"/>
                <a:cs typeface="Calibri"/>
                <a:sym typeface="Calibri"/>
              </a:rPr>
              <a:t> monitor.</a:t>
            </a:r>
          </a:p>
          <a:p>
            <a:pPr lvl="0"/>
            <a:endParaRPr lang="nl-NL" sz="2800" dirty="0">
              <a:solidFill>
                <a:srgbClr val="004579"/>
              </a:solidFill>
              <a:latin typeface="Calibri"/>
              <a:ea typeface="Calibri"/>
              <a:cs typeface="Calibri"/>
              <a:sym typeface="Calibri"/>
            </a:endParaRPr>
          </a:p>
          <a:p>
            <a:pPr lvl="0"/>
            <a:r>
              <a:rPr lang="nl-NL" sz="2800" b="1" dirty="0" err="1">
                <a:solidFill>
                  <a:srgbClr val="004579"/>
                </a:solidFill>
                <a:latin typeface="Calibri"/>
                <a:ea typeface="Calibri"/>
                <a:cs typeface="Calibri"/>
                <a:sym typeface="Calibri"/>
              </a:rPr>
              <a:t>By</a:t>
            </a:r>
            <a:r>
              <a:rPr lang="nl-NL" sz="2800" b="1" dirty="0">
                <a:solidFill>
                  <a:srgbClr val="004579"/>
                </a:solidFill>
                <a:latin typeface="Calibri"/>
                <a:ea typeface="Calibri"/>
                <a:cs typeface="Calibri"/>
                <a:sym typeface="Calibri"/>
              </a:rPr>
              <a:t> </a:t>
            </a:r>
            <a:r>
              <a:rPr lang="nl-NL" sz="2800" b="1" dirty="0" err="1">
                <a:solidFill>
                  <a:srgbClr val="004579"/>
                </a:solidFill>
                <a:latin typeface="Calibri"/>
                <a:ea typeface="Calibri"/>
                <a:cs typeface="Calibri"/>
                <a:sym typeface="Calibri"/>
              </a:rPr>
              <a:t>having</a:t>
            </a:r>
            <a:r>
              <a:rPr lang="nl-NL" sz="2800" b="1" dirty="0">
                <a:solidFill>
                  <a:srgbClr val="004579"/>
                </a:solidFill>
                <a:latin typeface="Calibri"/>
                <a:ea typeface="Calibri"/>
                <a:cs typeface="Calibri"/>
                <a:sym typeface="Calibri"/>
              </a:rPr>
              <a:t> 24/7 monitoring systems </a:t>
            </a:r>
            <a:r>
              <a:rPr lang="nl-NL" sz="2800" b="1" dirty="0" err="1">
                <a:solidFill>
                  <a:srgbClr val="004579"/>
                </a:solidFill>
                <a:latin typeface="Calibri"/>
                <a:ea typeface="Calibri"/>
                <a:cs typeface="Calibri"/>
                <a:sym typeface="Calibri"/>
              </a:rPr>
              <a:t>installed</a:t>
            </a:r>
            <a:r>
              <a:rPr lang="nl-NL" sz="2800" b="1" dirty="0">
                <a:solidFill>
                  <a:srgbClr val="004579"/>
                </a:solidFill>
                <a:latin typeface="Calibri"/>
                <a:ea typeface="Calibri"/>
                <a:cs typeface="Calibri"/>
                <a:sym typeface="Calibri"/>
              </a:rPr>
              <a:t>:</a:t>
            </a:r>
          </a:p>
          <a:p>
            <a:pPr marL="285750" lvl="0" indent="-285750">
              <a:buFont typeface="Arial" panose="020B0604020202020204" pitchFamily="34" charset="0"/>
              <a:buChar char="•"/>
            </a:pPr>
            <a:r>
              <a:rPr lang="nl-NL" sz="2800" dirty="0">
                <a:solidFill>
                  <a:srgbClr val="004579"/>
                </a:solidFill>
                <a:latin typeface="Calibri"/>
                <a:ea typeface="Calibri"/>
                <a:cs typeface="Calibri"/>
                <a:sym typeface="Calibri"/>
              </a:rPr>
              <a:t>A </a:t>
            </a:r>
            <a:r>
              <a:rPr lang="nl-NL" sz="2800" dirty="0" err="1">
                <a:solidFill>
                  <a:srgbClr val="004579"/>
                </a:solidFill>
                <a:latin typeface="Calibri"/>
                <a:ea typeface="Calibri"/>
                <a:cs typeface="Calibri"/>
                <a:sym typeface="Calibri"/>
              </a:rPr>
              <a:t>larger</a:t>
            </a:r>
            <a:r>
              <a:rPr lang="nl-NL" sz="2800" dirty="0">
                <a:solidFill>
                  <a:srgbClr val="004579"/>
                </a:solidFill>
                <a:latin typeface="Calibri"/>
                <a:ea typeface="Calibri"/>
                <a:cs typeface="Calibri"/>
                <a:sym typeface="Calibri"/>
              </a:rPr>
              <a:t> </a:t>
            </a:r>
            <a:r>
              <a:rPr lang="nl-NL" sz="2800" dirty="0" err="1">
                <a:solidFill>
                  <a:srgbClr val="004579"/>
                </a:solidFill>
                <a:latin typeface="Calibri"/>
                <a:ea typeface="Calibri"/>
                <a:cs typeface="Calibri"/>
                <a:sym typeface="Calibri"/>
              </a:rPr>
              <a:t>petrochemical</a:t>
            </a:r>
            <a:r>
              <a:rPr lang="nl-NL" sz="2800" dirty="0">
                <a:solidFill>
                  <a:srgbClr val="004579"/>
                </a:solidFill>
                <a:latin typeface="Calibri"/>
                <a:ea typeface="Calibri"/>
                <a:cs typeface="Calibri"/>
                <a:sym typeface="Calibri"/>
              </a:rPr>
              <a:t> company, </a:t>
            </a:r>
            <a:r>
              <a:rPr lang="nl-NL" sz="2800" dirty="0" err="1">
                <a:solidFill>
                  <a:srgbClr val="004579"/>
                </a:solidFill>
                <a:latin typeface="Calibri"/>
                <a:ea typeface="Calibri"/>
                <a:cs typeface="Calibri"/>
                <a:sym typeface="Calibri"/>
              </a:rPr>
              <a:t>expect</a:t>
            </a:r>
            <a:r>
              <a:rPr lang="nl-NL" sz="2800" dirty="0">
                <a:solidFill>
                  <a:srgbClr val="004579"/>
                </a:solidFill>
                <a:latin typeface="Calibri"/>
                <a:ea typeface="Calibri"/>
                <a:cs typeface="Calibri"/>
                <a:sym typeface="Calibri"/>
              </a:rPr>
              <a:t> to </a:t>
            </a:r>
            <a:r>
              <a:rPr lang="nl-NL" sz="2800" dirty="0" err="1">
                <a:solidFill>
                  <a:srgbClr val="004579"/>
                </a:solidFill>
                <a:latin typeface="Calibri"/>
                <a:ea typeface="Calibri"/>
                <a:cs typeface="Calibri"/>
                <a:sym typeface="Calibri"/>
              </a:rPr>
              <a:t>eliminate</a:t>
            </a:r>
            <a:r>
              <a:rPr lang="nl-NL" sz="2800" dirty="0">
                <a:solidFill>
                  <a:srgbClr val="004579"/>
                </a:solidFill>
                <a:latin typeface="Calibri"/>
                <a:ea typeface="Calibri"/>
                <a:cs typeface="Calibri"/>
                <a:sym typeface="Calibri"/>
              </a:rPr>
              <a:t> </a:t>
            </a:r>
            <a:r>
              <a:rPr lang="en-US" sz="2800" dirty="0">
                <a:solidFill>
                  <a:srgbClr val="004579"/>
                </a:solidFill>
                <a:latin typeface="Calibri"/>
                <a:ea typeface="Calibri"/>
                <a:cs typeface="Calibri"/>
              </a:rPr>
              <a:t>3 incidents in the next 10 years for selected equipment, based on continuous ageing and incidents from the past. </a:t>
            </a:r>
          </a:p>
          <a:p>
            <a:pPr marL="285750" lvl="0" indent="-285750">
              <a:buFont typeface="Arial" panose="020B0604020202020204" pitchFamily="34" charset="0"/>
              <a:buChar char="•"/>
            </a:pPr>
            <a:r>
              <a:rPr lang="en-US" sz="2800" dirty="0">
                <a:solidFill>
                  <a:srgbClr val="004579"/>
                </a:solidFill>
                <a:latin typeface="Calibri"/>
                <a:ea typeface="Calibri"/>
                <a:cs typeface="Calibri"/>
              </a:rPr>
              <a:t>Mitigation of Incidents is costly. Including production losses expect $100k to &gt; $7000k per single serious incident.</a:t>
            </a:r>
          </a:p>
          <a:p>
            <a:pPr marL="285750" lvl="0" indent="-285750">
              <a:buFont typeface="Arial" panose="020B0604020202020204" pitchFamily="34" charset="0"/>
              <a:buChar char="•"/>
            </a:pPr>
            <a:r>
              <a:rPr lang="en-US" sz="2800" dirty="0">
                <a:solidFill>
                  <a:srgbClr val="004579"/>
                </a:solidFill>
                <a:latin typeface="Calibri"/>
                <a:ea typeface="Calibri"/>
                <a:cs typeface="Calibri"/>
              </a:rPr>
              <a:t>Per equipment ID, the expected inspection and repair cost avoidance over a 10 – 20 year period can be $100k -$1000k.</a:t>
            </a:r>
          </a:p>
          <a:p>
            <a:pPr lvl="0"/>
            <a:endParaRPr lang="en-US" sz="2800" dirty="0">
              <a:solidFill>
                <a:srgbClr val="004579"/>
              </a:solidFill>
              <a:latin typeface="Calibri"/>
              <a:ea typeface="Calibri"/>
              <a:cs typeface="Calibri"/>
            </a:endParaRPr>
          </a:p>
          <a:p>
            <a:pPr lvl="0"/>
            <a:r>
              <a:rPr lang="en-US" sz="2800" b="1" dirty="0">
                <a:solidFill>
                  <a:srgbClr val="004579"/>
                </a:solidFill>
                <a:latin typeface="Calibri"/>
                <a:ea typeface="Calibri"/>
                <a:cs typeface="Calibri"/>
              </a:rPr>
              <a:t>Ballpark numbers on installation in a larger petrochemical company:</a:t>
            </a:r>
          </a:p>
          <a:p>
            <a:pPr marL="285750" lvl="0" indent="-285750">
              <a:buFont typeface="Arial" panose="020B0604020202020204" pitchFamily="34" charset="0"/>
              <a:buChar char="•"/>
            </a:pPr>
            <a:r>
              <a:rPr lang="en-US" sz="2800" dirty="0">
                <a:solidFill>
                  <a:srgbClr val="004579"/>
                </a:solidFill>
                <a:latin typeface="Calibri"/>
                <a:ea typeface="Calibri"/>
                <a:cs typeface="Calibri"/>
              </a:rPr>
              <a:t>Based on favorable risk reduction this company can install in each (hydrocarbon) individual plant appr. 50 – 70 systems .</a:t>
            </a:r>
          </a:p>
          <a:p>
            <a:pPr marL="285750" lvl="0" indent="-285750">
              <a:buFont typeface="Arial" panose="020B0604020202020204" pitchFamily="34" charset="0"/>
              <a:buChar char="•"/>
            </a:pPr>
            <a:r>
              <a:rPr lang="en-US" sz="2800" dirty="0">
                <a:solidFill>
                  <a:srgbClr val="004579"/>
                </a:solidFill>
                <a:latin typeface="Calibri"/>
                <a:ea typeface="Calibri"/>
                <a:cs typeface="Calibri"/>
              </a:rPr>
              <a:t>Economics are in favor to install another 100 to 300 systems more, within this company.</a:t>
            </a:r>
            <a:endParaRPr lang="nl-NL" sz="2800" dirty="0">
              <a:solidFill>
                <a:srgbClr val="004579"/>
              </a:solidFill>
              <a:latin typeface="Calibri"/>
              <a:ea typeface="Calibri"/>
              <a:cs typeface="Calibri"/>
            </a:endParaRPr>
          </a:p>
        </p:txBody>
      </p:sp>
    </p:spTree>
    <p:extLst>
      <p:ext uri="{BB962C8B-B14F-4D97-AF65-F5344CB8AC3E}">
        <p14:creationId xmlns:p14="http://schemas.microsoft.com/office/powerpoint/2010/main" val="3942765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Google Shape;810;g1073eb72adf_0_336">
            <a:extLst>
              <a:ext uri="{FF2B5EF4-FFF2-40B4-BE49-F238E27FC236}">
                <a16:creationId xmlns:a16="http://schemas.microsoft.com/office/drawing/2014/main" id="{C728A1CB-2E4C-CB4A-EDF1-B25BE8E9BCFD}"/>
              </a:ext>
            </a:extLst>
          </p:cNvPr>
          <p:cNvSpPr txBox="1">
            <a:spLocks/>
          </p:cNvSpPr>
          <p:nvPr/>
        </p:nvSpPr>
        <p:spPr>
          <a:xfrm>
            <a:off x="11201400" y="2578154"/>
            <a:ext cx="6324600" cy="1332375"/>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000000"/>
              </a:buClr>
              <a:buSzPts val="2000"/>
              <a:buFont typeface="Arial"/>
              <a:buNone/>
            </a:pPr>
            <a:r>
              <a:rPr lang="en-GB" sz="3200" b="1" cap="small" dirty="0">
                <a:solidFill>
                  <a:srgbClr val="007DBD"/>
                </a:solidFill>
                <a:latin typeface="Calibri" panose="020F0502020204030204" pitchFamily="34" charset="0"/>
                <a:ea typeface="Calibri" panose="020F0502020204030204" pitchFamily="34" charset="0"/>
                <a:cs typeface="Calibri" panose="020F0502020204030204" pitchFamily="34" charset="0"/>
                <a:sym typeface="Arial"/>
              </a:rPr>
              <a:t>Optimisation of Inspection and Maintenance Costs</a:t>
            </a:r>
          </a:p>
        </p:txBody>
      </p:sp>
      <p:sp>
        <p:nvSpPr>
          <p:cNvPr id="7" name="Google Shape;891;p4">
            <a:extLst>
              <a:ext uri="{FF2B5EF4-FFF2-40B4-BE49-F238E27FC236}">
                <a16:creationId xmlns:a16="http://schemas.microsoft.com/office/drawing/2014/main" id="{3B7D5CD2-6781-3A77-700F-5A3DF59237BE}"/>
              </a:ext>
            </a:extLst>
          </p:cNvPr>
          <p:cNvSpPr txBox="1"/>
          <p:nvPr/>
        </p:nvSpPr>
        <p:spPr>
          <a:xfrm>
            <a:off x="10180889" y="8240148"/>
            <a:ext cx="1779948"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i="0" u="none" strike="noStrike" cap="none"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sym typeface="Arial"/>
              </a:rPr>
              <a:t>Inspection Cost</a:t>
            </a:r>
            <a:endParaRPr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8" name="Tekstvak 7">
            <a:extLst>
              <a:ext uri="{FF2B5EF4-FFF2-40B4-BE49-F238E27FC236}">
                <a16:creationId xmlns:a16="http://schemas.microsoft.com/office/drawing/2014/main" id="{672F4063-A064-E312-2E18-D57988BB7337}"/>
              </a:ext>
            </a:extLst>
          </p:cNvPr>
          <p:cNvSpPr txBox="1"/>
          <p:nvPr/>
        </p:nvSpPr>
        <p:spPr>
          <a:xfrm rot="16200000">
            <a:off x="495986" y="5644635"/>
            <a:ext cx="4724402" cy="369332"/>
          </a:xfrm>
          <a:prstGeom prst="rect">
            <a:avLst/>
          </a:prstGeom>
          <a:solidFill>
            <a:srgbClr val="92D050"/>
          </a:solidFill>
          <a:ln>
            <a:solidFill>
              <a:schemeClr val="tx1"/>
            </a:solidFill>
          </a:ln>
        </p:spPr>
        <p:txBody>
          <a:bodyPr wrap="square" rtlCol="0">
            <a:spAutoFit/>
          </a:bodyPr>
          <a:lstStyle/>
          <a:p>
            <a:r>
              <a:rPr lang="nl-NL" dirty="0" err="1"/>
              <a:t>Repair</a:t>
            </a:r>
            <a:r>
              <a:rPr lang="nl-NL" dirty="0"/>
              <a:t> </a:t>
            </a:r>
            <a:r>
              <a:rPr lang="nl-NL" dirty="0" err="1"/>
              <a:t>costs</a:t>
            </a:r>
            <a:endParaRPr lang="nl-NL" dirty="0"/>
          </a:p>
        </p:txBody>
      </p:sp>
      <p:sp>
        <p:nvSpPr>
          <p:cNvPr id="9" name="Tekstvak 8">
            <a:extLst>
              <a:ext uri="{FF2B5EF4-FFF2-40B4-BE49-F238E27FC236}">
                <a16:creationId xmlns:a16="http://schemas.microsoft.com/office/drawing/2014/main" id="{D1EC0848-30AB-69F8-F10F-35BAE0EAC65E}"/>
              </a:ext>
            </a:extLst>
          </p:cNvPr>
          <p:cNvSpPr txBox="1"/>
          <p:nvPr/>
        </p:nvSpPr>
        <p:spPr>
          <a:xfrm rot="16200000">
            <a:off x="2648174" y="8216850"/>
            <a:ext cx="420028" cy="369332"/>
          </a:xfrm>
          <a:prstGeom prst="rect">
            <a:avLst/>
          </a:prstGeom>
          <a:solidFill>
            <a:srgbClr val="FFC000"/>
          </a:solidFill>
          <a:ln>
            <a:solidFill>
              <a:schemeClr val="tx1"/>
            </a:solidFill>
          </a:ln>
        </p:spPr>
        <p:txBody>
          <a:bodyPr wrap="square" rtlCol="0">
            <a:spAutoFit/>
          </a:bodyPr>
          <a:lstStyle/>
          <a:p>
            <a:r>
              <a:rPr lang="nl-NL" dirty="0"/>
              <a:t>I</a:t>
            </a:r>
          </a:p>
        </p:txBody>
      </p:sp>
      <p:sp>
        <p:nvSpPr>
          <p:cNvPr id="10" name="Tekstvak 9">
            <a:extLst>
              <a:ext uri="{FF2B5EF4-FFF2-40B4-BE49-F238E27FC236}">
                <a16:creationId xmlns:a16="http://schemas.microsoft.com/office/drawing/2014/main" id="{20670A7B-8836-43DA-704D-A5818E8C2543}"/>
              </a:ext>
            </a:extLst>
          </p:cNvPr>
          <p:cNvSpPr txBox="1"/>
          <p:nvPr/>
        </p:nvSpPr>
        <p:spPr>
          <a:xfrm>
            <a:off x="6484596" y="3298943"/>
            <a:ext cx="1439565" cy="5596437"/>
          </a:xfrm>
          <a:prstGeom prst="rect">
            <a:avLst/>
          </a:prstGeom>
          <a:solidFill>
            <a:schemeClr val="accent1">
              <a:lumMod val="40000"/>
              <a:lumOff val="60000"/>
              <a:alpha val="10000"/>
            </a:schemeClr>
          </a:solidFill>
          <a:ln>
            <a:noFill/>
          </a:ln>
        </p:spPr>
        <p:txBody>
          <a:bodyPr wrap="square" rtlCol="0">
            <a:spAutoFit/>
          </a:bodyPr>
          <a:lstStyle/>
          <a:p>
            <a:endParaRPr lang="nl-NL" dirty="0"/>
          </a:p>
        </p:txBody>
      </p:sp>
      <p:sp>
        <p:nvSpPr>
          <p:cNvPr id="11" name="Tekstvak 10">
            <a:extLst>
              <a:ext uri="{FF2B5EF4-FFF2-40B4-BE49-F238E27FC236}">
                <a16:creationId xmlns:a16="http://schemas.microsoft.com/office/drawing/2014/main" id="{B944FF0E-51EB-F461-09A9-9ECCA0CFA5E4}"/>
              </a:ext>
            </a:extLst>
          </p:cNvPr>
          <p:cNvSpPr txBox="1"/>
          <p:nvPr/>
        </p:nvSpPr>
        <p:spPr>
          <a:xfrm rot="16200000">
            <a:off x="3358636" y="5287963"/>
            <a:ext cx="3124199" cy="369332"/>
          </a:xfrm>
          <a:prstGeom prst="rect">
            <a:avLst/>
          </a:prstGeom>
          <a:solidFill>
            <a:srgbClr val="92D050"/>
          </a:solidFill>
          <a:ln>
            <a:solidFill>
              <a:schemeClr val="tx1"/>
            </a:solidFill>
          </a:ln>
        </p:spPr>
        <p:txBody>
          <a:bodyPr wrap="square" rtlCol="0">
            <a:spAutoFit/>
          </a:bodyPr>
          <a:lstStyle/>
          <a:p>
            <a:r>
              <a:rPr lang="nl-NL" dirty="0" err="1"/>
              <a:t>Repair</a:t>
            </a:r>
            <a:r>
              <a:rPr lang="nl-NL" dirty="0"/>
              <a:t> </a:t>
            </a:r>
            <a:r>
              <a:rPr lang="nl-NL" dirty="0" err="1"/>
              <a:t>costs</a:t>
            </a:r>
            <a:endParaRPr lang="nl-NL" dirty="0"/>
          </a:p>
        </p:txBody>
      </p:sp>
      <p:sp>
        <p:nvSpPr>
          <p:cNvPr id="12" name="Tekstvak 11">
            <a:extLst>
              <a:ext uri="{FF2B5EF4-FFF2-40B4-BE49-F238E27FC236}">
                <a16:creationId xmlns:a16="http://schemas.microsoft.com/office/drawing/2014/main" id="{74E24FF3-361E-C9F2-28FE-0E88747EAF62}"/>
              </a:ext>
            </a:extLst>
          </p:cNvPr>
          <p:cNvSpPr txBox="1"/>
          <p:nvPr/>
        </p:nvSpPr>
        <p:spPr>
          <a:xfrm rot="16200000">
            <a:off x="4133324" y="7645350"/>
            <a:ext cx="1563028" cy="369332"/>
          </a:xfrm>
          <a:prstGeom prst="rect">
            <a:avLst/>
          </a:prstGeom>
          <a:solidFill>
            <a:srgbClr val="FFC000"/>
          </a:solidFill>
          <a:ln>
            <a:solidFill>
              <a:schemeClr val="tx1"/>
            </a:solidFill>
          </a:ln>
        </p:spPr>
        <p:txBody>
          <a:bodyPr wrap="square" rtlCol="0">
            <a:spAutoFit/>
          </a:bodyPr>
          <a:lstStyle/>
          <a:p>
            <a:r>
              <a:rPr lang="nl-NL" dirty="0"/>
              <a:t>Insp.</a:t>
            </a:r>
          </a:p>
        </p:txBody>
      </p:sp>
      <p:sp>
        <p:nvSpPr>
          <p:cNvPr id="13" name="Tekstvak 12">
            <a:extLst>
              <a:ext uri="{FF2B5EF4-FFF2-40B4-BE49-F238E27FC236}">
                <a16:creationId xmlns:a16="http://schemas.microsoft.com/office/drawing/2014/main" id="{3756C301-5684-0AEC-D31B-284A809180F2}"/>
              </a:ext>
            </a:extLst>
          </p:cNvPr>
          <p:cNvSpPr txBox="1"/>
          <p:nvPr/>
        </p:nvSpPr>
        <p:spPr>
          <a:xfrm rot="16200000">
            <a:off x="5817096" y="5719727"/>
            <a:ext cx="2870417" cy="369332"/>
          </a:xfrm>
          <a:prstGeom prst="rect">
            <a:avLst/>
          </a:prstGeom>
          <a:solidFill>
            <a:srgbClr val="92D050"/>
          </a:solidFill>
          <a:ln>
            <a:solidFill>
              <a:schemeClr val="tx1"/>
            </a:solidFill>
          </a:ln>
        </p:spPr>
        <p:txBody>
          <a:bodyPr wrap="square" rtlCol="0">
            <a:spAutoFit/>
          </a:bodyPr>
          <a:lstStyle/>
          <a:p>
            <a:r>
              <a:rPr lang="nl-NL" dirty="0" err="1"/>
              <a:t>Repair</a:t>
            </a:r>
            <a:r>
              <a:rPr lang="nl-NL" dirty="0"/>
              <a:t> </a:t>
            </a:r>
            <a:r>
              <a:rPr lang="nl-NL" dirty="0" err="1"/>
              <a:t>costs</a:t>
            </a:r>
            <a:endParaRPr lang="nl-NL" dirty="0"/>
          </a:p>
        </p:txBody>
      </p:sp>
      <p:sp>
        <p:nvSpPr>
          <p:cNvPr id="14" name="Tekstvak 13">
            <a:extLst>
              <a:ext uri="{FF2B5EF4-FFF2-40B4-BE49-F238E27FC236}">
                <a16:creationId xmlns:a16="http://schemas.microsoft.com/office/drawing/2014/main" id="{0AA1434F-7EDA-1A4B-C828-9C497935E082}"/>
              </a:ext>
            </a:extLst>
          </p:cNvPr>
          <p:cNvSpPr txBox="1"/>
          <p:nvPr/>
        </p:nvSpPr>
        <p:spPr>
          <a:xfrm rot="16200000">
            <a:off x="6619903" y="7794463"/>
            <a:ext cx="1264802" cy="369332"/>
          </a:xfrm>
          <a:prstGeom prst="rect">
            <a:avLst/>
          </a:prstGeom>
          <a:solidFill>
            <a:srgbClr val="FFC000"/>
          </a:solidFill>
          <a:ln>
            <a:solidFill>
              <a:schemeClr val="tx1"/>
            </a:solidFill>
          </a:ln>
        </p:spPr>
        <p:txBody>
          <a:bodyPr wrap="square" rtlCol="0">
            <a:spAutoFit/>
          </a:bodyPr>
          <a:lstStyle/>
          <a:p>
            <a:r>
              <a:rPr lang="nl-NL" dirty="0"/>
              <a:t>Insp.</a:t>
            </a:r>
          </a:p>
        </p:txBody>
      </p:sp>
      <p:sp>
        <p:nvSpPr>
          <p:cNvPr id="15" name="Tekstvak 14">
            <a:extLst>
              <a:ext uri="{FF2B5EF4-FFF2-40B4-BE49-F238E27FC236}">
                <a16:creationId xmlns:a16="http://schemas.microsoft.com/office/drawing/2014/main" id="{9B534CF0-F697-4FA7-A789-0C3860F99E70}"/>
              </a:ext>
            </a:extLst>
          </p:cNvPr>
          <p:cNvSpPr txBox="1"/>
          <p:nvPr/>
        </p:nvSpPr>
        <p:spPr>
          <a:xfrm>
            <a:off x="2155154" y="2482637"/>
            <a:ext cx="1553739" cy="646331"/>
          </a:xfrm>
          <a:prstGeom prst="rect">
            <a:avLst/>
          </a:prstGeom>
          <a:noFill/>
        </p:spPr>
        <p:txBody>
          <a:bodyPr wrap="square" rtlCol="0">
            <a:spAutoFit/>
          </a:bodyPr>
          <a:lstStyle/>
          <a:p>
            <a:r>
              <a:rPr lang="nl-NL" dirty="0" err="1"/>
              <a:t>Operate</a:t>
            </a:r>
            <a:r>
              <a:rPr lang="nl-NL" dirty="0"/>
              <a:t> to Failure</a:t>
            </a:r>
          </a:p>
        </p:txBody>
      </p:sp>
      <p:sp>
        <p:nvSpPr>
          <p:cNvPr id="16" name="Tekstvak 15">
            <a:extLst>
              <a:ext uri="{FF2B5EF4-FFF2-40B4-BE49-F238E27FC236}">
                <a16:creationId xmlns:a16="http://schemas.microsoft.com/office/drawing/2014/main" id="{98BF9E09-2D0F-FF4E-8B21-B5C945E42E6F}"/>
              </a:ext>
            </a:extLst>
          </p:cNvPr>
          <p:cNvSpPr txBox="1"/>
          <p:nvPr/>
        </p:nvSpPr>
        <p:spPr>
          <a:xfrm>
            <a:off x="4095397" y="2368488"/>
            <a:ext cx="1812227" cy="923330"/>
          </a:xfrm>
          <a:prstGeom prst="rect">
            <a:avLst/>
          </a:prstGeom>
          <a:noFill/>
        </p:spPr>
        <p:txBody>
          <a:bodyPr wrap="square" rtlCol="0">
            <a:spAutoFit/>
          </a:bodyPr>
          <a:lstStyle/>
          <a:p>
            <a:r>
              <a:rPr lang="nl-NL" dirty="0"/>
              <a:t>Time </a:t>
            </a:r>
            <a:r>
              <a:rPr lang="nl-NL" dirty="0" err="1"/>
              <a:t>Based</a:t>
            </a:r>
            <a:r>
              <a:rPr lang="nl-NL" dirty="0"/>
              <a:t> / Condition </a:t>
            </a:r>
            <a:r>
              <a:rPr lang="nl-NL" dirty="0" err="1"/>
              <a:t>Based</a:t>
            </a:r>
            <a:r>
              <a:rPr lang="nl-NL" dirty="0"/>
              <a:t> </a:t>
            </a:r>
            <a:r>
              <a:rPr lang="nl-NL" dirty="0" err="1"/>
              <a:t>Inspection</a:t>
            </a:r>
            <a:endParaRPr lang="nl-NL" dirty="0"/>
          </a:p>
        </p:txBody>
      </p:sp>
      <p:sp>
        <p:nvSpPr>
          <p:cNvPr id="17" name="Tekstvak 16">
            <a:extLst>
              <a:ext uri="{FF2B5EF4-FFF2-40B4-BE49-F238E27FC236}">
                <a16:creationId xmlns:a16="http://schemas.microsoft.com/office/drawing/2014/main" id="{BDA1E092-43FA-1F1D-4CEB-DC95188302D9}"/>
              </a:ext>
            </a:extLst>
          </p:cNvPr>
          <p:cNvSpPr txBox="1"/>
          <p:nvPr/>
        </p:nvSpPr>
        <p:spPr>
          <a:xfrm>
            <a:off x="2085429" y="3252271"/>
            <a:ext cx="1651318" cy="5526057"/>
          </a:xfrm>
          <a:prstGeom prst="rect">
            <a:avLst/>
          </a:prstGeom>
          <a:solidFill>
            <a:schemeClr val="accent1">
              <a:lumMod val="60000"/>
              <a:lumOff val="40000"/>
              <a:alpha val="10000"/>
            </a:schemeClr>
          </a:solidFill>
          <a:ln>
            <a:noFill/>
          </a:ln>
        </p:spPr>
        <p:txBody>
          <a:bodyPr wrap="square" rtlCol="0">
            <a:spAutoFit/>
          </a:bodyPr>
          <a:lstStyle/>
          <a:p>
            <a:endParaRPr lang="nl-NL" dirty="0"/>
          </a:p>
        </p:txBody>
      </p:sp>
      <p:sp>
        <p:nvSpPr>
          <p:cNvPr id="18" name="Tekstvak 17">
            <a:extLst>
              <a:ext uri="{FF2B5EF4-FFF2-40B4-BE49-F238E27FC236}">
                <a16:creationId xmlns:a16="http://schemas.microsoft.com/office/drawing/2014/main" id="{7D85079D-0924-7944-1A36-453AB5EED035}"/>
              </a:ext>
            </a:extLst>
          </p:cNvPr>
          <p:cNvSpPr txBox="1"/>
          <p:nvPr/>
        </p:nvSpPr>
        <p:spPr>
          <a:xfrm>
            <a:off x="4132367" y="3298943"/>
            <a:ext cx="1738289" cy="5478027"/>
          </a:xfrm>
          <a:prstGeom prst="rect">
            <a:avLst/>
          </a:prstGeom>
          <a:solidFill>
            <a:schemeClr val="accent1">
              <a:lumMod val="60000"/>
              <a:lumOff val="40000"/>
              <a:alpha val="10000"/>
            </a:schemeClr>
          </a:solidFill>
          <a:ln>
            <a:noFill/>
          </a:ln>
        </p:spPr>
        <p:txBody>
          <a:bodyPr wrap="square" rtlCol="0">
            <a:spAutoFit/>
          </a:bodyPr>
          <a:lstStyle/>
          <a:p>
            <a:endParaRPr lang="nl-NL" dirty="0"/>
          </a:p>
        </p:txBody>
      </p:sp>
      <p:sp>
        <p:nvSpPr>
          <p:cNvPr id="19" name="Tekstvak 18">
            <a:extLst>
              <a:ext uri="{FF2B5EF4-FFF2-40B4-BE49-F238E27FC236}">
                <a16:creationId xmlns:a16="http://schemas.microsoft.com/office/drawing/2014/main" id="{4CC8B17A-00F7-7154-577B-2901529DFD4A}"/>
              </a:ext>
            </a:extLst>
          </p:cNvPr>
          <p:cNvSpPr txBox="1"/>
          <p:nvPr/>
        </p:nvSpPr>
        <p:spPr>
          <a:xfrm>
            <a:off x="6357179" y="2368488"/>
            <a:ext cx="1689420" cy="646331"/>
          </a:xfrm>
          <a:prstGeom prst="rect">
            <a:avLst/>
          </a:prstGeom>
          <a:noFill/>
        </p:spPr>
        <p:txBody>
          <a:bodyPr wrap="square" rtlCol="0">
            <a:spAutoFit/>
          </a:bodyPr>
          <a:lstStyle/>
          <a:p>
            <a:r>
              <a:rPr lang="nl-NL" dirty="0"/>
              <a:t>Risk </a:t>
            </a:r>
            <a:r>
              <a:rPr lang="nl-NL" dirty="0" err="1"/>
              <a:t>Based</a:t>
            </a:r>
            <a:r>
              <a:rPr lang="nl-NL" dirty="0"/>
              <a:t> </a:t>
            </a:r>
            <a:r>
              <a:rPr lang="nl-NL" dirty="0" err="1"/>
              <a:t>Inspection</a:t>
            </a:r>
            <a:endParaRPr lang="nl-NL" dirty="0"/>
          </a:p>
        </p:txBody>
      </p:sp>
      <p:sp>
        <p:nvSpPr>
          <p:cNvPr id="20" name="Tekstvak 19">
            <a:extLst>
              <a:ext uri="{FF2B5EF4-FFF2-40B4-BE49-F238E27FC236}">
                <a16:creationId xmlns:a16="http://schemas.microsoft.com/office/drawing/2014/main" id="{4988B4BF-EB75-3AF6-C307-3562415F4267}"/>
              </a:ext>
            </a:extLst>
          </p:cNvPr>
          <p:cNvSpPr txBox="1"/>
          <p:nvPr/>
        </p:nvSpPr>
        <p:spPr>
          <a:xfrm>
            <a:off x="8289565" y="3298943"/>
            <a:ext cx="1515836" cy="5596437"/>
          </a:xfrm>
          <a:prstGeom prst="rect">
            <a:avLst/>
          </a:prstGeom>
          <a:solidFill>
            <a:schemeClr val="accent1">
              <a:lumMod val="40000"/>
              <a:lumOff val="60000"/>
              <a:alpha val="10000"/>
            </a:schemeClr>
          </a:solidFill>
          <a:ln>
            <a:noFill/>
          </a:ln>
        </p:spPr>
        <p:txBody>
          <a:bodyPr wrap="square" rtlCol="0">
            <a:spAutoFit/>
          </a:bodyPr>
          <a:lstStyle/>
          <a:p>
            <a:endParaRPr lang="nl-NL" dirty="0"/>
          </a:p>
        </p:txBody>
      </p:sp>
      <p:sp>
        <p:nvSpPr>
          <p:cNvPr id="21" name="Tekstvak 20">
            <a:extLst>
              <a:ext uri="{FF2B5EF4-FFF2-40B4-BE49-F238E27FC236}">
                <a16:creationId xmlns:a16="http://schemas.microsoft.com/office/drawing/2014/main" id="{5C25DEF4-6EAD-15E4-EDD9-B9A23CBD83B8}"/>
              </a:ext>
            </a:extLst>
          </p:cNvPr>
          <p:cNvSpPr txBox="1"/>
          <p:nvPr/>
        </p:nvSpPr>
        <p:spPr>
          <a:xfrm rot="16200000">
            <a:off x="8998098" y="8055483"/>
            <a:ext cx="731892" cy="369332"/>
          </a:xfrm>
          <a:prstGeom prst="rect">
            <a:avLst/>
          </a:prstGeom>
          <a:solidFill>
            <a:srgbClr val="FFC000"/>
          </a:solidFill>
          <a:ln>
            <a:solidFill>
              <a:schemeClr val="tx1"/>
            </a:solidFill>
          </a:ln>
        </p:spPr>
        <p:txBody>
          <a:bodyPr wrap="square" rtlCol="0">
            <a:spAutoFit/>
          </a:bodyPr>
          <a:lstStyle/>
          <a:p>
            <a:r>
              <a:rPr lang="nl-NL" dirty="0"/>
              <a:t>Insp.</a:t>
            </a:r>
          </a:p>
        </p:txBody>
      </p:sp>
      <p:sp>
        <p:nvSpPr>
          <p:cNvPr id="22" name="Tekstvak 21">
            <a:extLst>
              <a:ext uri="{FF2B5EF4-FFF2-40B4-BE49-F238E27FC236}">
                <a16:creationId xmlns:a16="http://schemas.microsoft.com/office/drawing/2014/main" id="{FBB6B40A-6D20-C540-A67D-BEAC782D9A0B}"/>
              </a:ext>
            </a:extLst>
          </p:cNvPr>
          <p:cNvSpPr txBox="1"/>
          <p:nvPr/>
        </p:nvSpPr>
        <p:spPr>
          <a:xfrm rot="16200000">
            <a:off x="8529836" y="6855328"/>
            <a:ext cx="1668417" cy="369332"/>
          </a:xfrm>
          <a:prstGeom prst="rect">
            <a:avLst/>
          </a:prstGeom>
          <a:solidFill>
            <a:srgbClr val="92D050"/>
          </a:solidFill>
          <a:ln>
            <a:solidFill>
              <a:schemeClr val="tx1"/>
            </a:solidFill>
          </a:ln>
        </p:spPr>
        <p:txBody>
          <a:bodyPr wrap="square" rtlCol="0">
            <a:spAutoFit/>
          </a:bodyPr>
          <a:lstStyle/>
          <a:p>
            <a:r>
              <a:rPr lang="nl-NL" dirty="0" err="1"/>
              <a:t>Repair</a:t>
            </a:r>
            <a:r>
              <a:rPr lang="nl-NL" dirty="0"/>
              <a:t> </a:t>
            </a:r>
            <a:r>
              <a:rPr lang="nl-NL" dirty="0" err="1"/>
              <a:t>costs</a:t>
            </a:r>
            <a:endParaRPr lang="nl-NL" dirty="0"/>
          </a:p>
        </p:txBody>
      </p:sp>
      <p:sp>
        <p:nvSpPr>
          <p:cNvPr id="23" name="Tekstvak 22">
            <a:extLst>
              <a:ext uri="{FF2B5EF4-FFF2-40B4-BE49-F238E27FC236}">
                <a16:creationId xmlns:a16="http://schemas.microsoft.com/office/drawing/2014/main" id="{91CBBBF7-98E9-77B7-615D-E97A2BFC7FDA}"/>
              </a:ext>
            </a:extLst>
          </p:cNvPr>
          <p:cNvSpPr txBox="1"/>
          <p:nvPr/>
        </p:nvSpPr>
        <p:spPr>
          <a:xfrm>
            <a:off x="9179377" y="5836453"/>
            <a:ext cx="369332" cy="369332"/>
          </a:xfrm>
          <a:prstGeom prst="rect">
            <a:avLst/>
          </a:prstGeom>
          <a:solidFill>
            <a:srgbClr val="0070C0"/>
          </a:solidFill>
        </p:spPr>
        <p:txBody>
          <a:bodyPr wrap="square" rtlCol="0">
            <a:spAutoFit/>
          </a:bodyPr>
          <a:lstStyle/>
          <a:p>
            <a:endParaRPr lang="nl-NL" dirty="0"/>
          </a:p>
        </p:txBody>
      </p:sp>
      <p:sp>
        <p:nvSpPr>
          <p:cNvPr id="24" name="Rechteraccolade 23">
            <a:extLst>
              <a:ext uri="{FF2B5EF4-FFF2-40B4-BE49-F238E27FC236}">
                <a16:creationId xmlns:a16="http://schemas.microsoft.com/office/drawing/2014/main" id="{A912813F-5B08-768D-9DCD-8769074E8504}"/>
              </a:ext>
            </a:extLst>
          </p:cNvPr>
          <p:cNvSpPr/>
          <p:nvPr/>
        </p:nvSpPr>
        <p:spPr>
          <a:xfrm rot="10800000" flipH="1">
            <a:off x="9912256" y="6324284"/>
            <a:ext cx="234663" cy="436523"/>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5" name="Tekstvak 24">
            <a:extLst>
              <a:ext uri="{FF2B5EF4-FFF2-40B4-BE49-F238E27FC236}">
                <a16:creationId xmlns:a16="http://schemas.microsoft.com/office/drawing/2014/main" id="{A1CB03C0-055D-B93D-0DDB-45C60073E930}"/>
              </a:ext>
            </a:extLst>
          </p:cNvPr>
          <p:cNvSpPr txBox="1"/>
          <p:nvPr/>
        </p:nvSpPr>
        <p:spPr>
          <a:xfrm>
            <a:off x="10207264" y="6352536"/>
            <a:ext cx="3737336" cy="369332"/>
          </a:xfrm>
          <a:prstGeom prst="rect">
            <a:avLst/>
          </a:prstGeom>
          <a:noFill/>
        </p:spPr>
        <p:txBody>
          <a:bodyPr wrap="square">
            <a:spAutoFit/>
          </a:bodyPr>
          <a:lstStyle/>
          <a:p>
            <a:r>
              <a:rPr lang="nl-NL" dirty="0" err="1">
                <a:solidFill>
                  <a:srgbClr val="004579"/>
                </a:solidFill>
                <a:latin typeface="Calibri"/>
                <a:ea typeface="Calibri"/>
                <a:cs typeface="Calibri"/>
                <a:sym typeface="Calibri"/>
              </a:rPr>
              <a:t>Capital</a:t>
            </a:r>
            <a:r>
              <a:rPr lang="nl-NL" dirty="0">
                <a:solidFill>
                  <a:srgbClr val="004579"/>
                </a:solidFill>
                <a:latin typeface="Calibri"/>
                <a:ea typeface="Calibri"/>
                <a:cs typeface="Calibri"/>
                <a:sym typeface="Calibri"/>
              </a:rPr>
              <a:t> + </a:t>
            </a:r>
            <a:r>
              <a:rPr lang="nl-NL" dirty="0" err="1">
                <a:solidFill>
                  <a:srgbClr val="004579"/>
                </a:solidFill>
                <a:latin typeface="Calibri"/>
                <a:ea typeface="Calibri"/>
                <a:cs typeface="Calibri"/>
                <a:sym typeface="Calibri"/>
              </a:rPr>
              <a:t>yearly</a:t>
            </a:r>
            <a:r>
              <a:rPr lang="nl-NL" dirty="0">
                <a:solidFill>
                  <a:srgbClr val="004579"/>
                </a:solidFill>
                <a:latin typeface="Calibri"/>
                <a:ea typeface="Calibri"/>
                <a:cs typeface="Calibri"/>
                <a:sym typeface="Calibri"/>
              </a:rPr>
              <a:t> service </a:t>
            </a:r>
            <a:r>
              <a:rPr lang="nl-NL" dirty="0" err="1">
                <a:solidFill>
                  <a:srgbClr val="004579"/>
                </a:solidFill>
                <a:latin typeface="Calibri"/>
                <a:ea typeface="Calibri"/>
                <a:cs typeface="Calibri"/>
                <a:sym typeface="Calibri"/>
              </a:rPr>
              <a:t>cost</a:t>
            </a:r>
            <a:endParaRPr lang="nl-NL" dirty="0"/>
          </a:p>
        </p:txBody>
      </p:sp>
      <p:pic>
        <p:nvPicPr>
          <p:cNvPr id="26" name="Afbeelding 25">
            <a:extLst>
              <a:ext uri="{FF2B5EF4-FFF2-40B4-BE49-F238E27FC236}">
                <a16:creationId xmlns:a16="http://schemas.microsoft.com/office/drawing/2014/main" id="{2AE87F7C-C15A-DBDE-E350-117C7CD33FA3}"/>
              </a:ext>
            </a:extLst>
          </p:cNvPr>
          <p:cNvPicPr>
            <a:picLocks noChangeAspect="1"/>
          </p:cNvPicPr>
          <p:nvPr/>
        </p:nvPicPr>
        <p:blipFill>
          <a:blip r:embed="rId7"/>
          <a:stretch>
            <a:fillRect/>
          </a:stretch>
        </p:blipFill>
        <p:spPr>
          <a:xfrm>
            <a:off x="8221832" y="1260185"/>
            <a:ext cx="2849150" cy="725948"/>
          </a:xfrm>
          <a:prstGeom prst="rect">
            <a:avLst/>
          </a:prstGeom>
        </p:spPr>
      </p:pic>
      <p:sp>
        <p:nvSpPr>
          <p:cNvPr id="27" name="Tekstvak 26">
            <a:extLst>
              <a:ext uri="{FF2B5EF4-FFF2-40B4-BE49-F238E27FC236}">
                <a16:creationId xmlns:a16="http://schemas.microsoft.com/office/drawing/2014/main" id="{2B2088E2-9CA6-5139-D13C-07513385D5C2}"/>
              </a:ext>
            </a:extLst>
          </p:cNvPr>
          <p:cNvSpPr txBox="1"/>
          <p:nvPr/>
        </p:nvSpPr>
        <p:spPr>
          <a:xfrm>
            <a:off x="8098502" y="2407164"/>
            <a:ext cx="1959897" cy="369332"/>
          </a:xfrm>
          <a:prstGeom prst="rect">
            <a:avLst/>
          </a:prstGeom>
          <a:noFill/>
        </p:spPr>
        <p:txBody>
          <a:bodyPr wrap="square" rtlCol="0">
            <a:spAutoFit/>
          </a:bodyPr>
          <a:lstStyle/>
          <a:p>
            <a:r>
              <a:rPr lang="nl-NL" dirty="0"/>
              <a:t>24/7 monitoring</a:t>
            </a:r>
          </a:p>
        </p:txBody>
      </p:sp>
      <p:pic>
        <p:nvPicPr>
          <p:cNvPr id="28" name="Afbeelding 27">
            <a:extLst>
              <a:ext uri="{FF2B5EF4-FFF2-40B4-BE49-F238E27FC236}">
                <a16:creationId xmlns:a16="http://schemas.microsoft.com/office/drawing/2014/main" id="{6B6ABC06-A285-9E99-F0A4-049AC6BC6E38}"/>
              </a:ext>
            </a:extLst>
          </p:cNvPr>
          <p:cNvPicPr>
            <a:picLocks noChangeAspect="1"/>
          </p:cNvPicPr>
          <p:nvPr/>
        </p:nvPicPr>
        <p:blipFill>
          <a:blip r:embed="rId8"/>
          <a:stretch>
            <a:fillRect/>
          </a:stretch>
        </p:blipFill>
        <p:spPr>
          <a:xfrm>
            <a:off x="1185488" y="1031561"/>
            <a:ext cx="2494042" cy="972253"/>
          </a:xfrm>
          <a:prstGeom prst="rect">
            <a:avLst/>
          </a:prstGeom>
        </p:spPr>
      </p:pic>
      <p:pic>
        <p:nvPicPr>
          <p:cNvPr id="29" name="Afbeelding 28">
            <a:extLst>
              <a:ext uri="{FF2B5EF4-FFF2-40B4-BE49-F238E27FC236}">
                <a16:creationId xmlns:a16="http://schemas.microsoft.com/office/drawing/2014/main" id="{810F17EE-2267-8409-EA37-B9F58066721F}"/>
              </a:ext>
            </a:extLst>
          </p:cNvPr>
          <p:cNvPicPr>
            <a:picLocks noChangeAspect="1"/>
          </p:cNvPicPr>
          <p:nvPr/>
        </p:nvPicPr>
        <p:blipFill>
          <a:blip r:embed="rId9"/>
          <a:stretch>
            <a:fillRect/>
          </a:stretch>
        </p:blipFill>
        <p:spPr>
          <a:xfrm>
            <a:off x="3886200" y="1099034"/>
            <a:ext cx="1957801" cy="923330"/>
          </a:xfrm>
          <a:prstGeom prst="rect">
            <a:avLst/>
          </a:prstGeom>
        </p:spPr>
      </p:pic>
      <p:pic>
        <p:nvPicPr>
          <p:cNvPr id="30" name="Afbeelding 29">
            <a:extLst>
              <a:ext uri="{FF2B5EF4-FFF2-40B4-BE49-F238E27FC236}">
                <a16:creationId xmlns:a16="http://schemas.microsoft.com/office/drawing/2014/main" id="{5FB7F2A4-5723-A80D-FC3D-9ACFCF4BCF1A}"/>
              </a:ext>
            </a:extLst>
          </p:cNvPr>
          <p:cNvPicPr>
            <a:picLocks noChangeAspect="1"/>
          </p:cNvPicPr>
          <p:nvPr/>
        </p:nvPicPr>
        <p:blipFill>
          <a:blip r:embed="rId9"/>
          <a:stretch>
            <a:fillRect/>
          </a:stretch>
        </p:blipFill>
        <p:spPr>
          <a:xfrm>
            <a:off x="6239023" y="1104900"/>
            <a:ext cx="1761977" cy="830976"/>
          </a:xfrm>
          <a:prstGeom prst="rect">
            <a:avLst/>
          </a:prstGeom>
        </p:spPr>
      </p:pic>
      <p:cxnSp>
        <p:nvCxnSpPr>
          <p:cNvPr id="31" name="Rechte verbindingslijn met pijl 30">
            <a:extLst>
              <a:ext uri="{FF2B5EF4-FFF2-40B4-BE49-F238E27FC236}">
                <a16:creationId xmlns:a16="http://schemas.microsoft.com/office/drawing/2014/main" id="{98E0DBAA-1281-631C-E32B-8FB6C559240C}"/>
              </a:ext>
            </a:extLst>
          </p:cNvPr>
          <p:cNvCxnSpPr>
            <a:cxnSpLocks/>
          </p:cNvCxnSpPr>
          <p:nvPr/>
        </p:nvCxnSpPr>
        <p:spPr>
          <a:xfrm flipV="1">
            <a:off x="1558431" y="2324100"/>
            <a:ext cx="0" cy="69961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Rechte verbindingslijn met pijl 31">
            <a:extLst>
              <a:ext uri="{FF2B5EF4-FFF2-40B4-BE49-F238E27FC236}">
                <a16:creationId xmlns:a16="http://schemas.microsoft.com/office/drawing/2014/main" id="{40C8794D-26B8-547C-D0D7-C17F28B63872}"/>
              </a:ext>
            </a:extLst>
          </p:cNvPr>
          <p:cNvCxnSpPr>
            <a:cxnSpLocks/>
          </p:cNvCxnSpPr>
          <p:nvPr/>
        </p:nvCxnSpPr>
        <p:spPr>
          <a:xfrm>
            <a:off x="1498061" y="9334500"/>
            <a:ext cx="83073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kstvak 32">
            <a:extLst>
              <a:ext uri="{FF2B5EF4-FFF2-40B4-BE49-F238E27FC236}">
                <a16:creationId xmlns:a16="http://schemas.microsoft.com/office/drawing/2014/main" id="{9D56E20A-1C7B-FE5B-F3D9-121CDDD551A1}"/>
              </a:ext>
            </a:extLst>
          </p:cNvPr>
          <p:cNvSpPr txBox="1"/>
          <p:nvPr/>
        </p:nvSpPr>
        <p:spPr>
          <a:xfrm rot="16200000">
            <a:off x="170601" y="5114740"/>
            <a:ext cx="1660442" cy="369332"/>
          </a:xfrm>
          <a:prstGeom prst="rect">
            <a:avLst/>
          </a:prstGeom>
          <a:noFill/>
        </p:spPr>
        <p:txBody>
          <a:bodyPr wrap="square" rtlCol="0">
            <a:spAutoFit/>
          </a:bodyPr>
          <a:lstStyle/>
          <a:p>
            <a:r>
              <a:rPr lang="nl-NL" dirty="0"/>
              <a:t>Total Cost</a:t>
            </a:r>
          </a:p>
        </p:txBody>
      </p:sp>
      <p:sp>
        <p:nvSpPr>
          <p:cNvPr id="34" name="Vrije vorm: vorm 33">
            <a:extLst>
              <a:ext uri="{FF2B5EF4-FFF2-40B4-BE49-F238E27FC236}">
                <a16:creationId xmlns:a16="http://schemas.microsoft.com/office/drawing/2014/main" id="{8E08896B-5E46-0685-AAA2-72642BAD5343}"/>
              </a:ext>
            </a:extLst>
          </p:cNvPr>
          <p:cNvSpPr/>
          <p:nvPr/>
        </p:nvSpPr>
        <p:spPr>
          <a:xfrm>
            <a:off x="1923836" y="4792637"/>
            <a:ext cx="7881563" cy="2424315"/>
          </a:xfrm>
          <a:custGeom>
            <a:avLst/>
            <a:gdLst>
              <a:gd name="connsiteX0" fmla="*/ 0 w 6634263"/>
              <a:gd name="connsiteY0" fmla="*/ 0 h 2237361"/>
              <a:gd name="connsiteX1" fmla="*/ 2743200 w 6634263"/>
              <a:gd name="connsiteY1" fmla="*/ 476655 h 2237361"/>
              <a:gd name="connsiteX2" fmla="*/ 4688731 w 6634263"/>
              <a:gd name="connsiteY2" fmla="*/ 1167319 h 2237361"/>
              <a:gd name="connsiteX3" fmla="*/ 6634263 w 6634263"/>
              <a:gd name="connsiteY3" fmla="*/ 2237361 h 2237361"/>
            </a:gdLst>
            <a:ahLst/>
            <a:cxnLst>
              <a:cxn ang="0">
                <a:pos x="connsiteX0" y="connsiteY0"/>
              </a:cxn>
              <a:cxn ang="0">
                <a:pos x="connsiteX1" y="connsiteY1"/>
              </a:cxn>
              <a:cxn ang="0">
                <a:pos x="connsiteX2" y="connsiteY2"/>
              </a:cxn>
              <a:cxn ang="0">
                <a:pos x="connsiteX3" y="connsiteY3"/>
              </a:cxn>
            </a:cxnLst>
            <a:rect l="l" t="t" r="r" b="b"/>
            <a:pathLst>
              <a:path w="6634263" h="2237361">
                <a:moveTo>
                  <a:pt x="0" y="0"/>
                </a:moveTo>
                <a:cubicBezTo>
                  <a:pt x="980872" y="141051"/>
                  <a:pt x="1961745" y="282102"/>
                  <a:pt x="2743200" y="476655"/>
                </a:cubicBezTo>
                <a:cubicBezTo>
                  <a:pt x="3524655" y="671208"/>
                  <a:pt x="4040221" y="873868"/>
                  <a:pt x="4688731" y="1167319"/>
                </a:cubicBezTo>
                <a:cubicBezTo>
                  <a:pt x="5337241" y="1460770"/>
                  <a:pt x="6298659" y="2037944"/>
                  <a:pt x="6634263" y="2237361"/>
                </a:cubicBezTo>
              </a:path>
            </a:pathLst>
          </a:custGeom>
          <a:ln w="38100">
            <a:solidFill>
              <a:srgbClr val="00B050"/>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nl-NL"/>
          </a:p>
        </p:txBody>
      </p:sp>
      <p:sp>
        <p:nvSpPr>
          <p:cNvPr id="35" name="Google Shape;891;p4">
            <a:extLst>
              <a:ext uri="{FF2B5EF4-FFF2-40B4-BE49-F238E27FC236}">
                <a16:creationId xmlns:a16="http://schemas.microsoft.com/office/drawing/2014/main" id="{B3076AC9-12A2-CEF1-1359-99BD50E03630}"/>
              </a:ext>
            </a:extLst>
          </p:cNvPr>
          <p:cNvSpPr txBox="1"/>
          <p:nvPr/>
        </p:nvSpPr>
        <p:spPr>
          <a:xfrm>
            <a:off x="10272917" y="7062643"/>
            <a:ext cx="1779948"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i="0" u="none" strike="noStrike" cap="none" dirty="0">
                <a:solidFill>
                  <a:srgbClr val="00B050"/>
                </a:solidFill>
                <a:latin typeface="Calibri" panose="020F0502020204030204" pitchFamily="34" charset="0"/>
                <a:ea typeface="Calibri" panose="020F0502020204030204" pitchFamily="34" charset="0"/>
                <a:cs typeface="Calibri" panose="020F0502020204030204" pitchFamily="34" charset="0"/>
                <a:sym typeface="Arial"/>
              </a:rPr>
              <a:t>Repair cost</a:t>
            </a:r>
            <a:endParaRPr dirty="0">
              <a:solidFill>
                <a:srgbClr val="00B050"/>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Vrije vorm: vorm 35">
            <a:extLst>
              <a:ext uri="{FF2B5EF4-FFF2-40B4-BE49-F238E27FC236}">
                <a16:creationId xmlns:a16="http://schemas.microsoft.com/office/drawing/2014/main" id="{55641CAE-3CAC-892F-9ACA-873105AAECEA}"/>
              </a:ext>
            </a:extLst>
          </p:cNvPr>
          <p:cNvSpPr/>
          <p:nvPr/>
        </p:nvSpPr>
        <p:spPr>
          <a:xfrm>
            <a:off x="1893965" y="3197527"/>
            <a:ext cx="7911434" cy="2587290"/>
          </a:xfrm>
          <a:custGeom>
            <a:avLst/>
            <a:gdLst>
              <a:gd name="connsiteX0" fmla="*/ 0 w 6352161"/>
              <a:gd name="connsiteY0" fmla="*/ 0 h 1819072"/>
              <a:gd name="connsiteX1" fmla="*/ 1770434 w 6352161"/>
              <a:gd name="connsiteY1" fmla="*/ 321013 h 1819072"/>
              <a:gd name="connsiteX2" fmla="*/ 3628417 w 6352161"/>
              <a:gd name="connsiteY2" fmla="*/ 836579 h 1819072"/>
              <a:gd name="connsiteX3" fmla="*/ 6352161 w 6352161"/>
              <a:gd name="connsiteY3" fmla="*/ 1819072 h 1819072"/>
            </a:gdLst>
            <a:ahLst/>
            <a:cxnLst>
              <a:cxn ang="0">
                <a:pos x="connsiteX0" y="connsiteY0"/>
              </a:cxn>
              <a:cxn ang="0">
                <a:pos x="connsiteX1" y="connsiteY1"/>
              </a:cxn>
              <a:cxn ang="0">
                <a:pos x="connsiteX2" y="connsiteY2"/>
              </a:cxn>
              <a:cxn ang="0">
                <a:pos x="connsiteX3" y="connsiteY3"/>
              </a:cxn>
            </a:cxnLst>
            <a:rect l="l" t="t" r="r" b="b"/>
            <a:pathLst>
              <a:path w="6352161" h="1819072">
                <a:moveTo>
                  <a:pt x="0" y="0"/>
                </a:moveTo>
                <a:cubicBezTo>
                  <a:pt x="582849" y="90791"/>
                  <a:pt x="1165698" y="181583"/>
                  <a:pt x="1770434" y="321013"/>
                </a:cubicBezTo>
                <a:cubicBezTo>
                  <a:pt x="2375170" y="460443"/>
                  <a:pt x="2864796" y="586903"/>
                  <a:pt x="3628417" y="836579"/>
                </a:cubicBezTo>
                <a:cubicBezTo>
                  <a:pt x="4392038" y="1086255"/>
                  <a:pt x="5881991" y="1637489"/>
                  <a:pt x="6352161" y="1819072"/>
                </a:cubicBezTo>
              </a:path>
            </a:pathLst>
          </a:custGeom>
          <a:ln w="38100"/>
        </p:spPr>
        <p:style>
          <a:lnRef idx="3">
            <a:schemeClr val="dk1"/>
          </a:lnRef>
          <a:fillRef idx="0">
            <a:schemeClr val="dk1"/>
          </a:fillRef>
          <a:effectRef idx="2">
            <a:schemeClr val="dk1"/>
          </a:effectRef>
          <a:fontRef idx="minor">
            <a:schemeClr val="tx1"/>
          </a:fontRef>
        </p:style>
        <p:txBody>
          <a:bodyPr rtlCol="0" anchor="ctr"/>
          <a:lstStyle/>
          <a:p>
            <a:pPr algn="ctr"/>
            <a:endParaRPr lang="nl-NL"/>
          </a:p>
        </p:txBody>
      </p:sp>
      <p:sp>
        <p:nvSpPr>
          <p:cNvPr id="37" name="Google Shape;891;p4">
            <a:extLst>
              <a:ext uri="{FF2B5EF4-FFF2-40B4-BE49-F238E27FC236}">
                <a16:creationId xmlns:a16="http://schemas.microsoft.com/office/drawing/2014/main" id="{C88E905A-3245-2ECB-2543-4ABDCE4828C3}"/>
              </a:ext>
            </a:extLst>
          </p:cNvPr>
          <p:cNvSpPr txBox="1"/>
          <p:nvPr/>
        </p:nvSpPr>
        <p:spPr>
          <a:xfrm>
            <a:off x="10140932" y="5594277"/>
            <a:ext cx="1779948"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b="1" i="0" u="none" strike="noStrike" cap="none" dirty="0">
                <a:latin typeface="Calibri" panose="020F0502020204030204" pitchFamily="34" charset="0"/>
                <a:ea typeface="Calibri" panose="020F0502020204030204" pitchFamily="34" charset="0"/>
                <a:cs typeface="Calibri" panose="020F0502020204030204" pitchFamily="34" charset="0"/>
                <a:sym typeface="Arial"/>
              </a:rPr>
              <a:t>TOTAL costs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8" name="Vrije vorm: vorm 37">
            <a:extLst>
              <a:ext uri="{FF2B5EF4-FFF2-40B4-BE49-F238E27FC236}">
                <a16:creationId xmlns:a16="http://schemas.microsoft.com/office/drawing/2014/main" id="{8009DBFE-2FFA-DD33-FE6C-433BAA8C524B}"/>
              </a:ext>
            </a:extLst>
          </p:cNvPr>
          <p:cNvSpPr/>
          <p:nvPr/>
        </p:nvSpPr>
        <p:spPr>
          <a:xfrm>
            <a:off x="1893965" y="6883062"/>
            <a:ext cx="7840449" cy="1692033"/>
          </a:xfrm>
          <a:custGeom>
            <a:avLst/>
            <a:gdLst>
              <a:gd name="connsiteX0" fmla="*/ 0 w 6381345"/>
              <a:gd name="connsiteY0" fmla="*/ 1316634 h 1316634"/>
              <a:gd name="connsiteX1" fmla="*/ 1828800 w 6381345"/>
              <a:gd name="connsiteY1" fmla="*/ 81222 h 1316634"/>
              <a:gd name="connsiteX2" fmla="*/ 3754877 w 6381345"/>
              <a:gd name="connsiteY2" fmla="*/ 236864 h 1316634"/>
              <a:gd name="connsiteX3" fmla="*/ 6381345 w 6381345"/>
              <a:gd name="connsiteY3" fmla="*/ 1199902 h 1316634"/>
            </a:gdLst>
            <a:ahLst/>
            <a:cxnLst>
              <a:cxn ang="0">
                <a:pos x="connsiteX0" y="connsiteY0"/>
              </a:cxn>
              <a:cxn ang="0">
                <a:pos x="connsiteX1" y="connsiteY1"/>
              </a:cxn>
              <a:cxn ang="0">
                <a:pos x="connsiteX2" y="connsiteY2"/>
              </a:cxn>
              <a:cxn ang="0">
                <a:pos x="connsiteX3" y="connsiteY3"/>
              </a:cxn>
            </a:cxnLst>
            <a:rect l="l" t="t" r="r" b="b"/>
            <a:pathLst>
              <a:path w="6381345" h="1316634">
                <a:moveTo>
                  <a:pt x="0" y="1316634"/>
                </a:moveTo>
                <a:cubicBezTo>
                  <a:pt x="601493" y="788909"/>
                  <a:pt x="1202987" y="261184"/>
                  <a:pt x="1828800" y="81222"/>
                </a:cubicBezTo>
                <a:cubicBezTo>
                  <a:pt x="2454613" y="-98740"/>
                  <a:pt x="2996120" y="50417"/>
                  <a:pt x="3754877" y="236864"/>
                </a:cubicBezTo>
                <a:cubicBezTo>
                  <a:pt x="4513635" y="423311"/>
                  <a:pt x="5447490" y="811606"/>
                  <a:pt x="6381345" y="1199902"/>
                </a:cubicBezTo>
              </a:path>
            </a:pathLst>
          </a:custGeom>
          <a:ln w="38100">
            <a:solidFill>
              <a:srgbClr val="FFC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nl-NL"/>
          </a:p>
        </p:txBody>
      </p:sp>
      <p:sp>
        <p:nvSpPr>
          <p:cNvPr id="39" name="Tekstvak 38">
            <a:extLst>
              <a:ext uri="{FF2B5EF4-FFF2-40B4-BE49-F238E27FC236}">
                <a16:creationId xmlns:a16="http://schemas.microsoft.com/office/drawing/2014/main" id="{E212D3F3-7CB8-08CF-5501-FEDBEE32F918}"/>
              </a:ext>
            </a:extLst>
          </p:cNvPr>
          <p:cNvSpPr txBox="1"/>
          <p:nvPr/>
        </p:nvSpPr>
        <p:spPr>
          <a:xfrm>
            <a:off x="12954000" y="9715500"/>
            <a:ext cx="4809051" cy="369332"/>
          </a:xfrm>
          <a:prstGeom prst="rect">
            <a:avLst/>
          </a:prstGeom>
          <a:noFill/>
        </p:spPr>
        <p:txBody>
          <a:bodyPr wrap="square" rtlCol="0">
            <a:spAutoFit/>
          </a:bodyPr>
          <a:lstStyle/>
          <a:p>
            <a:r>
              <a:rPr lang="nl-NL" i="1" dirty="0"/>
              <a:t>Source: CorrosionRADAR® and KAI-Con</a:t>
            </a:r>
          </a:p>
        </p:txBody>
      </p:sp>
    </p:spTree>
    <p:extLst>
      <p:ext uri="{BB962C8B-B14F-4D97-AF65-F5344CB8AC3E}">
        <p14:creationId xmlns:p14="http://schemas.microsoft.com/office/powerpoint/2010/main" val="3852888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kstvak 3">
            <a:extLst>
              <a:ext uri="{FF2B5EF4-FFF2-40B4-BE49-F238E27FC236}">
                <a16:creationId xmlns:a16="http://schemas.microsoft.com/office/drawing/2014/main" id="{3D03FC03-4C2E-EE78-5CAA-89D8097C6C92}"/>
              </a:ext>
            </a:extLst>
          </p:cNvPr>
          <p:cNvSpPr txBox="1"/>
          <p:nvPr/>
        </p:nvSpPr>
        <p:spPr>
          <a:xfrm>
            <a:off x="2057400" y="3314700"/>
            <a:ext cx="15163800" cy="3539430"/>
          </a:xfrm>
          <a:prstGeom prst="rect">
            <a:avLst/>
          </a:prstGeom>
          <a:noFill/>
        </p:spPr>
        <p:txBody>
          <a:bodyPr wrap="square">
            <a:spAutoFit/>
          </a:bodyPr>
          <a:lstStyle/>
          <a:p>
            <a:r>
              <a:rPr lang="en-US" sz="2800" dirty="0">
                <a:solidFill>
                  <a:srgbClr val="004579"/>
                </a:solidFill>
                <a:latin typeface="Calibri"/>
                <a:ea typeface="Calibri"/>
                <a:cs typeface="Calibri"/>
              </a:rPr>
              <a:t>Recently a Joined Industry Project (JIP) has started to develop a Recommended Practice how to </a:t>
            </a:r>
            <a:r>
              <a:rPr lang="en-US" sz="2800" b="1" dirty="0">
                <a:solidFill>
                  <a:srgbClr val="004579"/>
                </a:solidFill>
                <a:latin typeface="Calibri"/>
                <a:ea typeface="Calibri"/>
                <a:cs typeface="Calibri"/>
              </a:rPr>
              <a:t>design, install, use and maintain 24/7 CUI monitoring sensors</a:t>
            </a:r>
            <a:r>
              <a:rPr lang="en-US" sz="2800" dirty="0">
                <a:solidFill>
                  <a:srgbClr val="004579"/>
                </a:solidFill>
                <a:latin typeface="Calibri"/>
                <a:ea typeface="Calibri"/>
                <a:cs typeface="Calibri"/>
              </a:rPr>
              <a:t>.</a:t>
            </a:r>
          </a:p>
          <a:p>
            <a:endParaRPr lang="en-US" sz="2800" dirty="0">
              <a:solidFill>
                <a:srgbClr val="004579"/>
              </a:solidFill>
              <a:latin typeface="Calibri"/>
              <a:ea typeface="Calibri"/>
              <a:cs typeface="Calibri"/>
            </a:endParaRPr>
          </a:p>
          <a:p>
            <a:r>
              <a:rPr lang="en-US" sz="2800" dirty="0">
                <a:solidFill>
                  <a:srgbClr val="004579"/>
                </a:solidFill>
                <a:latin typeface="Calibri"/>
                <a:ea typeface="Calibri"/>
                <a:cs typeface="Calibri"/>
              </a:rPr>
              <a:t>Today’s members of this JIP are customers / clients from KAI-Con® or CorrosionRADAR®.</a:t>
            </a:r>
            <a:endParaRPr lang="en-GB" sz="2800" dirty="0">
              <a:solidFill>
                <a:srgbClr val="004579"/>
              </a:solidFill>
              <a:latin typeface="Calibri"/>
              <a:ea typeface="Calibri"/>
              <a:cs typeface="Calibri"/>
            </a:endParaRPr>
          </a:p>
          <a:p>
            <a:endParaRPr lang="en-GB" sz="2800" dirty="0">
              <a:solidFill>
                <a:srgbClr val="004579"/>
              </a:solidFill>
              <a:latin typeface="Calibri"/>
              <a:ea typeface="Calibri"/>
              <a:cs typeface="Calibri"/>
            </a:endParaRPr>
          </a:p>
          <a:p>
            <a:r>
              <a:rPr lang="en-GB" sz="2800" dirty="0">
                <a:solidFill>
                  <a:srgbClr val="004579"/>
                </a:solidFill>
                <a:latin typeface="Calibri"/>
                <a:ea typeface="Calibri"/>
                <a:cs typeface="Calibri"/>
              </a:rPr>
              <a:t>More information on this JIP and possible partnership can be given while:</a:t>
            </a:r>
          </a:p>
          <a:p>
            <a:pPr marL="457200" indent="-457200">
              <a:buFont typeface="Arial" panose="020B0604020202020204" pitchFamily="34" charset="0"/>
              <a:buChar char="•"/>
            </a:pPr>
            <a:r>
              <a:rPr lang="en-GB" sz="2800" dirty="0">
                <a:solidFill>
                  <a:srgbClr val="004579"/>
                </a:solidFill>
                <a:latin typeface="Calibri"/>
                <a:ea typeface="Calibri"/>
                <a:cs typeface="Calibri"/>
              </a:rPr>
              <a:t>Visiting the CorrosionRADAR</a:t>
            </a:r>
            <a:r>
              <a:rPr lang="en-US" sz="2800" dirty="0">
                <a:solidFill>
                  <a:srgbClr val="004579"/>
                </a:solidFill>
                <a:latin typeface="Calibri"/>
                <a:ea typeface="Calibri"/>
                <a:cs typeface="Calibri"/>
              </a:rPr>
              <a:t>® booth at the Jubcor 2024 exhibition hall.</a:t>
            </a:r>
          </a:p>
          <a:p>
            <a:pPr marL="457200" indent="-457200">
              <a:buFont typeface="Arial" panose="020B0604020202020204" pitchFamily="34" charset="0"/>
              <a:buChar char="•"/>
            </a:pPr>
            <a:r>
              <a:rPr lang="en-US" sz="2800" dirty="0">
                <a:solidFill>
                  <a:srgbClr val="004579"/>
                </a:solidFill>
                <a:latin typeface="Calibri"/>
                <a:ea typeface="Calibri"/>
                <a:cs typeface="Calibri"/>
              </a:rPr>
              <a:t>Contact T. Knijff</a:t>
            </a:r>
          </a:p>
        </p:txBody>
      </p:sp>
      <p:sp>
        <p:nvSpPr>
          <p:cNvPr id="5" name="Tekstvak 4">
            <a:extLst>
              <a:ext uri="{FF2B5EF4-FFF2-40B4-BE49-F238E27FC236}">
                <a16:creationId xmlns:a16="http://schemas.microsoft.com/office/drawing/2014/main" id="{562E1181-D193-FD51-435E-80C6EDEDD20F}"/>
              </a:ext>
            </a:extLst>
          </p:cNvPr>
          <p:cNvSpPr txBox="1"/>
          <p:nvPr/>
        </p:nvSpPr>
        <p:spPr>
          <a:xfrm>
            <a:off x="1479226" y="1333500"/>
            <a:ext cx="3471959" cy="584775"/>
          </a:xfrm>
          <a:prstGeom prst="rect">
            <a:avLst/>
          </a:prstGeom>
          <a:noFill/>
        </p:spPr>
        <p:txBody>
          <a:bodyPr wrap="square">
            <a:spAutoFit/>
          </a:bodyPr>
          <a:lstStyle/>
          <a:p>
            <a:pPr marL="0" indent="0">
              <a:buNone/>
            </a:pPr>
            <a:r>
              <a:rPr lang="en-GB" sz="3200" b="1" cap="small" dirty="0">
                <a:solidFill>
                  <a:srgbClr val="007DBD"/>
                </a:solidFill>
                <a:latin typeface="Calibri" panose="020F0502020204030204" pitchFamily="34" charset="0"/>
                <a:ea typeface="Calibri" panose="020F0502020204030204" pitchFamily="34" charset="0"/>
                <a:cs typeface="Calibri" panose="020F0502020204030204" pitchFamily="34" charset="0"/>
                <a:sym typeface="Arial"/>
              </a:rPr>
              <a:t>INVITATION:</a:t>
            </a:r>
            <a:endParaRPr lang="en-GB" sz="32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774426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62443" y="7598882"/>
            <a:ext cx="5376236" cy="5376236"/>
          </a:xfrm>
          <a:custGeom>
            <a:avLst/>
            <a:gdLst/>
            <a:ahLst/>
            <a:cxnLst/>
            <a:rect l="l" t="t" r="r" b="b"/>
            <a:pathLst>
              <a:path w="5376236" h="5376236">
                <a:moveTo>
                  <a:pt x="0" y="0"/>
                </a:moveTo>
                <a:lnTo>
                  <a:pt x="5376236" y="0"/>
                </a:lnTo>
                <a:lnTo>
                  <a:pt x="5376236" y="5376236"/>
                </a:lnTo>
                <a:lnTo>
                  <a:pt x="0" y="53762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5805572" y="5872081"/>
            <a:ext cx="9815427" cy="1102866"/>
          </a:xfrm>
          <a:prstGeom prst="rect">
            <a:avLst/>
          </a:prstGeom>
        </p:spPr>
        <p:txBody>
          <a:bodyPr wrap="square" lIns="0" tIns="0" rIns="0" bIns="0" rtlCol="0" anchor="t">
            <a:spAutoFit/>
          </a:bodyPr>
          <a:lstStyle/>
          <a:p>
            <a:pPr>
              <a:lnSpc>
                <a:spcPts val="4312"/>
              </a:lnSpc>
            </a:pPr>
            <a:r>
              <a:rPr lang="en-US" sz="3593" spc="125" dirty="0">
                <a:solidFill>
                  <a:srgbClr val="E28126"/>
                </a:solidFill>
                <a:latin typeface="Codec Pro ExtraBold"/>
              </a:rPr>
              <a:t>Theo Knijff (KAI-Con)</a:t>
            </a:r>
          </a:p>
          <a:p>
            <a:pPr>
              <a:lnSpc>
                <a:spcPts val="4312"/>
              </a:lnSpc>
            </a:pPr>
            <a:r>
              <a:rPr lang="en-US" sz="3593" spc="125" dirty="0">
                <a:solidFill>
                  <a:srgbClr val="E28126"/>
                </a:solidFill>
                <a:latin typeface="Codec Pro ExtraBold"/>
              </a:rPr>
              <a:t>Ex-Dow, Senior Asset Integrity Manager</a:t>
            </a:r>
          </a:p>
        </p:txBody>
      </p:sp>
      <p:sp>
        <p:nvSpPr>
          <p:cNvPr id="4" name="TextBox 4"/>
          <p:cNvSpPr txBox="1"/>
          <p:nvPr/>
        </p:nvSpPr>
        <p:spPr>
          <a:xfrm>
            <a:off x="5805573" y="3952990"/>
            <a:ext cx="6676854" cy="1336871"/>
          </a:xfrm>
          <a:prstGeom prst="rect">
            <a:avLst/>
          </a:prstGeom>
        </p:spPr>
        <p:txBody>
          <a:bodyPr lIns="0" tIns="0" rIns="0" bIns="0" rtlCol="0" anchor="t">
            <a:spAutoFit/>
          </a:bodyPr>
          <a:lstStyle/>
          <a:p>
            <a:pPr algn="l">
              <a:lnSpc>
                <a:spcPts val="9220"/>
              </a:lnSpc>
            </a:pPr>
            <a:r>
              <a:rPr lang="en-US" sz="8781" spc="184">
                <a:solidFill>
                  <a:srgbClr val="0C3E5B"/>
                </a:solidFill>
                <a:latin typeface="Codec Pro ExtraBold"/>
              </a:rPr>
              <a:t>THANK YOU</a:t>
            </a:r>
          </a:p>
        </p:txBody>
      </p:sp>
      <p:sp>
        <p:nvSpPr>
          <p:cNvPr id="5" name="Freeform 5"/>
          <p:cNvSpPr/>
          <p:nvPr/>
        </p:nvSpPr>
        <p:spPr>
          <a:xfrm>
            <a:off x="1028700" y="1163607"/>
            <a:ext cx="934283" cy="1815744"/>
          </a:xfrm>
          <a:custGeom>
            <a:avLst/>
            <a:gdLst/>
            <a:ahLst/>
            <a:cxnLst/>
            <a:rect l="l" t="t" r="r" b="b"/>
            <a:pathLst>
              <a:path w="934283" h="1815744">
                <a:moveTo>
                  <a:pt x="0" y="0"/>
                </a:moveTo>
                <a:lnTo>
                  <a:pt x="934283" y="0"/>
                </a:lnTo>
                <a:lnTo>
                  <a:pt x="934283" y="1815744"/>
                </a:lnTo>
                <a:lnTo>
                  <a:pt x="0" y="18157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TextBox 6"/>
          <p:cNvSpPr txBox="1"/>
          <p:nvPr/>
        </p:nvSpPr>
        <p:spPr>
          <a:xfrm>
            <a:off x="8738732" y="7866608"/>
            <a:ext cx="5129667" cy="383695"/>
          </a:xfrm>
          <a:prstGeom prst="rect">
            <a:avLst/>
          </a:prstGeom>
        </p:spPr>
        <p:txBody>
          <a:bodyPr wrap="square" lIns="0" tIns="0" rIns="0" bIns="0" rtlCol="0" anchor="t">
            <a:spAutoFit/>
          </a:bodyPr>
          <a:lstStyle/>
          <a:p>
            <a:pPr algn="ctr">
              <a:lnSpc>
                <a:spcPts val="3212"/>
              </a:lnSpc>
            </a:pPr>
            <a:r>
              <a:rPr lang="en-US" sz="2294" dirty="0">
                <a:solidFill>
                  <a:srgbClr val="E28126"/>
                </a:solidFill>
                <a:latin typeface="Canva Sans"/>
              </a:rPr>
              <a:t>Email: theoknijff@zeelandnet.nl</a:t>
            </a:r>
          </a:p>
        </p:txBody>
      </p:sp>
      <p:sp>
        <p:nvSpPr>
          <p:cNvPr id="7" name="TextBox 7"/>
          <p:cNvSpPr txBox="1"/>
          <p:nvPr/>
        </p:nvSpPr>
        <p:spPr>
          <a:xfrm>
            <a:off x="5560775" y="7866295"/>
            <a:ext cx="2744896" cy="389394"/>
          </a:xfrm>
          <a:prstGeom prst="rect">
            <a:avLst/>
          </a:prstGeom>
        </p:spPr>
        <p:txBody>
          <a:bodyPr lIns="0" tIns="0" rIns="0" bIns="0" rtlCol="0" anchor="t">
            <a:spAutoFit/>
          </a:bodyPr>
          <a:lstStyle/>
          <a:p>
            <a:pPr algn="ctr">
              <a:lnSpc>
                <a:spcPts val="3212"/>
              </a:lnSpc>
            </a:pPr>
            <a:r>
              <a:rPr lang="en-US" sz="2294" dirty="0">
                <a:solidFill>
                  <a:srgbClr val="E28126"/>
                </a:solidFill>
                <a:latin typeface="Canva Sans"/>
              </a:rPr>
              <a:t>Tel +31 6 10786912</a:t>
            </a:r>
          </a:p>
        </p:txBody>
      </p:sp>
      <p:sp>
        <p:nvSpPr>
          <p:cNvPr id="9" name="Freeform 9"/>
          <p:cNvSpPr/>
          <p:nvPr/>
        </p:nvSpPr>
        <p:spPr>
          <a:xfrm>
            <a:off x="10261017" y="7129381"/>
            <a:ext cx="699127" cy="699127"/>
          </a:xfrm>
          <a:custGeom>
            <a:avLst/>
            <a:gdLst/>
            <a:ahLst/>
            <a:cxnLst/>
            <a:rect l="l" t="t" r="r" b="b"/>
            <a:pathLst>
              <a:path w="699127" h="699127">
                <a:moveTo>
                  <a:pt x="0" y="0"/>
                </a:moveTo>
                <a:lnTo>
                  <a:pt x="699126" y="0"/>
                </a:lnTo>
                <a:lnTo>
                  <a:pt x="699126" y="699127"/>
                </a:lnTo>
                <a:lnTo>
                  <a:pt x="0" y="6991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0" name="TextBox 10"/>
          <p:cNvSpPr txBox="1"/>
          <p:nvPr/>
        </p:nvSpPr>
        <p:spPr>
          <a:xfrm>
            <a:off x="-3606480" y="7586669"/>
            <a:ext cx="3606480" cy="815479"/>
          </a:xfrm>
          <a:prstGeom prst="rect">
            <a:avLst/>
          </a:prstGeom>
        </p:spPr>
        <p:txBody>
          <a:bodyPr lIns="0" tIns="0" rIns="0" bIns="0" rtlCol="0" anchor="t">
            <a:spAutoFit/>
          </a:bodyPr>
          <a:lstStyle/>
          <a:p>
            <a:pPr algn="ctr">
              <a:lnSpc>
                <a:spcPts val="3352"/>
              </a:lnSpc>
            </a:pPr>
            <a:r>
              <a:rPr lang="en-US" sz="2394">
                <a:solidFill>
                  <a:srgbClr val="E28126"/>
                </a:solidFill>
                <a:latin typeface="Canva Sans"/>
              </a:rPr>
              <a:t>Calle Cualquiera 123, Cualquier Lugar</a:t>
            </a:r>
          </a:p>
        </p:txBody>
      </p:sp>
      <p:grpSp>
        <p:nvGrpSpPr>
          <p:cNvPr id="11" name="Group 11"/>
          <p:cNvGrpSpPr/>
          <p:nvPr/>
        </p:nvGrpSpPr>
        <p:grpSpPr>
          <a:xfrm>
            <a:off x="5805573" y="741422"/>
            <a:ext cx="6676854" cy="2218588"/>
            <a:chOff x="0" y="0"/>
            <a:chExt cx="8902472" cy="2958117"/>
          </a:xfrm>
        </p:grpSpPr>
        <p:sp>
          <p:nvSpPr>
            <p:cNvPr id="12" name="TextBox 12"/>
            <p:cNvSpPr txBox="1"/>
            <p:nvPr/>
          </p:nvSpPr>
          <p:spPr>
            <a:xfrm>
              <a:off x="46032" y="-390525"/>
              <a:ext cx="7647784" cy="2465942"/>
            </a:xfrm>
            <a:prstGeom prst="rect">
              <a:avLst/>
            </a:prstGeom>
          </p:spPr>
          <p:txBody>
            <a:bodyPr lIns="0" tIns="0" rIns="0" bIns="0" rtlCol="0" anchor="t">
              <a:spAutoFit/>
            </a:bodyPr>
            <a:lstStyle/>
            <a:p>
              <a:pPr algn="ctr">
                <a:lnSpc>
                  <a:spcPts val="14360"/>
                </a:lnSpc>
              </a:pPr>
              <a:r>
                <a:rPr lang="en-US" sz="10257">
                  <a:solidFill>
                    <a:srgbClr val="0C3E5A"/>
                  </a:solidFill>
                  <a:latin typeface="Tabarra Sans Heavy"/>
                </a:rPr>
                <a:t>JUBCOR</a:t>
              </a:r>
            </a:p>
          </p:txBody>
        </p:sp>
        <p:grpSp>
          <p:nvGrpSpPr>
            <p:cNvPr id="13" name="Group 13"/>
            <p:cNvGrpSpPr/>
            <p:nvPr/>
          </p:nvGrpSpPr>
          <p:grpSpPr>
            <a:xfrm>
              <a:off x="46032" y="1703085"/>
              <a:ext cx="8856440" cy="757183"/>
              <a:chOff x="0" y="0"/>
              <a:chExt cx="1782556" cy="152400"/>
            </a:xfrm>
          </p:grpSpPr>
          <p:sp>
            <p:nvSpPr>
              <p:cNvPr id="14" name="Freeform 14"/>
              <p:cNvSpPr/>
              <p:nvPr/>
            </p:nvSpPr>
            <p:spPr>
              <a:xfrm>
                <a:off x="0" y="0"/>
                <a:ext cx="1782556" cy="152400"/>
              </a:xfrm>
              <a:custGeom>
                <a:avLst/>
                <a:gdLst/>
                <a:ahLst/>
                <a:cxnLst/>
                <a:rect l="l" t="t" r="r" b="b"/>
                <a:pathLst>
                  <a:path w="1782556" h="152400">
                    <a:moveTo>
                      <a:pt x="0" y="0"/>
                    </a:moveTo>
                    <a:lnTo>
                      <a:pt x="1782556" y="0"/>
                    </a:lnTo>
                    <a:lnTo>
                      <a:pt x="1782556" y="152400"/>
                    </a:lnTo>
                    <a:lnTo>
                      <a:pt x="0" y="152400"/>
                    </a:lnTo>
                    <a:close/>
                  </a:path>
                </a:pathLst>
              </a:custGeom>
              <a:solidFill>
                <a:srgbClr val="E28126"/>
              </a:solidFill>
            </p:spPr>
            <p:txBody>
              <a:bodyPr/>
              <a:lstStyle/>
              <a:p>
                <a:endParaRPr lang="en-GB"/>
              </a:p>
            </p:txBody>
          </p:sp>
        </p:grpSp>
        <p:grpSp>
          <p:nvGrpSpPr>
            <p:cNvPr id="15" name="Group 15"/>
            <p:cNvGrpSpPr/>
            <p:nvPr/>
          </p:nvGrpSpPr>
          <p:grpSpPr>
            <a:xfrm rot="5400000">
              <a:off x="7220653" y="778449"/>
              <a:ext cx="2277074" cy="1086564"/>
              <a:chOff x="0" y="0"/>
              <a:chExt cx="458312" cy="218695"/>
            </a:xfrm>
          </p:grpSpPr>
          <p:sp>
            <p:nvSpPr>
              <p:cNvPr id="16" name="Freeform 16"/>
              <p:cNvSpPr/>
              <p:nvPr/>
            </p:nvSpPr>
            <p:spPr>
              <a:xfrm>
                <a:off x="0" y="0"/>
                <a:ext cx="458312" cy="218695"/>
              </a:xfrm>
              <a:custGeom>
                <a:avLst/>
                <a:gdLst/>
                <a:ahLst/>
                <a:cxnLst/>
                <a:rect l="l" t="t" r="r" b="b"/>
                <a:pathLst>
                  <a:path w="458312" h="218695">
                    <a:moveTo>
                      <a:pt x="0" y="0"/>
                    </a:moveTo>
                    <a:lnTo>
                      <a:pt x="458312" y="0"/>
                    </a:lnTo>
                    <a:lnTo>
                      <a:pt x="458312" y="218695"/>
                    </a:lnTo>
                    <a:lnTo>
                      <a:pt x="0" y="218695"/>
                    </a:lnTo>
                    <a:close/>
                  </a:path>
                </a:pathLst>
              </a:custGeom>
              <a:solidFill>
                <a:srgbClr val="0C3E5B"/>
              </a:solidFill>
            </p:spPr>
            <p:txBody>
              <a:bodyPr/>
              <a:lstStyle/>
              <a:p>
                <a:endParaRPr lang="en-GB"/>
              </a:p>
            </p:txBody>
          </p:sp>
        </p:grpSp>
        <p:sp>
          <p:nvSpPr>
            <p:cNvPr id="17" name="TextBox 17"/>
            <p:cNvSpPr txBox="1"/>
            <p:nvPr/>
          </p:nvSpPr>
          <p:spPr>
            <a:xfrm>
              <a:off x="0" y="1745158"/>
              <a:ext cx="7693816" cy="715110"/>
            </a:xfrm>
            <a:prstGeom prst="rect">
              <a:avLst/>
            </a:prstGeom>
          </p:spPr>
          <p:txBody>
            <a:bodyPr lIns="0" tIns="0" rIns="0" bIns="0" rtlCol="0" anchor="t">
              <a:spAutoFit/>
            </a:bodyPr>
            <a:lstStyle/>
            <a:p>
              <a:pPr algn="ctr">
                <a:lnSpc>
                  <a:spcPts val="4160"/>
                </a:lnSpc>
              </a:pPr>
              <a:r>
                <a:rPr lang="en-US" sz="2972">
                  <a:solidFill>
                    <a:srgbClr val="FFFFFF"/>
                  </a:solidFill>
                  <a:latin typeface="Tabarra Sans"/>
                </a:rPr>
                <a:t>CONFERENCE &amp; EXHIBITION</a:t>
              </a:r>
            </a:p>
          </p:txBody>
        </p:sp>
        <p:sp>
          <p:nvSpPr>
            <p:cNvPr id="18" name="TextBox 18"/>
            <p:cNvSpPr txBox="1"/>
            <p:nvPr/>
          </p:nvSpPr>
          <p:spPr>
            <a:xfrm rot="5400000">
              <a:off x="7366586" y="753233"/>
              <a:ext cx="2175660" cy="1136996"/>
            </a:xfrm>
            <a:prstGeom prst="rect">
              <a:avLst/>
            </a:prstGeom>
          </p:spPr>
          <p:txBody>
            <a:bodyPr lIns="0" tIns="0" rIns="0" bIns="0" rtlCol="0" anchor="t">
              <a:spAutoFit/>
            </a:bodyPr>
            <a:lstStyle/>
            <a:p>
              <a:pPr algn="ctr">
                <a:lnSpc>
                  <a:spcPts val="6623"/>
                </a:lnSpc>
              </a:pPr>
              <a:r>
                <a:rPr lang="en-US" sz="4731" spc="146">
                  <a:solidFill>
                    <a:srgbClr val="FFFFFF"/>
                  </a:solidFill>
                  <a:latin typeface="Tabarra Sans Heavy"/>
                </a:rPr>
                <a:t>2024</a:t>
              </a:r>
            </a:p>
          </p:txBody>
        </p:sp>
        <p:sp>
          <p:nvSpPr>
            <p:cNvPr id="19" name="TextBox 19"/>
            <p:cNvSpPr txBox="1"/>
            <p:nvPr/>
          </p:nvSpPr>
          <p:spPr>
            <a:xfrm>
              <a:off x="30747" y="2522888"/>
              <a:ext cx="8871725" cy="435229"/>
            </a:xfrm>
            <a:prstGeom prst="rect">
              <a:avLst/>
            </a:prstGeom>
          </p:spPr>
          <p:txBody>
            <a:bodyPr lIns="0" tIns="0" rIns="0" bIns="0" rtlCol="0" anchor="t">
              <a:spAutoFit/>
            </a:bodyPr>
            <a:lstStyle/>
            <a:p>
              <a:pPr algn="ctr">
                <a:lnSpc>
                  <a:spcPts val="2822"/>
                </a:lnSpc>
                <a:spcBef>
                  <a:spcPct val="0"/>
                </a:spcBef>
              </a:pPr>
              <a:r>
                <a:rPr lang="en-US" sz="2016">
                  <a:solidFill>
                    <a:srgbClr val="0C3E5B"/>
                  </a:solidFill>
                  <a:latin typeface="Glacial Indifference Bold"/>
                </a:rPr>
                <a:t>INNOVATIVE SOLUTIONS FOR CORROSION CHALLENGES</a:t>
              </a:r>
            </a:p>
          </p:txBody>
        </p:sp>
      </p:grpSp>
      <p:sp>
        <p:nvSpPr>
          <p:cNvPr id="21" name="Freeform 21"/>
          <p:cNvSpPr/>
          <p:nvPr/>
        </p:nvSpPr>
        <p:spPr>
          <a:xfrm>
            <a:off x="15813171" y="1325694"/>
            <a:ext cx="482144" cy="467032"/>
          </a:xfrm>
          <a:custGeom>
            <a:avLst/>
            <a:gdLst/>
            <a:ahLst/>
            <a:cxnLst/>
            <a:rect l="l" t="t" r="r" b="b"/>
            <a:pathLst>
              <a:path w="482144" h="467032">
                <a:moveTo>
                  <a:pt x="0" y="0"/>
                </a:moveTo>
                <a:lnTo>
                  <a:pt x="482144" y="0"/>
                </a:lnTo>
                <a:lnTo>
                  <a:pt x="482144" y="467032"/>
                </a:lnTo>
                <a:lnTo>
                  <a:pt x="0" y="4670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pic>
        <p:nvPicPr>
          <p:cNvPr id="23" name="Afbeelding 22">
            <a:extLst>
              <a:ext uri="{FF2B5EF4-FFF2-40B4-BE49-F238E27FC236}">
                <a16:creationId xmlns:a16="http://schemas.microsoft.com/office/drawing/2014/main" id="{607FEBE6-E80A-27EE-BB36-196FD87CB5E3}"/>
              </a:ext>
            </a:extLst>
          </p:cNvPr>
          <p:cNvPicPr>
            <a:picLocks noChangeAspect="1"/>
          </p:cNvPicPr>
          <p:nvPr/>
        </p:nvPicPr>
        <p:blipFill>
          <a:blip r:embed="rId10"/>
          <a:stretch>
            <a:fillRect/>
          </a:stretch>
        </p:blipFill>
        <p:spPr>
          <a:xfrm>
            <a:off x="14550814" y="1240740"/>
            <a:ext cx="3006858" cy="1021468"/>
          </a:xfrm>
          <a:prstGeom prst="rect">
            <a:avLst/>
          </a:prstGeom>
        </p:spPr>
      </p:pic>
      <p:sp>
        <p:nvSpPr>
          <p:cNvPr id="24" name="Tekstvak 23">
            <a:extLst>
              <a:ext uri="{FF2B5EF4-FFF2-40B4-BE49-F238E27FC236}">
                <a16:creationId xmlns:a16="http://schemas.microsoft.com/office/drawing/2014/main" id="{E3FA35D5-194E-D7CD-EB19-2640BADA6C14}"/>
              </a:ext>
            </a:extLst>
          </p:cNvPr>
          <p:cNvSpPr txBox="1"/>
          <p:nvPr/>
        </p:nvSpPr>
        <p:spPr>
          <a:xfrm>
            <a:off x="14550814" y="513776"/>
            <a:ext cx="3260364" cy="769441"/>
          </a:xfrm>
          <a:prstGeom prst="rect">
            <a:avLst/>
          </a:prstGeom>
          <a:noFill/>
        </p:spPr>
        <p:txBody>
          <a:bodyPr wrap="square">
            <a:spAutoFit/>
          </a:bodyPr>
          <a:lstStyle/>
          <a:p>
            <a:r>
              <a:rPr lang="nl-NL" sz="4400" b="1" dirty="0">
                <a:solidFill>
                  <a:srgbClr val="0A2F41"/>
                </a:solidFill>
                <a:effectLst/>
                <a:latin typeface="Arial" panose="020B0604020202020204" pitchFamily="34" charset="0"/>
                <a:ea typeface="Aptos" panose="020B0004020202020204" pitchFamily="34" charset="0"/>
              </a:rPr>
              <a:t>K</a:t>
            </a:r>
            <a:r>
              <a:rPr lang="nl-NL" sz="4400" b="1" dirty="0">
                <a:solidFill>
                  <a:srgbClr val="45B0E1"/>
                </a:solidFill>
                <a:effectLst/>
                <a:latin typeface="Arial" panose="020B0604020202020204" pitchFamily="34" charset="0"/>
                <a:ea typeface="Aptos" panose="020B0004020202020204" pitchFamily="34" charset="0"/>
              </a:rPr>
              <a:t>AI</a:t>
            </a:r>
            <a:r>
              <a:rPr lang="nl-NL" sz="4400" b="1" dirty="0">
                <a:solidFill>
                  <a:srgbClr val="83CAEB"/>
                </a:solidFill>
                <a:effectLst/>
                <a:latin typeface="Arial" panose="020B0604020202020204" pitchFamily="34" charset="0"/>
                <a:ea typeface="Aptos" panose="020B0004020202020204" pitchFamily="34" charset="0"/>
              </a:rPr>
              <a:t>-Con</a:t>
            </a:r>
            <a:endParaRPr lang="nl-NL" sz="4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Tekstvak 5">
            <a:extLst>
              <a:ext uri="{FF2B5EF4-FFF2-40B4-BE49-F238E27FC236}">
                <a16:creationId xmlns:a16="http://schemas.microsoft.com/office/drawing/2014/main" id="{469215D7-345F-852F-8C73-7328E3111B08}"/>
              </a:ext>
            </a:extLst>
          </p:cNvPr>
          <p:cNvSpPr txBox="1"/>
          <p:nvPr/>
        </p:nvSpPr>
        <p:spPr>
          <a:xfrm>
            <a:off x="784093" y="806608"/>
            <a:ext cx="10992254" cy="584775"/>
          </a:xfrm>
          <a:prstGeom prst="rect">
            <a:avLst/>
          </a:prstGeom>
          <a:noFill/>
        </p:spPr>
        <p:txBody>
          <a:bodyPr wrap="square">
            <a:spAutoFit/>
          </a:bodyPr>
          <a:lstStyle/>
          <a:p>
            <a:pPr marL="0" indent="0">
              <a:buNone/>
            </a:pPr>
            <a:r>
              <a:rPr lang="nl-NL" sz="3200" b="1" dirty="0">
                <a:solidFill>
                  <a:srgbClr val="0A2F41"/>
                </a:solidFill>
                <a:effectLst/>
                <a:latin typeface="Calibri" panose="020F0502020204030204" pitchFamily="34" charset="0"/>
                <a:ea typeface="Calibri" panose="020F0502020204030204" pitchFamily="34" charset="0"/>
                <a:cs typeface="Calibri" panose="020F0502020204030204" pitchFamily="34" charset="0"/>
              </a:rPr>
              <a:t>K</a:t>
            </a:r>
            <a:r>
              <a:rPr lang="nl-NL" sz="3200" b="1" dirty="0">
                <a:solidFill>
                  <a:srgbClr val="45B0E1"/>
                </a:solidFill>
                <a:effectLst/>
                <a:latin typeface="Calibri" panose="020F0502020204030204" pitchFamily="34" charset="0"/>
                <a:ea typeface="Calibri" panose="020F0502020204030204" pitchFamily="34" charset="0"/>
                <a:cs typeface="Calibri" panose="020F0502020204030204" pitchFamily="34" charset="0"/>
              </a:rPr>
              <a:t>AI</a:t>
            </a:r>
            <a:r>
              <a:rPr lang="nl-NL" sz="3200" b="1" dirty="0">
                <a:solidFill>
                  <a:srgbClr val="83CAEB"/>
                </a:solidFill>
                <a:effectLst/>
                <a:latin typeface="Calibri" panose="020F0502020204030204" pitchFamily="34" charset="0"/>
                <a:ea typeface="Calibri" panose="020F0502020204030204" pitchFamily="34" charset="0"/>
                <a:cs typeface="Calibri" panose="020F0502020204030204" pitchFamily="34" charset="0"/>
              </a:rPr>
              <a:t>-Con</a:t>
            </a:r>
            <a:r>
              <a:rPr lang="nl-NL" sz="3200" dirty="0">
                <a:solidFill>
                  <a:srgbClr val="004579"/>
                </a:solidFill>
                <a:latin typeface="Calibri" panose="020F0502020204030204" pitchFamily="34" charset="0"/>
                <a:ea typeface="Calibri" panose="020F0502020204030204" pitchFamily="34" charset="0"/>
                <a:cs typeface="Calibri" panose="020F0502020204030204" pitchFamily="34" charset="0"/>
              </a:rPr>
              <a:t>:</a:t>
            </a:r>
            <a:endParaRPr lang="en-GB" sz="3200" dirty="0">
              <a:solidFill>
                <a:srgbClr val="004579"/>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7" name="Tekstvak 6">
            <a:extLst>
              <a:ext uri="{FF2B5EF4-FFF2-40B4-BE49-F238E27FC236}">
                <a16:creationId xmlns:a16="http://schemas.microsoft.com/office/drawing/2014/main" id="{FB226142-9BD6-02FC-3171-5568B1588E79}"/>
              </a:ext>
            </a:extLst>
          </p:cNvPr>
          <p:cNvSpPr txBox="1"/>
          <p:nvPr/>
        </p:nvSpPr>
        <p:spPr>
          <a:xfrm>
            <a:off x="1143000" y="4952296"/>
            <a:ext cx="14173201" cy="4401205"/>
          </a:xfrm>
          <a:prstGeom prst="rect">
            <a:avLst/>
          </a:prstGeom>
          <a:noFill/>
        </p:spPr>
        <p:txBody>
          <a:bodyPr wrap="square">
            <a:spAutoFit/>
          </a:bodyPr>
          <a:lstStyle/>
          <a:p>
            <a:r>
              <a:rPr lang="en-US" sz="2800" dirty="0">
                <a:solidFill>
                  <a:srgbClr val="004579"/>
                </a:solidFill>
                <a:latin typeface="Calibri"/>
                <a:ea typeface="Calibri"/>
                <a:cs typeface="Calibri"/>
              </a:rPr>
              <a:t>March 2024 – Now:     	Owner and founder of KAI-Con.</a:t>
            </a:r>
          </a:p>
          <a:p>
            <a:r>
              <a:rPr lang="en-US" sz="2800" dirty="0">
                <a:solidFill>
                  <a:srgbClr val="004579"/>
                </a:solidFill>
                <a:latin typeface="Calibri"/>
                <a:ea typeface="Calibri"/>
                <a:cs typeface="Calibri"/>
              </a:rPr>
              <a:t>Dec 2020 – Sept 2023:	Senior Asset Integrity Manager Dow Hydrocarbons.</a:t>
            </a:r>
          </a:p>
          <a:p>
            <a:r>
              <a:rPr lang="en-US" sz="2800" dirty="0">
                <a:solidFill>
                  <a:srgbClr val="004579"/>
                </a:solidFill>
                <a:latin typeface="Calibri"/>
                <a:ea typeface="Calibri"/>
                <a:cs typeface="Calibri"/>
              </a:rPr>
              <a:t>Apr 2007 – Dec 2020:	Senior Reliability Manager Dow Hydrocarbons.</a:t>
            </a:r>
          </a:p>
          <a:p>
            <a:r>
              <a:rPr lang="en-US" sz="2800" dirty="0">
                <a:solidFill>
                  <a:srgbClr val="004579"/>
                </a:solidFill>
                <a:latin typeface="Calibri"/>
                <a:ea typeface="Calibri"/>
                <a:cs typeface="Calibri"/>
              </a:rPr>
              <a:t>Apr 2003 – Apr 2007:	Maintenance Manager Dow Octene1 Project, Spain</a:t>
            </a:r>
          </a:p>
          <a:p>
            <a:r>
              <a:rPr lang="en-US" sz="2800" dirty="0">
                <a:solidFill>
                  <a:srgbClr val="004579"/>
                </a:solidFill>
                <a:latin typeface="Calibri"/>
                <a:ea typeface="Calibri"/>
                <a:cs typeface="Calibri"/>
              </a:rPr>
              <a:t>Sept 1996 – Apr 2003:	Reliability Manager Dow Styrene.</a:t>
            </a:r>
          </a:p>
          <a:p>
            <a:r>
              <a:rPr lang="en-US" sz="2800" dirty="0">
                <a:solidFill>
                  <a:srgbClr val="004579"/>
                </a:solidFill>
                <a:latin typeface="Calibri"/>
                <a:ea typeface="Calibri"/>
                <a:cs typeface="Calibri"/>
              </a:rPr>
              <a:t>Sept 1992 – Sept 1996:	Production Engineer Dow Styrene.</a:t>
            </a:r>
          </a:p>
          <a:p>
            <a:r>
              <a:rPr lang="en-US" sz="2800" dirty="0">
                <a:solidFill>
                  <a:srgbClr val="004579"/>
                </a:solidFill>
                <a:latin typeface="Calibri"/>
                <a:ea typeface="Calibri"/>
                <a:cs typeface="Calibri"/>
              </a:rPr>
              <a:t>Feb 1987 – Sept 1992:	Production Engineer Dow Polyurethane.</a:t>
            </a:r>
          </a:p>
          <a:p>
            <a:endParaRPr lang="en-US" sz="2800" dirty="0">
              <a:solidFill>
                <a:srgbClr val="004579"/>
              </a:solidFill>
              <a:latin typeface="Calibri"/>
              <a:ea typeface="Calibri"/>
              <a:cs typeface="Calibri"/>
            </a:endParaRPr>
          </a:p>
          <a:p>
            <a:r>
              <a:rPr lang="en-US" sz="2800" dirty="0">
                <a:solidFill>
                  <a:srgbClr val="004579"/>
                </a:solidFill>
                <a:latin typeface="Calibri"/>
                <a:ea typeface="Calibri"/>
                <a:cs typeface="Calibri"/>
              </a:rPr>
              <a:t>Jan 2013 – Sept 2023:	Chair of the </a:t>
            </a:r>
            <a:r>
              <a:rPr lang="en-US" sz="2800" dirty="0">
                <a:solidFill>
                  <a:srgbClr val="004579"/>
                </a:solidFill>
                <a:latin typeface="Calibri"/>
                <a:ea typeface="Calibri"/>
                <a:cs typeface="Calibri"/>
                <a:hlinkClick r:id="rId6"/>
              </a:rPr>
              <a:t>EEPC</a:t>
            </a:r>
            <a:r>
              <a:rPr lang="en-US" sz="2800" dirty="0">
                <a:solidFill>
                  <a:srgbClr val="004579"/>
                </a:solidFill>
                <a:latin typeface="Calibri"/>
                <a:ea typeface="Calibri"/>
                <a:cs typeface="Calibri"/>
              </a:rPr>
              <a:t> Maintenance Issue Group. </a:t>
            </a:r>
          </a:p>
          <a:p>
            <a:r>
              <a:rPr lang="en-US" sz="2800" dirty="0">
                <a:solidFill>
                  <a:srgbClr val="004579"/>
                </a:solidFill>
                <a:latin typeface="Calibri"/>
                <a:ea typeface="Calibri"/>
                <a:cs typeface="Calibri"/>
              </a:rPr>
              <a:t>Mar 2013 – Nov 2016:	Director of </a:t>
            </a:r>
            <a:r>
              <a:rPr lang="en-US" sz="2800" dirty="0">
                <a:solidFill>
                  <a:srgbClr val="004579"/>
                </a:solidFill>
                <a:latin typeface="Calibri"/>
                <a:ea typeface="Calibri"/>
                <a:cs typeface="Calibri"/>
                <a:hlinkClick r:id="rId7"/>
              </a:rPr>
              <a:t>KIC|MPI </a:t>
            </a:r>
            <a:r>
              <a:rPr lang="en-US" sz="2800" dirty="0">
                <a:solidFill>
                  <a:srgbClr val="004579"/>
                </a:solidFill>
                <a:latin typeface="Calibri"/>
                <a:ea typeface="Calibri"/>
                <a:cs typeface="Calibri"/>
              </a:rPr>
              <a:t>in </a:t>
            </a:r>
            <a:r>
              <a:rPr lang="en-US" sz="2800" dirty="0" err="1">
                <a:solidFill>
                  <a:srgbClr val="004579"/>
                </a:solidFill>
                <a:latin typeface="Calibri"/>
                <a:ea typeface="Calibri"/>
                <a:cs typeface="Calibri"/>
              </a:rPr>
              <a:t>Terneuzen</a:t>
            </a:r>
            <a:r>
              <a:rPr lang="en-US" sz="2800" dirty="0">
                <a:solidFill>
                  <a:srgbClr val="004579"/>
                </a:solidFill>
                <a:latin typeface="Calibri"/>
                <a:ea typeface="Calibri"/>
                <a:cs typeface="Calibri"/>
              </a:rPr>
              <a:t>, The Netherlands</a:t>
            </a:r>
            <a:r>
              <a:rPr lang="en-US" dirty="0">
                <a:solidFill>
                  <a:srgbClr val="004579"/>
                </a:solidFill>
                <a:latin typeface="Calibri"/>
                <a:ea typeface="Calibri"/>
                <a:cs typeface="Calibri"/>
              </a:rPr>
              <a:t>.</a:t>
            </a:r>
          </a:p>
        </p:txBody>
      </p:sp>
      <p:sp>
        <p:nvSpPr>
          <p:cNvPr id="8" name="Tekstvak 7">
            <a:extLst>
              <a:ext uri="{FF2B5EF4-FFF2-40B4-BE49-F238E27FC236}">
                <a16:creationId xmlns:a16="http://schemas.microsoft.com/office/drawing/2014/main" id="{A20BD63C-D84D-BCE1-BC0D-977596FAEFAE}"/>
              </a:ext>
            </a:extLst>
          </p:cNvPr>
          <p:cNvSpPr txBox="1"/>
          <p:nvPr/>
        </p:nvSpPr>
        <p:spPr>
          <a:xfrm>
            <a:off x="784450" y="4107897"/>
            <a:ext cx="10992254" cy="584775"/>
          </a:xfrm>
          <a:prstGeom prst="rect">
            <a:avLst/>
          </a:prstGeom>
          <a:noFill/>
        </p:spPr>
        <p:txBody>
          <a:bodyPr wrap="square">
            <a:spAutoFit/>
          </a:bodyPr>
          <a:lstStyle/>
          <a:p>
            <a:pPr marL="0" indent="0">
              <a:buNone/>
            </a:pPr>
            <a:r>
              <a:rPr lang="en-GB" sz="3200" b="1" cap="small" dirty="0">
                <a:solidFill>
                  <a:srgbClr val="007DBD"/>
                </a:solidFill>
                <a:latin typeface="Calibri" panose="020F0502020204030204" pitchFamily="34" charset="0"/>
                <a:ea typeface="Calibri" panose="020F0502020204030204" pitchFamily="34" charset="0"/>
                <a:cs typeface="Calibri" panose="020F0502020204030204" pitchFamily="34" charset="0"/>
                <a:sym typeface="Arial"/>
              </a:rPr>
              <a:t>Biography Theo Knijff</a:t>
            </a:r>
            <a:endParaRPr lang="en-GB" sz="32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9" name="Tekstvak 8">
            <a:extLst>
              <a:ext uri="{FF2B5EF4-FFF2-40B4-BE49-F238E27FC236}">
                <a16:creationId xmlns:a16="http://schemas.microsoft.com/office/drawing/2014/main" id="{88D01B3B-B9C5-3107-67D1-42B74EEB09A1}"/>
              </a:ext>
            </a:extLst>
          </p:cNvPr>
          <p:cNvSpPr txBox="1"/>
          <p:nvPr/>
        </p:nvSpPr>
        <p:spPr>
          <a:xfrm>
            <a:off x="1143000" y="1521937"/>
            <a:ext cx="16434129" cy="2246769"/>
          </a:xfrm>
          <a:prstGeom prst="rect">
            <a:avLst/>
          </a:prstGeom>
          <a:noFill/>
        </p:spPr>
        <p:txBody>
          <a:bodyPr wrap="square">
            <a:spAutoFit/>
          </a:bodyPr>
          <a:lstStyle/>
          <a:p>
            <a:r>
              <a:rPr lang="en-US" sz="2800" dirty="0">
                <a:solidFill>
                  <a:srgbClr val="004579"/>
                </a:solidFill>
                <a:latin typeface="Calibri"/>
                <a:ea typeface="Calibri"/>
                <a:cs typeface="Calibri"/>
              </a:rPr>
              <a:t>This company is a leading provider for Asset Integrity Consultancy within the Petrochemical Industry and provides services to:</a:t>
            </a:r>
          </a:p>
          <a:p>
            <a:pPr marL="285750" indent="-285750">
              <a:buFont typeface="Arial" panose="020B0604020202020204" pitchFamily="34" charset="0"/>
              <a:buChar char="•"/>
            </a:pPr>
            <a:r>
              <a:rPr lang="en-US" sz="2800" dirty="0">
                <a:solidFill>
                  <a:srgbClr val="004579"/>
                </a:solidFill>
                <a:latin typeface="Calibri"/>
                <a:ea typeface="Calibri"/>
                <a:cs typeface="Calibri"/>
              </a:rPr>
              <a:t>Maximize the Mechanical Integrity / Reliability of all assets targeted.</a:t>
            </a:r>
          </a:p>
          <a:p>
            <a:pPr marL="285750" indent="-285750">
              <a:buFont typeface="Arial" panose="020B0604020202020204" pitchFamily="34" charset="0"/>
              <a:buChar char="•"/>
            </a:pPr>
            <a:r>
              <a:rPr lang="en-US" sz="2800" dirty="0">
                <a:solidFill>
                  <a:srgbClr val="004579"/>
                </a:solidFill>
                <a:latin typeface="Calibri"/>
                <a:ea typeface="Calibri"/>
                <a:cs typeface="Calibri"/>
              </a:rPr>
              <a:t>Minimize Process Safety risks caused by unexpected (fixed) equipment failure.</a:t>
            </a:r>
          </a:p>
          <a:p>
            <a:pPr marL="285750" indent="-285750">
              <a:buFont typeface="Arial" panose="020B0604020202020204" pitchFamily="34" charset="0"/>
              <a:buChar char="•"/>
            </a:pPr>
            <a:r>
              <a:rPr lang="en-US" sz="2800" dirty="0">
                <a:solidFill>
                  <a:srgbClr val="004579"/>
                </a:solidFill>
                <a:latin typeface="Calibri"/>
                <a:ea typeface="Calibri"/>
                <a:cs typeface="Calibri"/>
              </a:rPr>
              <a:t>Optimize Inspection and /or Repair Strategies for Fixed Equipment during daily maintenance and turnarounds</a:t>
            </a:r>
            <a:r>
              <a:rPr lang="en-US" dirty="0">
                <a:solidFill>
                  <a:srgbClr val="004579"/>
                </a:solidFill>
                <a:latin typeface="Calibri"/>
                <a:ea typeface="Calibri"/>
                <a:cs typeface="Calibri"/>
              </a:rPr>
              <a:t>.</a:t>
            </a:r>
            <a:endParaRPr lang="nl-NL" dirty="0">
              <a:solidFill>
                <a:srgbClr val="004579"/>
              </a:solidFill>
              <a:latin typeface="Calibri"/>
              <a:ea typeface="Calibri"/>
              <a:cs typeface="Calibri"/>
            </a:endParaRPr>
          </a:p>
        </p:txBody>
      </p:sp>
      <p:pic>
        <p:nvPicPr>
          <p:cNvPr id="10" name="Afbeelding 1">
            <a:extLst>
              <a:ext uri="{FF2B5EF4-FFF2-40B4-BE49-F238E27FC236}">
                <a16:creationId xmlns:a16="http://schemas.microsoft.com/office/drawing/2014/main" id="{D35BCAE3-A25C-1D75-9486-F7B2E17DF1B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630399" y="7152899"/>
            <a:ext cx="1803729" cy="2282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765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Google Shape;810;g1073eb72adf_0_336">
            <a:extLst>
              <a:ext uri="{FF2B5EF4-FFF2-40B4-BE49-F238E27FC236}">
                <a16:creationId xmlns:a16="http://schemas.microsoft.com/office/drawing/2014/main" id="{21B3F940-0671-69EA-7083-D1ED199E6BA6}"/>
              </a:ext>
            </a:extLst>
          </p:cNvPr>
          <p:cNvSpPr txBox="1">
            <a:spLocks/>
          </p:cNvSpPr>
          <p:nvPr/>
        </p:nvSpPr>
        <p:spPr>
          <a:xfrm>
            <a:off x="251346" y="546332"/>
            <a:ext cx="15522054" cy="787168"/>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b="1" cap="small" dirty="0">
                <a:solidFill>
                  <a:srgbClr val="007DBD"/>
                </a:solidFill>
                <a:latin typeface="Calibri" panose="020F0502020204030204" pitchFamily="34" charset="0"/>
                <a:ea typeface="Calibri" panose="020F0502020204030204" pitchFamily="34" charset="0"/>
                <a:cs typeface="Calibri" panose="020F0502020204030204" pitchFamily="34" charset="0"/>
                <a:sym typeface="Arial"/>
              </a:rPr>
              <a:t>Within the (Petro) Chemical Industry CUI is among the biggest asset integrity threats.</a:t>
            </a:r>
            <a:endParaRPr lang="en-GB" sz="32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 name="Google Shape;615;p3">
            <a:extLst>
              <a:ext uri="{FF2B5EF4-FFF2-40B4-BE49-F238E27FC236}">
                <a16:creationId xmlns:a16="http://schemas.microsoft.com/office/drawing/2014/main" id="{F0312A25-7CF5-B8C6-FAB6-04A87AF7E641}"/>
              </a:ext>
            </a:extLst>
          </p:cNvPr>
          <p:cNvSpPr txBox="1"/>
          <p:nvPr/>
        </p:nvSpPr>
        <p:spPr>
          <a:xfrm>
            <a:off x="376170" y="1695634"/>
            <a:ext cx="11014752" cy="3505200"/>
          </a:xfrm>
          <a:prstGeom prst="rect">
            <a:avLst/>
          </a:prstGeom>
          <a:noFill/>
          <a:ln>
            <a:noFill/>
          </a:ln>
        </p:spPr>
        <p:txBody>
          <a:bodyPr spcFirstLastPara="1" wrap="square" lIns="91425" tIns="45700" rIns="91425" bIns="45700" anchor="b" anchorCtr="0">
            <a:noAutofit/>
          </a:bodyPr>
          <a:lstStyle/>
          <a:p>
            <a:pPr>
              <a:buClr>
                <a:srgbClr val="004579"/>
              </a:buClr>
              <a:buSzPts val="2800"/>
            </a:pPr>
            <a:r>
              <a:rPr lang="en-US" sz="2800" b="1" i="0" u="sng" strike="noStrike" cap="none" dirty="0">
                <a:solidFill>
                  <a:srgbClr val="004579"/>
                </a:solidFill>
                <a:latin typeface="Calibri"/>
                <a:ea typeface="Calibri"/>
                <a:cs typeface="Calibri"/>
                <a:sym typeface="Calibri"/>
              </a:rPr>
              <a:t>Some numbers:</a:t>
            </a:r>
          </a:p>
          <a:p>
            <a:pPr marL="285750" indent="-285750">
              <a:buClr>
                <a:srgbClr val="004579"/>
              </a:buClr>
              <a:buSzPts val="2800"/>
              <a:buFont typeface="Arial" panose="020B0604020202020204" pitchFamily="34" charset="0"/>
              <a:buChar char="•"/>
            </a:pPr>
            <a:r>
              <a:rPr lang="en-US" sz="2800" b="0" i="0" u="none" strike="noStrike" cap="none" dirty="0">
                <a:solidFill>
                  <a:srgbClr val="004579"/>
                </a:solidFill>
                <a:latin typeface="Calibri"/>
                <a:ea typeface="Calibri"/>
                <a:cs typeface="Calibri"/>
                <a:sym typeface="Calibri"/>
              </a:rPr>
              <a:t>Insulated CS Piping </a:t>
            </a:r>
            <a:r>
              <a:rPr lang="en-US" sz="2800" dirty="0">
                <a:solidFill>
                  <a:srgbClr val="004579"/>
                </a:solidFill>
                <a:latin typeface="Calibri"/>
                <a:ea typeface="Calibri"/>
                <a:cs typeface="Calibri"/>
                <a:sym typeface="Calibri"/>
              </a:rPr>
              <a:t>is mostly affected b</a:t>
            </a:r>
            <a:r>
              <a:rPr lang="en-US" sz="2800" b="0" i="0" u="none" strike="noStrike" cap="none" dirty="0">
                <a:solidFill>
                  <a:srgbClr val="004579"/>
                </a:solidFill>
                <a:latin typeface="Calibri"/>
                <a:ea typeface="Calibri"/>
                <a:cs typeface="Calibri"/>
                <a:sym typeface="Calibri"/>
              </a:rPr>
              <a:t>y </a:t>
            </a:r>
            <a:r>
              <a:rPr lang="en-US" sz="2800" dirty="0">
                <a:solidFill>
                  <a:srgbClr val="004579"/>
                </a:solidFill>
                <a:latin typeface="Calibri"/>
                <a:ea typeface="Calibri"/>
                <a:cs typeface="Calibri"/>
                <a:sym typeface="Calibri"/>
              </a:rPr>
              <a:t>CUI, around 6</a:t>
            </a:r>
            <a:r>
              <a:rPr lang="en-US" sz="2800" b="0" i="0" u="none" strike="noStrike" cap="none" dirty="0">
                <a:solidFill>
                  <a:srgbClr val="004579"/>
                </a:solidFill>
                <a:latin typeface="Calibri"/>
                <a:ea typeface="Calibri"/>
                <a:cs typeface="Calibri"/>
                <a:sym typeface="Calibri"/>
              </a:rPr>
              <a:t>0% of the installed base (depending on plant lay-out).</a:t>
            </a:r>
          </a:p>
          <a:p>
            <a:pPr marL="285750" indent="-285750">
              <a:buClr>
                <a:srgbClr val="004579"/>
              </a:buClr>
              <a:buSzPts val="2800"/>
              <a:buFont typeface="Arial" panose="020B0604020202020204" pitchFamily="34" charset="0"/>
              <a:buChar char="•"/>
            </a:pPr>
            <a:r>
              <a:rPr lang="en-GB" sz="2800" b="0" i="0" u="none" strike="noStrike" cap="none" dirty="0">
                <a:solidFill>
                  <a:srgbClr val="004579"/>
                </a:solidFill>
                <a:latin typeface="Calibri"/>
                <a:ea typeface="Calibri"/>
                <a:cs typeface="Calibri"/>
                <a:sym typeface="Calibri"/>
              </a:rPr>
              <a:t>60 – 70% of the total maintenance / turnaround budget is spent on Fixed Equipment. CUI inspection and repair is one of the larger contributors.</a:t>
            </a:r>
          </a:p>
          <a:p>
            <a:pPr marL="285750" indent="-285750">
              <a:buClr>
                <a:srgbClr val="004579"/>
              </a:buClr>
              <a:buSzPts val="2800"/>
              <a:buFont typeface="Arial" panose="020B0604020202020204" pitchFamily="34" charset="0"/>
              <a:buChar char="•"/>
            </a:pPr>
            <a:r>
              <a:rPr lang="en-GB" sz="2800" dirty="0">
                <a:solidFill>
                  <a:srgbClr val="004579"/>
                </a:solidFill>
                <a:latin typeface="Calibri"/>
                <a:ea typeface="Calibri"/>
                <a:cs typeface="Calibri"/>
                <a:sym typeface="Calibri"/>
              </a:rPr>
              <a:t>CUI is like an “</a:t>
            </a:r>
            <a:r>
              <a:rPr lang="en-GB" sz="2800" u="sng" dirty="0">
                <a:solidFill>
                  <a:srgbClr val="004579"/>
                </a:solidFill>
                <a:latin typeface="Calibri"/>
                <a:ea typeface="Calibri"/>
                <a:cs typeface="Calibri"/>
                <a:sym typeface="Calibri"/>
              </a:rPr>
              <a:t>Octopus</a:t>
            </a:r>
            <a:r>
              <a:rPr lang="en-GB" sz="2800" dirty="0">
                <a:solidFill>
                  <a:srgbClr val="004579"/>
                </a:solidFill>
                <a:latin typeface="Calibri"/>
                <a:ea typeface="Calibri"/>
                <a:cs typeface="Calibri"/>
                <a:sym typeface="Calibri"/>
              </a:rPr>
              <a:t>”, many tentacles </a:t>
            </a:r>
            <a:r>
              <a:rPr lang="en-GB" sz="2800" dirty="0">
                <a:solidFill>
                  <a:srgbClr val="004579"/>
                </a:solidFill>
                <a:latin typeface="Calibri"/>
                <a:ea typeface="Calibri"/>
                <a:cs typeface="Calibri"/>
                <a:sym typeface="Wingdings" panose="05000000000000000000" pitchFamily="2" charset="2"/>
              </a:rPr>
              <a:t> see causation diagram.</a:t>
            </a:r>
            <a:endParaRPr lang="en-GB" sz="2800" dirty="0">
              <a:solidFill>
                <a:srgbClr val="000000"/>
              </a:solidFill>
              <a:latin typeface="Arial"/>
              <a:ea typeface="Calibri"/>
              <a:cs typeface="Arial"/>
              <a:sym typeface="Arial"/>
            </a:endParaRPr>
          </a:p>
          <a:p>
            <a:pPr marL="285750" indent="-285750">
              <a:buClr>
                <a:srgbClr val="004579"/>
              </a:buClr>
              <a:buSzPts val="2800"/>
              <a:buFont typeface="Arial" panose="020B0604020202020204" pitchFamily="34" charset="0"/>
              <a:buChar char="•"/>
            </a:pPr>
            <a:r>
              <a:rPr lang="en-GB" sz="2800" dirty="0">
                <a:solidFill>
                  <a:srgbClr val="004579"/>
                </a:solidFill>
                <a:latin typeface="Calibri"/>
                <a:ea typeface="Calibri"/>
                <a:cs typeface="Calibri"/>
                <a:sym typeface="Arial"/>
              </a:rPr>
              <a:t>Each year, Process Safety Incidents caused by CUI are reported throughout the industry.</a:t>
            </a:r>
            <a:endParaRPr lang="en-GB" sz="2800" dirty="0">
              <a:solidFill>
                <a:srgbClr val="004579"/>
              </a:solidFill>
              <a:latin typeface="Calibri"/>
              <a:ea typeface="Calibri"/>
              <a:cs typeface="Calibri"/>
              <a:sym typeface="Wingdings" panose="05000000000000000000" pitchFamily="2" charset="2"/>
            </a:endParaRPr>
          </a:p>
        </p:txBody>
      </p:sp>
      <p:pic>
        <p:nvPicPr>
          <p:cNvPr id="6" name="Afbeelding 5">
            <a:extLst>
              <a:ext uri="{FF2B5EF4-FFF2-40B4-BE49-F238E27FC236}">
                <a16:creationId xmlns:a16="http://schemas.microsoft.com/office/drawing/2014/main" id="{705CBD1A-3B98-AC62-A7A6-6BA3DF1D2E0C}"/>
              </a:ext>
            </a:extLst>
          </p:cNvPr>
          <p:cNvPicPr>
            <a:picLocks noChangeAspect="1"/>
          </p:cNvPicPr>
          <p:nvPr/>
        </p:nvPicPr>
        <p:blipFill>
          <a:blip r:embed="rId6"/>
          <a:stretch>
            <a:fillRect/>
          </a:stretch>
        </p:blipFill>
        <p:spPr>
          <a:xfrm>
            <a:off x="382994" y="5786488"/>
            <a:ext cx="6187270" cy="2786012"/>
          </a:xfrm>
          <a:prstGeom prst="rect">
            <a:avLst/>
          </a:prstGeom>
        </p:spPr>
      </p:pic>
      <p:pic>
        <p:nvPicPr>
          <p:cNvPr id="7" name="Afbeelding 6">
            <a:extLst>
              <a:ext uri="{FF2B5EF4-FFF2-40B4-BE49-F238E27FC236}">
                <a16:creationId xmlns:a16="http://schemas.microsoft.com/office/drawing/2014/main" id="{11AB4B88-5921-1E9F-F05A-FEC0F37031FE}"/>
              </a:ext>
            </a:extLst>
          </p:cNvPr>
          <p:cNvPicPr>
            <a:picLocks noChangeAspect="1"/>
          </p:cNvPicPr>
          <p:nvPr/>
        </p:nvPicPr>
        <p:blipFill>
          <a:blip r:embed="rId7"/>
          <a:stretch>
            <a:fillRect/>
          </a:stretch>
        </p:blipFill>
        <p:spPr>
          <a:xfrm>
            <a:off x="12622073" y="5829300"/>
            <a:ext cx="5081187" cy="3414078"/>
          </a:xfrm>
          <a:prstGeom prst="rect">
            <a:avLst/>
          </a:prstGeom>
        </p:spPr>
      </p:pic>
      <p:pic>
        <p:nvPicPr>
          <p:cNvPr id="8" name="Afbeelding 7">
            <a:extLst>
              <a:ext uri="{FF2B5EF4-FFF2-40B4-BE49-F238E27FC236}">
                <a16:creationId xmlns:a16="http://schemas.microsoft.com/office/drawing/2014/main" id="{41111DD5-BC75-0A03-8515-D00B9BD38CE7}"/>
              </a:ext>
            </a:extLst>
          </p:cNvPr>
          <p:cNvPicPr>
            <a:picLocks noChangeAspect="1"/>
          </p:cNvPicPr>
          <p:nvPr/>
        </p:nvPicPr>
        <p:blipFill>
          <a:blip r:embed="rId8"/>
          <a:stretch>
            <a:fillRect/>
          </a:stretch>
        </p:blipFill>
        <p:spPr>
          <a:xfrm>
            <a:off x="6566317" y="5702592"/>
            <a:ext cx="5210517" cy="3135238"/>
          </a:xfrm>
          <a:prstGeom prst="rect">
            <a:avLst/>
          </a:prstGeom>
        </p:spPr>
      </p:pic>
      <p:sp>
        <p:nvSpPr>
          <p:cNvPr id="9" name="Tekstvak 8">
            <a:extLst>
              <a:ext uri="{FF2B5EF4-FFF2-40B4-BE49-F238E27FC236}">
                <a16:creationId xmlns:a16="http://schemas.microsoft.com/office/drawing/2014/main" id="{E4ACB0FE-BF60-6732-7AB9-B52778CA79E7}"/>
              </a:ext>
            </a:extLst>
          </p:cNvPr>
          <p:cNvSpPr txBox="1"/>
          <p:nvPr/>
        </p:nvSpPr>
        <p:spPr>
          <a:xfrm>
            <a:off x="12115800" y="9602168"/>
            <a:ext cx="2703350" cy="276999"/>
          </a:xfrm>
          <a:prstGeom prst="rect">
            <a:avLst/>
          </a:prstGeom>
          <a:noFill/>
        </p:spPr>
        <p:txBody>
          <a:bodyPr wrap="square" rtlCol="0">
            <a:spAutoFit/>
          </a:bodyPr>
          <a:lstStyle/>
          <a:p>
            <a:r>
              <a:rPr lang="nl-NL" sz="1200" i="1" dirty="0"/>
              <a:t>Source: EEPC </a:t>
            </a:r>
            <a:r>
              <a:rPr lang="nl-NL" sz="1200" i="1" dirty="0" err="1"/>
              <a:t>Roadmap</a:t>
            </a:r>
            <a:r>
              <a:rPr lang="nl-NL" sz="1200" i="1" dirty="0"/>
              <a:t> to managing CUI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kstvak 3">
            <a:extLst>
              <a:ext uri="{FF2B5EF4-FFF2-40B4-BE49-F238E27FC236}">
                <a16:creationId xmlns:a16="http://schemas.microsoft.com/office/drawing/2014/main" id="{5C044592-E35D-2467-102E-89E45656D4AF}"/>
              </a:ext>
            </a:extLst>
          </p:cNvPr>
          <p:cNvSpPr txBox="1"/>
          <p:nvPr/>
        </p:nvSpPr>
        <p:spPr>
          <a:xfrm>
            <a:off x="990600" y="659368"/>
            <a:ext cx="8153400" cy="646331"/>
          </a:xfrm>
          <a:prstGeom prst="rect">
            <a:avLst/>
          </a:prstGeom>
          <a:noFill/>
        </p:spPr>
        <p:txBody>
          <a:bodyPr wrap="square">
            <a:spAutoFit/>
          </a:bodyPr>
          <a:lstStyle/>
          <a:p>
            <a:pPr marL="0" indent="0">
              <a:buNone/>
            </a:pPr>
            <a:r>
              <a:rPr lang="en-GB" sz="3200" b="1" cap="small" dirty="0">
                <a:solidFill>
                  <a:srgbClr val="007DBD"/>
                </a:solidFill>
                <a:latin typeface="Calibri" panose="020F0502020204030204" pitchFamily="34" charset="0"/>
                <a:ea typeface="Calibri" panose="020F0502020204030204" pitchFamily="34" charset="0"/>
                <a:cs typeface="Calibri" panose="020F0502020204030204" pitchFamily="34" charset="0"/>
                <a:sym typeface="Arial"/>
              </a:rPr>
              <a:t>Why is CUI difficult to predict or find</a:t>
            </a:r>
            <a:r>
              <a:rPr lang="en-GB" sz="3600" b="1" cap="small" dirty="0">
                <a:solidFill>
                  <a:srgbClr val="007DBD"/>
                </a:solidFill>
                <a:latin typeface="Calibri" panose="020F0502020204030204" pitchFamily="34" charset="0"/>
                <a:ea typeface="Calibri" panose="020F0502020204030204" pitchFamily="34" charset="0"/>
                <a:cs typeface="Calibri" panose="020F0502020204030204" pitchFamily="34" charset="0"/>
                <a:sym typeface="Arial"/>
              </a:rPr>
              <a:t>?</a:t>
            </a:r>
            <a:endParaRPr lang="en-GB"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 name="Google Shape;615;p3">
            <a:extLst>
              <a:ext uri="{FF2B5EF4-FFF2-40B4-BE49-F238E27FC236}">
                <a16:creationId xmlns:a16="http://schemas.microsoft.com/office/drawing/2014/main" id="{8EB30B27-61C5-D4DC-AAD4-7EFC3217D317}"/>
              </a:ext>
            </a:extLst>
          </p:cNvPr>
          <p:cNvSpPr txBox="1"/>
          <p:nvPr/>
        </p:nvSpPr>
        <p:spPr>
          <a:xfrm>
            <a:off x="966651" y="1944415"/>
            <a:ext cx="16306800" cy="7683217"/>
          </a:xfrm>
          <a:prstGeom prst="rect">
            <a:avLst/>
          </a:prstGeom>
          <a:noFill/>
          <a:ln>
            <a:noFill/>
          </a:ln>
        </p:spPr>
        <p:txBody>
          <a:bodyPr spcFirstLastPara="1" wrap="square" lIns="91425" tIns="45700" rIns="91425" bIns="45700" anchor="b" anchorCtr="0">
            <a:noAutofit/>
          </a:bodyPr>
          <a:lstStyle/>
          <a:p>
            <a:pPr>
              <a:buClr>
                <a:srgbClr val="004579"/>
              </a:buClr>
              <a:buSzPts val="2800"/>
            </a:pPr>
            <a:r>
              <a:rPr lang="en-US" sz="2800" dirty="0">
                <a:solidFill>
                  <a:srgbClr val="004579"/>
                </a:solidFill>
                <a:latin typeface="Calibri"/>
                <a:ea typeface="Calibri"/>
                <a:cs typeface="Calibri"/>
                <a:sym typeface="Calibri"/>
              </a:rPr>
              <a:t>In fact, it is </a:t>
            </a:r>
            <a:r>
              <a:rPr lang="en-US" sz="2800" b="1" u="sng" dirty="0">
                <a:solidFill>
                  <a:schemeClr val="accent5">
                    <a:lumMod val="50000"/>
                  </a:schemeClr>
                </a:solidFill>
                <a:latin typeface="Calibri"/>
                <a:ea typeface="Calibri"/>
                <a:cs typeface="Calibri"/>
                <a:sym typeface="Calibri"/>
              </a:rPr>
              <a:t>NOT</a:t>
            </a:r>
            <a:r>
              <a:rPr lang="en-US" sz="2800" dirty="0">
                <a:solidFill>
                  <a:srgbClr val="004579"/>
                </a:solidFill>
                <a:latin typeface="Calibri"/>
                <a:ea typeface="Calibri"/>
                <a:cs typeface="Calibri"/>
                <a:sym typeface="Calibri"/>
              </a:rPr>
              <a:t>, but it is getting complicated as (not limited to this listing):</a:t>
            </a:r>
          </a:p>
          <a:p>
            <a:pPr>
              <a:buClr>
                <a:srgbClr val="004579"/>
              </a:buClr>
              <a:buSzPts val="2800"/>
            </a:pPr>
            <a:endParaRPr lang="en-US" sz="2800" dirty="0">
              <a:solidFill>
                <a:srgbClr val="004579"/>
              </a:solidFill>
              <a:latin typeface="Calibri"/>
              <a:ea typeface="Calibri"/>
              <a:cs typeface="Calibri"/>
              <a:sym typeface="Calibri"/>
            </a:endParaRPr>
          </a:p>
          <a:p>
            <a:pPr marL="285750" indent="-285750">
              <a:buClr>
                <a:srgbClr val="004579"/>
              </a:buClr>
              <a:buSzPts val="2800"/>
              <a:buFont typeface="Arial" panose="020B0604020202020204" pitchFamily="34" charset="0"/>
              <a:buChar char="•"/>
            </a:pPr>
            <a:r>
              <a:rPr lang="en-US" sz="2800" dirty="0">
                <a:solidFill>
                  <a:srgbClr val="004579"/>
                </a:solidFill>
                <a:latin typeface="Calibri"/>
                <a:ea typeface="Calibri"/>
                <a:cs typeface="Calibri"/>
                <a:sym typeface="Calibri"/>
              </a:rPr>
              <a:t>Nobody is inspecting for the full 100%, by 100% insulation stripping. Nobody can afford the costs involved and impact on production. Everybody accepts “remaining risk”.</a:t>
            </a:r>
          </a:p>
          <a:p>
            <a:pPr marL="285750" indent="-285750">
              <a:buClr>
                <a:srgbClr val="004579"/>
              </a:buClr>
              <a:buSzPts val="2800"/>
              <a:buFont typeface="Arial" panose="020B0604020202020204" pitchFamily="34" charset="0"/>
              <a:buChar char="•"/>
            </a:pPr>
            <a:r>
              <a:rPr lang="en-US" sz="2800" dirty="0">
                <a:solidFill>
                  <a:srgbClr val="004579"/>
                </a:solidFill>
                <a:latin typeface="Calibri"/>
                <a:ea typeface="Calibri"/>
                <a:cs typeface="Calibri"/>
                <a:sym typeface="Calibri"/>
              </a:rPr>
              <a:t>Industry standards for the extent of inspection are typically based the hazard properties of the Process Fluid. More inspection is required if the hazard is higher (e.g. extremely flammable versus flammable). </a:t>
            </a:r>
          </a:p>
          <a:p>
            <a:pPr marL="285750" indent="-285750">
              <a:buClr>
                <a:srgbClr val="004579"/>
              </a:buClr>
              <a:buSzPts val="2800"/>
              <a:buFont typeface="Arial" panose="020B0604020202020204" pitchFamily="34" charset="0"/>
              <a:buChar char="•"/>
            </a:pPr>
            <a:r>
              <a:rPr lang="en-US" sz="2800" dirty="0">
                <a:solidFill>
                  <a:srgbClr val="004579"/>
                </a:solidFill>
                <a:latin typeface="Calibri"/>
                <a:ea typeface="Calibri"/>
                <a:cs typeface="Calibri"/>
                <a:sym typeface="Calibri"/>
              </a:rPr>
              <a:t>There is guidance to extent the inspection scope based on findings. Are we strictly following in a “conservative” way, or does budgets, resources and schedule play a role?</a:t>
            </a:r>
          </a:p>
          <a:p>
            <a:pPr marL="285750" indent="-285750">
              <a:buClr>
                <a:srgbClr val="004579"/>
              </a:buClr>
              <a:buSzPts val="2800"/>
              <a:buFont typeface="Arial" panose="020B0604020202020204" pitchFamily="34" charset="0"/>
              <a:buChar char="•"/>
            </a:pPr>
            <a:r>
              <a:rPr lang="en-US" sz="2800" dirty="0">
                <a:solidFill>
                  <a:srgbClr val="004579"/>
                </a:solidFill>
                <a:latin typeface="Calibri"/>
                <a:ea typeface="Calibri"/>
                <a:cs typeface="Calibri"/>
                <a:sym typeface="Calibri"/>
              </a:rPr>
              <a:t>Operating conditions should be well understood, and inspection plans should include these specifics. </a:t>
            </a:r>
          </a:p>
          <a:p>
            <a:pPr lvl="2">
              <a:buClr>
                <a:srgbClr val="004579"/>
              </a:buClr>
              <a:buSzPts val="2800"/>
            </a:pPr>
            <a:r>
              <a:rPr lang="en-US" sz="2800" u="sng" dirty="0">
                <a:solidFill>
                  <a:srgbClr val="004579"/>
                </a:solidFill>
                <a:latin typeface="Calibri"/>
                <a:ea typeface="Calibri"/>
                <a:cs typeface="Calibri"/>
                <a:sym typeface="Calibri"/>
              </a:rPr>
              <a:t>Severe CUI susceptibility</a:t>
            </a:r>
            <a:r>
              <a:rPr lang="en-US" sz="2800" dirty="0">
                <a:solidFill>
                  <a:srgbClr val="004579"/>
                </a:solidFill>
                <a:latin typeface="Calibri"/>
                <a:ea typeface="Calibri"/>
                <a:cs typeface="Calibri"/>
                <a:sym typeface="Calibri"/>
              </a:rPr>
              <a:t>: Equipment and Piping </a:t>
            </a:r>
            <a:r>
              <a:rPr lang="en-US" sz="2800" dirty="0">
                <a:solidFill>
                  <a:srgbClr val="004579"/>
                </a:solidFill>
                <a:latin typeface="Calibri"/>
                <a:ea typeface="Calibri"/>
                <a:cs typeface="Calibri"/>
              </a:rPr>
              <a:t>that cycles (&gt; 2 annually) between low temperatures that are sub-freezing or sweating and high temperatures that are ambient to above 100° C.  </a:t>
            </a:r>
          </a:p>
          <a:p>
            <a:pPr lvl="2">
              <a:buClr>
                <a:srgbClr val="004579"/>
              </a:buClr>
              <a:buSzPts val="2800"/>
            </a:pPr>
            <a:r>
              <a:rPr lang="en-US" sz="2800" u="sng" dirty="0">
                <a:solidFill>
                  <a:srgbClr val="004579"/>
                </a:solidFill>
                <a:latin typeface="Calibri"/>
                <a:ea typeface="Calibri"/>
                <a:cs typeface="Calibri"/>
              </a:rPr>
              <a:t>Serious CUI susceptibility: </a:t>
            </a:r>
            <a:r>
              <a:rPr lang="en-US" sz="2800" dirty="0">
                <a:solidFill>
                  <a:srgbClr val="004579"/>
                </a:solidFill>
                <a:latin typeface="Calibri"/>
                <a:ea typeface="Calibri"/>
                <a:cs typeface="Calibri"/>
              </a:rPr>
              <a:t>Intermittent (1 to 2 annually), sweating service (below dewpoint) or having a transient zone (from outside to inside the CUI Temperature range) etc.</a:t>
            </a:r>
            <a:endParaRPr lang="nl-NL" sz="2800" dirty="0">
              <a:solidFill>
                <a:srgbClr val="004579"/>
              </a:solidFill>
              <a:latin typeface="Calibri"/>
              <a:ea typeface="Calibri"/>
              <a:cs typeface="Calibri"/>
            </a:endParaRPr>
          </a:p>
          <a:p>
            <a:pPr marL="285750" indent="-285750">
              <a:buClr>
                <a:srgbClr val="004579"/>
              </a:buClr>
              <a:buSzPts val="2800"/>
              <a:buFont typeface="Arial" panose="020B0604020202020204" pitchFamily="34" charset="0"/>
              <a:buChar char="•"/>
            </a:pPr>
            <a:r>
              <a:rPr lang="en-US" sz="2800" dirty="0">
                <a:solidFill>
                  <a:srgbClr val="004579"/>
                </a:solidFill>
                <a:latin typeface="Calibri"/>
                <a:ea typeface="Calibri"/>
                <a:cs typeface="Calibri"/>
                <a:sym typeface="Calibri"/>
              </a:rPr>
              <a:t>No CUI will take place if your coating is in good condition. </a:t>
            </a:r>
            <a:r>
              <a:rPr lang="nl-NL" sz="2800" dirty="0">
                <a:solidFill>
                  <a:srgbClr val="004579"/>
                </a:solidFill>
                <a:latin typeface="Calibri"/>
                <a:ea typeface="Calibri"/>
                <a:cs typeface="Calibri"/>
                <a:sym typeface="Calibri"/>
              </a:rPr>
              <a:t>Do we know the condition, and are we timely re-coating?</a:t>
            </a:r>
            <a:endParaRPr lang="en-US" sz="2800" dirty="0">
              <a:solidFill>
                <a:srgbClr val="004579"/>
              </a:solidFill>
              <a:latin typeface="Calibri"/>
              <a:ea typeface="Calibri"/>
              <a:cs typeface="Calibri"/>
              <a:sym typeface="Calibri"/>
            </a:endParaRPr>
          </a:p>
          <a:p>
            <a:pPr marL="285750" indent="-285750">
              <a:buClr>
                <a:srgbClr val="004579"/>
              </a:buClr>
              <a:buSzPts val="2800"/>
              <a:buFont typeface="Arial" panose="020B0604020202020204" pitchFamily="34" charset="0"/>
              <a:buChar char="•"/>
            </a:pPr>
            <a:r>
              <a:rPr lang="en-US" sz="2800" dirty="0">
                <a:solidFill>
                  <a:srgbClr val="004579"/>
                </a:solidFill>
                <a:latin typeface="Calibri"/>
                <a:ea typeface="Calibri"/>
                <a:cs typeface="Calibri"/>
                <a:sym typeface="Calibri"/>
              </a:rPr>
              <a:t>Damaged insulation might result in moisture or water ingress, accelerated unexpected corrosion can occur.</a:t>
            </a:r>
          </a:p>
          <a:p>
            <a:pPr marL="285750" indent="-285750">
              <a:buClr>
                <a:srgbClr val="004579"/>
              </a:buClr>
              <a:buSzPts val="2800"/>
              <a:buFont typeface="Arial" panose="020B0604020202020204" pitchFamily="34" charset="0"/>
              <a:buChar char="•"/>
            </a:pPr>
            <a:r>
              <a:rPr lang="en-US" sz="2800" dirty="0">
                <a:solidFill>
                  <a:srgbClr val="004579"/>
                </a:solidFill>
                <a:latin typeface="Calibri"/>
                <a:ea typeface="Calibri"/>
                <a:cs typeface="Calibri"/>
                <a:sym typeface="Calibri"/>
              </a:rPr>
              <a:t>All NDT has got limitations, pro´s and con´s. We need to understand the details. As example, there is a difference between PEC and X</a:t>
            </a:r>
            <a:r>
              <a:rPr lang="nl-NL" sz="2800" dirty="0">
                <a:solidFill>
                  <a:srgbClr val="004579"/>
                </a:solidFill>
                <a:latin typeface="Calibri"/>
                <a:ea typeface="Calibri"/>
                <a:cs typeface="Calibri"/>
                <a:sym typeface="Calibri"/>
              </a:rPr>
              <a:t>-</a:t>
            </a:r>
            <a:r>
              <a:rPr lang="en-US" sz="2800" dirty="0">
                <a:solidFill>
                  <a:srgbClr val="004579"/>
                </a:solidFill>
                <a:latin typeface="Calibri"/>
                <a:ea typeface="Calibri"/>
                <a:cs typeface="Calibri"/>
                <a:sym typeface="Calibri"/>
              </a:rPr>
              <a:t>ray on usage and application.</a:t>
            </a:r>
          </a:p>
        </p:txBody>
      </p:sp>
      <p:sp>
        <p:nvSpPr>
          <p:cNvPr id="6" name="Tekstvak 5">
            <a:extLst>
              <a:ext uri="{FF2B5EF4-FFF2-40B4-BE49-F238E27FC236}">
                <a16:creationId xmlns:a16="http://schemas.microsoft.com/office/drawing/2014/main" id="{E4FEAA82-CC57-E37B-2623-78518054A718}"/>
              </a:ext>
            </a:extLst>
          </p:cNvPr>
          <p:cNvSpPr txBox="1"/>
          <p:nvPr/>
        </p:nvSpPr>
        <p:spPr>
          <a:xfrm>
            <a:off x="12954001" y="2179392"/>
            <a:ext cx="4876798" cy="369332"/>
          </a:xfrm>
          <a:prstGeom prst="rect">
            <a:avLst/>
          </a:prstGeom>
          <a:noFill/>
        </p:spPr>
        <p:txBody>
          <a:bodyPr wrap="square" rtlCol="0">
            <a:spAutoFit/>
          </a:bodyPr>
          <a:lstStyle/>
          <a:p>
            <a:r>
              <a:rPr lang="nl-NL" i="1" dirty="0"/>
              <a:t>Source: Dow Mechanical Integrity Manual</a:t>
            </a:r>
          </a:p>
        </p:txBody>
      </p:sp>
      <p:pic>
        <p:nvPicPr>
          <p:cNvPr id="7" name="Afbeelding 6">
            <a:extLst>
              <a:ext uri="{FF2B5EF4-FFF2-40B4-BE49-F238E27FC236}">
                <a16:creationId xmlns:a16="http://schemas.microsoft.com/office/drawing/2014/main" id="{3D58DE86-7A66-5798-32CB-03A45235B818}"/>
              </a:ext>
            </a:extLst>
          </p:cNvPr>
          <p:cNvPicPr>
            <a:picLocks noChangeAspect="1"/>
          </p:cNvPicPr>
          <p:nvPr/>
        </p:nvPicPr>
        <p:blipFill>
          <a:blip r:embed="rId6"/>
          <a:stretch>
            <a:fillRect/>
          </a:stretch>
        </p:blipFill>
        <p:spPr>
          <a:xfrm>
            <a:off x="12200638" y="321305"/>
            <a:ext cx="5630163" cy="1623110"/>
          </a:xfrm>
          <a:prstGeom prst="rect">
            <a:avLst/>
          </a:prstGeom>
        </p:spPr>
      </p:pic>
    </p:spTree>
    <p:extLst>
      <p:ext uri="{BB962C8B-B14F-4D97-AF65-F5344CB8AC3E}">
        <p14:creationId xmlns:p14="http://schemas.microsoft.com/office/powerpoint/2010/main" val="2282113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kstvak 3">
            <a:extLst>
              <a:ext uri="{FF2B5EF4-FFF2-40B4-BE49-F238E27FC236}">
                <a16:creationId xmlns:a16="http://schemas.microsoft.com/office/drawing/2014/main" id="{0C3FD9DD-786C-C8FE-0BC3-442788F27304}"/>
              </a:ext>
            </a:extLst>
          </p:cNvPr>
          <p:cNvSpPr txBox="1"/>
          <p:nvPr/>
        </p:nvSpPr>
        <p:spPr>
          <a:xfrm>
            <a:off x="457200" y="474895"/>
            <a:ext cx="9514935" cy="584775"/>
          </a:xfrm>
          <a:prstGeom prst="rect">
            <a:avLst/>
          </a:prstGeom>
          <a:noFill/>
        </p:spPr>
        <p:txBody>
          <a:bodyPr wrap="square">
            <a:spAutoFit/>
          </a:bodyPr>
          <a:lstStyle/>
          <a:p>
            <a:r>
              <a:rPr lang="en-US" sz="3200" b="1" u="sng" cap="small" dirty="0">
                <a:solidFill>
                  <a:srgbClr val="007DBD"/>
                </a:solidFill>
                <a:latin typeface="Calibri" panose="020F0502020204030204" pitchFamily="34" charset="0"/>
                <a:ea typeface="Calibri" panose="020F0502020204030204" pitchFamily="34" charset="0"/>
                <a:cs typeface="Calibri" panose="020F0502020204030204" pitchFamily="34" charset="0"/>
              </a:rPr>
              <a:t>CRITICAL EQUIPMENT (*), </a:t>
            </a:r>
            <a:r>
              <a:rPr lang="en-GB" sz="3200" b="1" cap="small" dirty="0">
                <a:solidFill>
                  <a:srgbClr val="007DBD"/>
                </a:solidFill>
                <a:latin typeface="Calibri" panose="020F0502020204030204" pitchFamily="34" charset="0"/>
                <a:ea typeface="Calibri" panose="020F0502020204030204" pitchFamily="34" charset="0"/>
                <a:cs typeface="Calibri" panose="020F0502020204030204" pitchFamily="34" charset="0"/>
                <a:sym typeface="Arial"/>
              </a:rPr>
              <a:t> required shift.</a:t>
            </a:r>
            <a:endParaRPr lang="en-GB" sz="32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 name="Tekstvak 4">
            <a:extLst>
              <a:ext uri="{FF2B5EF4-FFF2-40B4-BE49-F238E27FC236}">
                <a16:creationId xmlns:a16="http://schemas.microsoft.com/office/drawing/2014/main" id="{37264551-8EE4-AEC3-9698-DE4FFA4E15B6}"/>
              </a:ext>
            </a:extLst>
          </p:cNvPr>
          <p:cNvSpPr txBox="1"/>
          <p:nvPr/>
        </p:nvSpPr>
        <p:spPr>
          <a:xfrm>
            <a:off x="1309859" y="1998775"/>
            <a:ext cx="7834141" cy="3970318"/>
          </a:xfrm>
          <a:prstGeom prst="rect">
            <a:avLst/>
          </a:prstGeom>
          <a:noFill/>
        </p:spPr>
        <p:txBody>
          <a:bodyPr wrap="square">
            <a:spAutoFit/>
          </a:bodyPr>
          <a:lstStyle/>
          <a:p>
            <a:pPr algn="ctr"/>
            <a:r>
              <a:rPr lang="en-US" sz="2800" dirty="0">
                <a:solidFill>
                  <a:srgbClr val="004579"/>
                </a:solidFill>
                <a:latin typeface="Calibri"/>
                <a:ea typeface="Calibri"/>
                <a:cs typeface="Calibri"/>
              </a:rPr>
              <a:t>Minimizing the CUI risk by:</a:t>
            </a:r>
          </a:p>
          <a:p>
            <a:pPr algn="ctr"/>
            <a:r>
              <a:rPr lang="en-US" sz="2800" b="1" dirty="0">
                <a:solidFill>
                  <a:schemeClr val="accent3">
                    <a:lumMod val="50000"/>
                  </a:schemeClr>
                </a:solidFill>
                <a:latin typeface="Calibri"/>
                <a:ea typeface="Calibri"/>
                <a:cs typeface="Calibri"/>
              </a:rPr>
              <a:t>100 [%] monitoring of the Mechanical Integrity during the Asset Life Cycle.</a:t>
            </a:r>
          </a:p>
          <a:p>
            <a:endParaRPr lang="en-US" sz="2800" b="1" dirty="0">
              <a:solidFill>
                <a:schemeClr val="accent6">
                  <a:lumMod val="50000"/>
                </a:schemeClr>
              </a:solidFill>
              <a:latin typeface="Calibri"/>
              <a:ea typeface="Calibri"/>
              <a:cs typeface="Calibri"/>
            </a:endParaRPr>
          </a:p>
          <a:p>
            <a:r>
              <a:rPr lang="en-US" sz="2800" dirty="0">
                <a:solidFill>
                  <a:srgbClr val="004579"/>
                </a:solidFill>
                <a:latin typeface="Calibri"/>
                <a:ea typeface="Calibri"/>
                <a:cs typeface="Calibri"/>
              </a:rPr>
              <a:t>What does that mean:</a:t>
            </a:r>
          </a:p>
          <a:p>
            <a:pPr marL="285750" indent="-285750">
              <a:buFont typeface="Arial" panose="020B0604020202020204" pitchFamily="34" charset="0"/>
              <a:buChar char="•"/>
            </a:pPr>
            <a:r>
              <a:rPr lang="en-US" sz="2800" u="sng" dirty="0">
                <a:solidFill>
                  <a:srgbClr val="004579"/>
                </a:solidFill>
                <a:latin typeface="Calibri"/>
                <a:ea typeface="Calibri"/>
                <a:cs typeface="Calibri"/>
              </a:rPr>
              <a:t>Maximize</a:t>
            </a:r>
            <a:r>
              <a:rPr lang="en-US" sz="2800" dirty="0">
                <a:solidFill>
                  <a:srgbClr val="004579"/>
                </a:solidFill>
                <a:latin typeface="Calibri"/>
                <a:ea typeface="Calibri"/>
                <a:cs typeface="Calibri"/>
              </a:rPr>
              <a:t> monitoring the [%] of susceptible area coverage of installed equipment.</a:t>
            </a:r>
          </a:p>
          <a:p>
            <a:pPr marL="285750" indent="-285750">
              <a:buFont typeface="Arial" panose="020B0604020202020204" pitchFamily="34" charset="0"/>
              <a:buChar char="•"/>
            </a:pPr>
            <a:r>
              <a:rPr lang="en-US" sz="2800" u="sng" dirty="0">
                <a:solidFill>
                  <a:srgbClr val="004579"/>
                </a:solidFill>
                <a:latin typeface="Calibri"/>
                <a:ea typeface="Calibri"/>
                <a:cs typeface="Calibri"/>
              </a:rPr>
              <a:t>Maximize</a:t>
            </a:r>
            <a:r>
              <a:rPr lang="en-US" sz="2800" dirty="0">
                <a:solidFill>
                  <a:srgbClr val="004579"/>
                </a:solidFill>
                <a:latin typeface="Calibri"/>
                <a:ea typeface="Calibri"/>
                <a:cs typeface="Calibri"/>
              </a:rPr>
              <a:t> the [%] of total equipment surface monitored by the sensor system.</a:t>
            </a:r>
          </a:p>
        </p:txBody>
      </p:sp>
      <p:sp>
        <p:nvSpPr>
          <p:cNvPr id="6" name="Tekstvak 5">
            <a:extLst>
              <a:ext uri="{FF2B5EF4-FFF2-40B4-BE49-F238E27FC236}">
                <a16:creationId xmlns:a16="http://schemas.microsoft.com/office/drawing/2014/main" id="{9853C0CE-3B4E-9593-B94C-9AFB973EC400}"/>
              </a:ext>
            </a:extLst>
          </p:cNvPr>
          <p:cNvSpPr txBox="1"/>
          <p:nvPr/>
        </p:nvSpPr>
        <p:spPr>
          <a:xfrm>
            <a:off x="1194799" y="7268773"/>
            <a:ext cx="8781690" cy="1661993"/>
          </a:xfrm>
          <a:prstGeom prst="rect">
            <a:avLst/>
          </a:prstGeom>
          <a:noFill/>
        </p:spPr>
        <p:txBody>
          <a:bodyPr wrap="square">
            <a:spAutoFit/>
          </a:bodyPr>
          <a:lstStyle/>
          <a:p>
            <a:pPr algn="ctr"/>
            <a:r>
              <a:rPr lang="en-US" sz="2800" dirty="0">
                <a:solidFill>
                  <a:srgbClr val="004579"/>
                </a:solidFill>
                <a:latin typeface="Calibri"/>
                <a:ea typeface="Calibri"/>
                <a:cs typeface="Calibri"/>
              </a:rPr>
              <a:t>TODAY’S </a:t>
            </a:r>
            <a:r>
              <a:rPr lang="en-US" sz="2800" u="sng" dirty="0">
                <a:solidFill>
                  <a:srgbClr val="004579"/>
                </a:solidFill>
                <a:latin typeface="Calibri"/>
                <a:ea typeface="Calibri"/>
                <a:cs typeface="Calibri"/>
              </a:rPr>
              <a:t>VALIDATED</a:t>
            </a:r>
            <a:r>
              <a:rPr lang="en-US" sz="2800" dirty="0">
                <a:solidFill>
                  <a:srgbClr val="004579"/>
                </a:solidFill>
                <a:latin typeface="Calibri"/>
                <a:ea typeface="Calibri"/>
                <a:cs typeface="Calibri"/>
              </a:rPr>
              <a:t>  SOLUTION WITHIN THE INDUSTRY:</a:t>
            </a:r>
          </a:p>
          <a:p>
            <a:pPr algn="ctr"/>
            <a:r>
              <a:rPr lang="en-US" sz="2800" b="1" dirty="0">
                <a:solidFill>
                  <a:schemeClr val="accent3">
                    <a:lumMod val="50000"/>
                  </a:schemeClr>
                </a:solidFill>
                <a:latin typeface="Calibri"/>
                <a:ea typeface="Calibri"/>
                <a:cs typeface="Calibri"/>
              </a:rPr>
              <a:t>CorrosionRADAR LR ® CUI Risk Monitoring System </a:t>
            </a:r>
          </a:p>
          <a:p>
            <a:pPr algn="ctr"/>
            <a:r>
              <a:rPr lang="en-US" sz="2800" b="1" dirty="0">
                <a:solidFill>
                  <a:schemeClr val="accent3">
                    <a:lumMod val="50000"/>
                  </a:schemeClr>
                </a:solidFill>
                <a:latin typeface="Calibri"/>
                <a:ea typeface="Calibri"/>
                <a:cs typeface="Calibri"/>
              </a:rPr>
              <a:t>with Corrosion and Moisture Sensing.</a:t>
            </a:r>
          </a:p>
          <a:p>
            <a:r>
              <a:rPr lang="en-US" dirty="0">
                <a:solidFill>
                  <a:srgbClr val="004579"/>
                </a:solidFill>
                <a:latin typeface="Calibri"/>
                <a:ea typeface="Calibri"/>
                <a:cs typeface="Calibri"/>
              </a:rPr>
              <a:t> </a:t>
            </a:r>
            <a:endParaRPr lang="nl-NL" dirty="0"/>
          </a:p>
        </p:txBody>
      </p:sp>
      <p:pic>
        <p:nvPicPr>
          <p:cNvPr id="7" name="Picture 7" descr="A diagram of a sensor&#10;&#10;Description automatically generated">
            <a:extLst>
              <a:ext uri="{FF2B5EF4-FFF2-40B4-BE49-F238E27FC236}">
                <a16:creationId xmlns:a16="http://schemas.microsoft.com/office/drawing/2014/main" id="{DDECBD79-6676-929A-E4DE-7751600584D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43570" y="2328380"/>
            <a:ext cx="8330367" cy="4579602"/>
          </a:xfrm>
          <a:prstGeom prst="rect">
            <a:avLst/>
          </a:prstGeom>
        </p:spPr>
      </p:pic>
      <p:sp>
        <p:nvSpPr>
          <p:cNvPr id="8" name="Tekstvak 7">
            <a:extLst>
              <a:ext uri="{FF2B5EF4-FFF2-40B4-BE49-F238E27FC236}">
                <a16:creationId xmlns:a16="http://schemas.microsoft.com/office/drawing/2014/main" id="{57016AC4-39B9-A3F2-62F7-18C4F4C3F867}"/>
              </a:ext>
            </a:extLst>
          </p:cNvPr>
          <p:cNvSpPr txBox="1"/>
          <p:nvPr/>
        </p:nvSpPr>
        <p:spPr>
          <a:xfrm>
            <a:off x="12900236" y="7268773"/>
            <a:ext cx="3126836" cy="369332"/>
          </a:xfrm>
          <a:prstGeom prst="rect">
            <a:avLst/>
          </a:prstGeom>
          <a:noFill/>
        </p:spPr>
        <p:txBody>
          <a:bodyPr wrap="square" rtlCol="0">
            <a:spAutoFit/>
          </a:bodyPr>
          <a:lstStyle/>
          <a:p>
            <a:r>
              <a:rPr lang="nl-NL" i="1" dirty="0"/>
              <a:t>Source: CorrosionRADAR</a:t>
            </a:r>
            <a:r>
              <a:rPr lang="nl-NL" sz="1200" i="1" dirty="0"/>
              <a:t>®</a:t>
            </a:r>
          </a:p>
        </p:txBody>
      </p:sp>
      <p:sp>
        <p:nvSpPr>
          <p:cNvPr id="9" name="Tekstvak 8">
            <a:extLst>
              <a:ext uri="{FF2B5EF4-FFF2-40B4-BE49-F238E27FC236}">
                <a16:creationId xmlns:a16="http://schemas.microsoft.com/office/drawing/2014/main" id="{9442CABF-8B67-9E22-C258-2672E81F9EC9}"/>
              </a:ext>
            </a:extLst>
          </p:cNvPr>
          <p:cNvSpPr txBox="1"/>
          <p:nvPr/>
        </p:nvSpPr>
        <p:spPr>
          <a:xfrm>
            <a:off x="12115800" y="8964512"/>
            <a:ext cx="5253487" cy="646331"/>
          </a:xfrm>
          <a:prstGeom prst="rect">
            <a:avLst/>
          </a:prstGeom>
          <a:noFill/>
        </p:spPr>
        <p:txBody>
          <a:bodyPr wrap="square">
            <a:spAutoFit/>
          </a:bodyPr>
          <a:lstStyle/>
          <a:p>
            <a:r>
              <a:rPr lang="en-US" i="1" dirty="0">
                <a:solidFill>
                  <a:srgbClr val="004579"/>
                </a:solidFill>
                <a:latin typeface="Calibri"/>
                <a:ea typeface="Calibri"/>
                <a:cs typeface="Calibri"/>
              </a:rPr>
              <a:t>(*) Assets with high Consequence of Failure and/or </a:t>
            </a:r>
          </a:p>
          <a:p>
            <a:r>
              <a:rPr lang="en-US" i="1" dirty="0">
                <a:solidFill>
                  <a:srgbClr val="004579"/>
                </a:solidFill>
                <a:latin typeface="Calibri"/>
                <a:ea typeface="Calibri"/>
                <a:cs typeface="Calibri"/>
              </a:rPr>
              <a:t>high (Severe/Serious) CUI susceptibility</a:t>
            </a:r>
            <a:r>
              <a:rPr lang="en-US" sz="1400" i="1" dirty="0">
                <a:solidFill>
                  <a:srgbClr val="004579"/>
                </a:solidFill>
                <a:latin typeface="Calibri"/>
                <a:ea typeface="Calibri"/>
                <a:cs typeface="Calibri"/>
              </a:rPr>
              <a:t>.</a:t>
            </a:r>
            <a:endParaRPr lang="en-GB" sz="1400" i="1" dirty="0">
              <a:solidFill>
                <a:srgbClr val="004579"/>
              </a:solidFill>
              <a:latin typeface="Calibri"/>
              <a:ea typeface="Calibri"/>
              <a:cs typeface="Calibri"/>
            </a:endParaRPr>
          </a:p>
        </p:txBody>
      </p:sp>
    </p:spTree>
    <p:extLst>
      <p:ext uri="{BB962C8B-B14F-4D97-AF65-F5344CB8AC3E}">
        <p14:creationId xmlns:p14="http://schemas.microsoft.com/office/powerpoint/2010/main" val="2506866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kstvak 3">
            <a:extLst>
              <a:ext uri="{FF2B5EF4-FFF2-40B4-BE49-F238E27FC236}">
                <a16:creationId xmlns:a16="http://schemas.microsoft.com/office/drawing/2014/main" id="{75255E20-66F5-0F91-ED62-F641E92B7953}"/>
              </a:ext>
            </a:extLst>
          </p:cNvPr>
          <p:cNvSpPr txBox="1"/>
          <p:nvPr/>
        </p:nvSpPr>
        <p:spPr>
          <a:xfrm>
            <a:off x="457201" y="761701"/>
            <a:ext cx="14295658" cy="584775"/>
          </a:xfrm>
          <a:prstGeom prst="rect">
            <a:avLst/>
          </a:prstGeom>
          <a:noFill/>
        </p:spPr>
        <p:txBody>
          <a:bodyPr wrap="square">
            <a:spAutoFit/>
          </a:bodyPr>
          <a:lstStyle/>
          <a:p>
            <a:pPr marL="0" indent="0">
              <a:buNone/>
            </a:pPr>
            <a:r>
              <a:rPr lang="en-GB" sz="3200" b="1" cap="small" dirty="0">
                <a:solidFill>
                  <a:srgbClr val="007DBD"/>
                </a:solidFill>
                <a:latin typeface="Calibri" panose="020F0502020204030204" pitchFamily="34" charset="0"/>
                <a:ea typeface="Calibri" panose="020F0502020204030204" pitchFamily="34" charset="0"/>
                <a:cs typeface="Calibri" panose="020F0502020204030204" pitchFamily="34" charset="0"/>
                <a:sym typeface="Arial"/>
              </a:rPr>
              <a:t>Inspection Strategies for Critical Equipment (*) </a:t>
            </a:r>
            <a:r>
              <a:rPr lang="en-GB" sz="1800" b="1" cap="small" dirty="0">
                <a:solidFill>
                  <a:srgbClr val="007DBD"/>
                </a:solidFill>
                <a:latin typeface="Arial"/>
                <a:ea typeface="Arial"/>
                <a:cs typeface="Arial"/>
                <a:sym typeface="Arial"/>
              </a:rPr>
              <a:t>.</a:t>
            </a:r>
            <a:endParaRPr lang="en-GB" sz="1200" b="1" dirty="0">
              <a:solidFill>
                <a:srgbClr val="000000"/>
              </a:solidFill>
              <a:latin typeface="Arial"/>
              <a:ea typeface="Arial"/>
              <a:cs typeface="Arial"/>
              <a:sym typeface="Arial"/>
            </a:endParaRPr>
          </a:p>
        </p:txBody>
      </p:sp>
      <p:sp>
        <p:nvSpPr>
          <p:cNvPr id="5" name="Tekstvak 4">
            <a:extLst>
              <a:ext uri="{FF2B5EF4-FFF2-40B4-BE49-F238E27FC236}">
                <a16:creationId xmlns:a16="http://schemas.microsoft.com/office/drawing/2014/main" id="{12C53527-9332-4B39-B34A-2000C10CAE46}"/>
              </a:ext>
            </a:extLst>
          </p:cNvPr>
          <p:cNvSpPr txBox="1"/>
          <p:nvPr/>
        </p:nvSpPr>
        <p:spPr>
          <a:xfrm>
            <a:off x="443277" y="1874678"/>
            <a:ext cx="17077020" cy="4832092"/>
          </a:xfrm>
          <a:prstGeom prst="rect">
            <a:avLst/>
          </a:prstGeom>
          <a:noFill/>
        </p:spPr>
        <p:txBody>
          <a:bodyPr wrap="square">
            <a:spAutoFit/>
          </a:bodyPr>
          <a:lstStyle/>
          <a:p>
            <a:pPr>
              <a:buClr>
                <a:srgbClr val="004579"/>
              </a:buClr>
              <a:buSzPts val="2800"/>
            </a:pPr>
            <a:r>
              <a:rPr lang="en-US" sz="2800" b="1" u="sng" dirty="0">
                <a:solidFill>
                  <a:srgbClr val="004579"/>
                </a:solidFill>
                <a:latin typeface="Calibri"/>
                <a:ea typeface="Calibri"/>
                <a:cs typeface="Calibri"/>
                <a:sym typeface="Calibri"/>
              </a:rPr>
              <a:t>THE GOAL</a:t>
            </a:r>
            <a:r>
              <a:rPr lang="en-US" sz="2800" dirty="0">
                <a:solidFill>
                  <a:srgbClr val="004579"/>
                </a:solidFill>
                <a:latin typeface="Calibri"/>
                <a:ea typeface="Calibri"/>
                <a:cs typeface="Calibri"/>
                <a:sym typeface="Calibri"/>
              </a:rPr>
              <a:t>: ONCE CUI MONITORING SYSTEMS ARE INSTALLED AND VALIDATED / QUALIFIED:</a:t>
            </a:r>
          </a:p>
          <a:p>
            <a:pPr marL="285750" indent="-285750">
              <a:buClr>
                <a:srgbClr val="004579"/>
              </a:buClr>
              <a:buSzPts val="2800"/>
              <a:buFont typeface="Arial" panose="020B0604020202020204" pitchFamily="34" charset="0"/>
              <a:buChar char="•"/>
            </a:pPr>
            <a:r>
              <a:rPr lang="nl-NL" sz="2800" b="1" dirty="0">
                <a:solidFill>
                  <a:schemeClr val="accent3">
                    <a:lumMod val="50000"/>
                  </a:schemeClr>
                </a:solidFill>
                <a:latin typeface="Calibri"/>
                <a:ea typeface="Calibri"/>
                <a:cs typeface="Calibri"/>
              </a:rPr>
              <a:t>Shift to a 24/7 CUI monitoring of the equipment ’s Mechanical Integrity during the Asset Life Cycle.</a:t>
            </a:r>
          </a:p>
          <a:p>
            <a:pPr>
              <a:buClr>
                <a:srgbClr val="004579"/>
              </a:buClr>
              <a:buSzPts val="2800"/>
            </a:pPr>
            <a:endParaRPr lang="en-US" sz="2800" dirty="0">
              <a:solidFill>
                <a:srgbClr val="004579"/>
              </a:solidFill>
              <a:latin typeface="Calibri"/>
              <a:ea typeface="Calibri"/>
              <a:cs typeface="Calibri"/>
              <a:sym typeface="Calibri"/>
            </a:endParaRPr>
          </a:p>
          <a:p>
            <a:pPr>
              <a:buClr>
                <a:srgbClr val="004579"/>
              </a:buClr>
              <a:buSzPts val="2800"/>
            </a:pPr>
            <a:r>
              <a:rPr lang="en-US" sz="2800" dirty="0">
                <a:solidFill>
                  <a:srgbClr val="004579"/>
                </a:solidFill>
                <a:latin typeface="Calibri"/>
                <a:ea typeface="Calibri"/>
                <a:cs typeface="Calibri"/>
                <a:sym typeface="Calibri"/>
              </a:rPr>
              <a:t>The</a:t>
            </a:r>
            <a:r>
              <a:rPr lang="en-GB" sz="2800" dirty="0">
                <a:solidFill>
                  <a:srgbClr val="004579"/>
                </a:solidFill>
                <a:latin typeface="Calibri"/>
                <a:ea typeface="Calibri"/>
                <a:cs typeface="Calibri"/>
              </a:rPr>
              <a:t> selected strategy shall always meet the regulatory requirements of the country/region where the asset is located.</a:t>
            </a:r>
          </a:p>
          <a:p>
            <a:pPr>
              <a:buClr>
                <a:srgbClr val="004579"/>
              </a:buClr>
              <a:buSzPts val="2800"/>
            </a:pPr>
            <a:r>
              <a:rPr lang="en-GB" sz="2800" dirty="0">
                <a:solidFill>
                  <a:srgbClr val="004579"/>
                </a:solidFill>
                <a:latin typeface="Calibri"/>
                <a:ea typeface="Calibri"/>
                <a:cs typeface="Calibri"/>
              </a:rPr>
              <a:t>Inspection Strategies are preferable based on credible damage mechanisms. CUI is one of </a:t>
            </a:r>
            <a:r>
              <a:rPr lang="en-US" sz="2800" dirty="0">
                <a:solidFill>
                  <a:srgbClr val="004579"/>
                </a:solidFill>
                <a:latin typeface="Calibri"/>
                <a:ea typeface="Calibri"/>
                <a:cs typeface="Calibri"/>
                <a:sym typeface="Calibri"/>
              </a:rPr>
              <a:t>them.</a:t>
            </a:r>
          </a:p>
          <a:p>
            <a:pPr marL="285750" indent="-285750">
              <a:buClr>
                <a:srgbClr val="004579"/>
              </a:buClr>
              <a:buSzPts val="2800"/>
              <a:buFont typeface="Arial" panose="020B0604020202020204" pitchFamily="34" charset="0"/>
              <a:buChar char="•"/>
            </a:pPr>
            <a:r>
              <a:rPr lang="en-US" sz="2800" dirty="0">
                <a:solidFill>
                  <a:srgbClr val="004579"/>
                </a:solidFill>
                <a:latin typeface="Calibri"/>
                <a:ea typeface="Calibri"/>
                <a:cs typeface="Calibri"/>
                <a:sym typeface="Calibri"/>
              </a:rPr>
              <a:t>Time Based:		Fixed time interval to take action (repair).</a:t>
            </a:r>
          </a:p>
          <a:p>
            <a:pPr marL="285750" indent="-285750">
              <a:buClr>
                <a:srgbClr val="004579"/>
              </a:buClr>
              <a:buSzPts val="2800"/>
              <a:buFont typeface="Arial" panose="020B0604020202020204" pitchFamily="34" charset="0"/>
              <a:buChar char="•"/>
            </a:pPr>
            <a:r>
              <a:rPr lang="en-US" sz="2800" dirty="0">
                <a:solidFill>
                  <a:srgbClr val="004579"/>
                </a:solidFill>
                <a:latin typeface="Calibri"/>
                <a:ea typeface="Calibri"/>
                <a:cs typeface="Calibri"/>
                <a:sym typeface="Calibri"/>
              </a:rPr>
              <a:t>Condition Based:	           Minimum of fixed time interval or half remaining life.</a:t>
            </a:r>
          </a:p>
          <a:p>
            <a:pPr marL="285750" indent="-285750">
              <a:buClr>
                <a:srgbClr val="004579"/>
              </a:buClr>
              <a:buSzPts val="2800"/>
              <a:buFont typeface="Arial" panose="020B0604020202020204" pitchFamily="34" charset="0"/>
              <a:buChar char="•"/>
            </a:pPr>
            <a:r>
              <a:rPr lang="en-US" sz="2800" dirty="0">
                <a:solidFill>
                  <a:srgbClr val="004579"/>
                </a:solidFill>
                <a:latin typeface="Calibri"/>
                <a:ea typeface="Calibri"/>
                <a:cs typeface="Calibri"/>
                <a:sym typeface="Calibri"/>
              </a:rPr>
              <a:t>Risk Based:		All driven by risk (Likelihood and Consequence of Failure) </a:t>
            </a:r>
          </a:p>
          <a:p>
            <a:pPr marL="285750" indent="-285750">
              <a:buClr>
                <a:srgbClr val="004579"/>
              </a:buClr>
              <a:buSzPts val="2800"/>
              <a:buFont typeface="Arial" panose="020B0604020202020204" pitchFamily="34" charset="0"/>
              <a:buChar char="•"/>
            </a:pPr>
            <a:r>
              <a:rPr lang="en-US" sz="2800" b="1" dirty="0">
                <a:solidFill>
                  <a:schemeClr val="accent5">
                    <a:lumMod val="50000"/>
                  </a:schemeClr>
                </a:solidFill>
                <a:latin typeface="Calibri"/>
                <a:ea typeface="Calibri"/>
                <a:cs typeface="Calibri"/>
                <a:sym typeface="Calibri"/>
              </a:rPr>
              <a:t>24/7 CUI Monitoring</a:t>
            </a:r>
            <a:r>
              <a:rPr lang="en-US" sz="2800" dirty="0">
                <a:solidFill>
                  <a:schemeClr val="accent5">
                    <a:lumMod val="50000"/>
                  </a:schemeClr>
                </a:solidFill>
                <a:latin typeface="Calibri"/>
                <a:ea typeface="Calibri"/>
                <a:cs typeface="Calibri"/>
                <a:sym typeface="Calibri"/>
              </a:rPr>
              <a:t>:</a:t>
            </a:r>
            <a:r>
              <a:rPr lang="en-US" sz="2800" dirty="0">
                <a:solidFill>
                  <a:srgbClr val="004579"/>
                </a:solidFill>
                <a:latin typeface="Calibri"/>
                <a:ea typeface="Calibri"/>
                <a:cs typeface="Calibri"/>
                <a:sym typeface="Calibri"/>
              </a:rPr>
              <a:t>	</a:t>
            </a:r>
            <a:r>
              <a:rPr lang="en-US" sz="2800" b="1" dirty="0">
                <a:solidFill>
                  <a:srgbClr val="004579"/>
                </a:solidFill>
                <a:latin typeface="Calibri"/>
                <a:ea typeface="Calibri"/>
                <a:cs typeface="Calibri"/>
                <a:sym typeface="Calibri"/>
              </a:rPr>
              <a:t>Schedule </a:t>
            </a:r>
            <a:r>
              <a:rPr lang="en-US" sz="2800" b="1" u="sng" dirty="0">
                <a:solidFill>
                  <a:srgbClr val="004579"/>
                </a:solidFill>
                <a:latin typeface="Calibri"/>
                <a:ea typeface="Calibri"/>
                <a:cs typeface="Calibri"/>
                <a:sym typeface="Calibri"/>
              </a:rPr>
              <a:t>REPAIR</a:t>
            </a:r>
            <a:r>
              <a:rPr lang="en-US" sz="2800" b="1" dirty="0">
                <a:solidFill>
                  <a:srgbClr val="004579"/>
                </a:solidFill>
                <a:latin typeface="Calibri"/>
                <a:ea typeface="Calibri"/>
                <a:cs typeface="Calibri"/>
              </a:rPr>
              <a:t> </a:t>
            </a:r>
            <a:r>
              <a:rPr lang="en-US" sz="2800" dirty="0">
                <a:solidFill>
                  <a:srgbClr val="004579"/>
                </a:solidFill>
                <a:latin typeface="Calibri"/>
                <a:ea typeface="Calibri"/>
                <a:cs typeface="Calibri"/>
              </a:rPr>
              <a:t>(reduce likelihood of failure) or extra inspection to monitor the</a:t>
            </a:r>
          </a:p>
          <a:p>
            <a:pPr>
              <a:buClr>
                <a:srgbClr val="004579"/>
              </a:buClr>
              <a:buSzPts val="2800"/>
            </a:pPr>
            <a:r>
              <a:rPr lang="en-US" sz="2800" dirty="0">
                <a:solidFill>
                  <a:srgbClr val="004579"/>
                </a:solidFill>
                <a:latin typeface="Calibri"/>
                <a:ea typeface="Calibri"/>
                <a:cs typeface="Calibri"/>
              </a:rPr>
              <a:t>			           integrity (higher confidence level of remaining life) before a certain risk level is reached.</a:t>
            </a:r>
            <a:endParaRPr lang="en-US" sz="2800" dirty="0">
              <a:solidFill>
                <a:srgbClr val="004579"/>
              </a:solidFill>
              <a:latin typeface="Calibri"/>
              <a:ea typeface="Calibri"/>
              <a:cs typeface="Calibri"/>
              <a:sym typeface="Calibri"/>
            </a:endParaRPr>
          </a:p>
        </p:txBody>
      </p:sp>
      <p:pic>
        <p:nvPicPr>
          <p:cNvPr id="6" name="Picture 832904505">
            <a:extLst>
              <a:ext uri="{FF2B5EF4-FFF2-40B4-BE49-F238E27FC236}">
                <a16:creationId xmlns:a16="http://schemas.microsoft.com/office/drawing/2014/main" id="{2DD93591-6B06-8CA2-50D0-69B5658254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714" y="6706770"/>
            <a:ext cx="8426577" cy="2958452"/>
          </a:xfrm>
          <a:prstGeom prst="rect">
            <a:avLst/>
          </a:prstGeom>
        </p:spPr>
      </p:pic>
      <p:sp>
        <p:nvSpPr>
          <p:cNvPr id="7" name="Tekstvak 6">
            <a:extLst>
              <a:ext uri="{FF2B5EF4-FFF2-40B4-BE49-F238E27FC236}">
                <a16:creationId xmlns:a16="http://schemas.microsoft.com/office/drawing/2014/main" id="{F8278EFE-BE7C-A0EA-959F-09DE36DAB7BF}"/>
              </a:ext>
            </a:extLst>
          </p:cNvPr>
          <p:cNvSpPr txBox="1"/>
          <p:nvPr/>
        </p:nvSpPr>
        <p:spPr>
          <a:xfrm>
            <a:off x="8601926" y="7020265"/>
            <a:ext cx="9366897" cy="1077218"/>
          </a:xfrm>
          <a:prstGeom prst="rect">
            <a:avLst/>
          </a:prstGeom>
          <a:noFill/>
        </p:spPr>
        <p:txBody>
          <a:bodyPr wrap="square">
            <a:spAutoFit/>
          </a:bodyPr>
          <a:lstStyle/>
          <a:p>
            <a:pPr algn="ctr"/>
            <a:r>
              <a:rPr lang="en-GB" sz="3200" b="1" u="sng" dirty="0">
                <a:solidFill>
                  <a:schemeClr val="accent3">
                    <a:lumMod val="50000"/>
                  </a:schemeClr>
                </a:solidFill>
                <a:latin typeface="Calibri"/>
                <a:ea typeface="Calibri"/>
                <a:cs typeface="Calibri"/>
              </a:rPr>
              <a:t>REPAIR</a:t>
            </a:r>
            <a:r>
              <a:rPr lang="en-GB" sz="3200" b="1" dirty="0">
                <a:solidFill>
                  <a:schemeClr val="accent3">
                    <a:lumMod val="50000"/>
                  </a:schemeClr>
                </a:solidFill>
                <a:latin typeface="Calibri"/>
                <a:ea typeface="Calibri"/>
                <a:cs typeface="Calibri"/>
              </a:rPr>
              <a:t> WILL IMPROVE MECHANICAL INTEGRITY, </a:t>
            </a:r>
            <a:r>
              <a:rPr lang="en-GB" sz="3200" b="1" u="sng" dirty="0">
                <a:solidFill>
                  <a:schemeClr val="accent3">
                    <a:lumMod val="50000"/>
                  </a:schemeClr>
                </a:solidFill>
                <a:latin typeface="Calibri"/>
                <a:ea typeface="Calibri"/>
                <a:cs typeface="Calibri"/>
              </a:rPr>
              <a:t>INSPECTION</a:t>
            </a:r>
            <a:r>
              <a:rPr lang="en-GB" sz="3200" b="1" dirty="0">
                <a:solidFill>
                  <a:schemeClr val="accent3">
                    <a:lumMod val="50000"/>
                  </a:schemeClr>
                </a:solidFill>
                <a:latin typeface="Calibri"/>
                <a:ea typeface="Calibri"/>
                <a:cs typeface="Calibri"/>
              </a:rPr>
              <a:t> CAN ONLY MONITOR.</a:t>
            </a:r>
            <a:endParaRPr lang="nl-NL" sz="3200" b="1" dirty="0">
              <a:solidFill>
                <a:schemeClr val="accent3">
                  <a:lumMod val="50000"/>
                </a:schemeClr>
              </a:solidFill>
            </a:endParaRPr>
          </a:p>
        </p:txBody>
      </p:sp>
      <p:sp>
        <p:nvSpPr>
          <p:cNvPr id="8" name="Tekstvak 7">
            <a:extLst>
              <a:ext uri="{FF2B5EF4-FFF2-40B4-BE49-F238E27FC236}">
                <a16:creationId xmlns:a16="http://schemas.microsoft.com/office/drawing/2014/main" id="{C9D47DC6-DA98-2733-6C4D-13DEE5114829}"/>
              </a:ext>
            </a:extLst>
          </p:cNvPr>
          <p:cNvSpPr txBox="1"/>
          <p:nvPr/>
        </p:nvSpPr>
        <p:spPr>
          <a:xfrm>
            <a:off x="12039600" y="8499884"/>
            <a:ext cx="5929223" cy="1477328"/>
          </a:xfrm>
          <a:prstGeom prst="rect">
            <a:avLst/>
          </a:prstGeom>
          <a:noFill/>
        </p:spPr>
        <p:txBody>
          <a:bodyPr wrap="square">
            <a:spAutoFit/>
          </a:bodyPr>
          <a:lstStyle/>
          <a:p>
            <a:r>
              <a:rPr lang="en-US" i="1" dirty="0">
                <a:solidFill>
                  <a:srgbClr val="004579"/>
                </a:solidFill>
                <a:latin typeface="Calibri"/>
                <a:ea typeface="Calibri"/>
                <a:cs typeface="Calibri"/>
              </a:rPr>
              <a:t>(*) Most likely 80 – 90% of the installed base (PCE and Piping) will not have a CUI Monitoring Systems installed but will follow one of the listed inspection strategies. Scheduling and documenting must be done in a Maintenance Management System. </a:t>
            </a:r>
            <a:endParaRPr lang="en-GB" i="1" dirty="0">
              <a:solidFill>
                <a:srgbClr val="004579"/>
              </a:solidFill>
              <a:latin typeface="Calibri"/>
              <a:ea typeface="Calibri"/>
              <a:cs typeface="Calibri"/>
            </a:endParaRPr>
          </a:p>
        </p:txBody>
      </p:sp>
    </p:spTree>
    <p:extLst>
      <p:ext uri="{BB962C8B-B14F-4D97-AF65-F5344CB8AC3E}">
        <p14:creationId xmlns:p14="http://schemas.microsoft.com/office/powerpoint/2010/main" val="396364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kstvak 3">
            <a:extLst>
              <a:ext uri="{FF2B5EF4-FFF2-40B4-BE49-F238E27FC236}">
                <a16:creationId xmlns:a16="http://schemas.microsoft.com/office/drawing/2014/main" id="{A21D0F3F-FA58-E734-2C6D-98608A37CC31}"/>
              </a:ext>
            </a:extLst>
          </p:cNvPr>
          <p:cNvSpPr txBox="1"/>
          <p:nvPr/>
        </p:nvSpPr>
        <p:spPr>
          <a:xfrm>
            <a:off x="1109121" y="554841"/>
            <a:ext cx="9105179" cy="584775"/>
          </a:xfrm>
          <a:prstGeom prst="rect">
            <a:avLst/>
          </a:prstGeom>
          <a:noFill/>
        </p:spPr>
        <p:txBody>
          <a:bodyPr wrap="square">
            <a:spAutoFit/>
          </a:bodyPr>
          <a:lstStyle/>
          <a:p>
            <a:pPr marL="0" indent="0">
              <a:buNone/>
            </a:pPr>
            <a:r>
              <a:rPr lang="en-GB" sz="3200" b="1" cap="small" dirty="0">
                <a:solidFill>
                  <a:srgbClr val="007DBD"/>
                </a:solidFill>
                <a:latin typeface="Arial"/>
                <a:ea typeface="Arial"/>
                <a:cs typeface="Arial"/>
                <a:sym typeface="Arial"/>
              </a:rPr>
              <a:t>How to get to 24/7 monitoring (*)?</a:t>
            </a:r>
            <a:endParaRPr lang="en-GB" sz="3200" b="1" dirty="0">
              <a:solidFill>
                <a:srgbClr val="000000"/>
              </a:solidFill>
              <a:latin typeface="Arial"/>
              <a:ea typeface="Arial"/>
              <a:cs typeface="Arial"/>
              <a:sym typeface="Arial"/>
            </a:endParaRPr>
          </a:p>
        </p:txBody>
      </p:sp>
      <p:sp>
        <p:nvSpPr>
          <p:cNvPr id="5" name="Tekstvak 4">
            <a:extLst>
              <a:ext uri="{FF2B5EF4-FFF2-40B4-BE49-F238E27FC236}">
                <a16:creationId xmlns:a16="http://schemas.microsoft.com/office/drawing/2014/main" id="{C51255BE-04C8-6A62-F1A4-EC4791030D23}"/>
              </a:ext>
            </a:extLst>
          </p:cNvPr>
          <p:cNvSpPr txBox="1"/>
          <p:nvPr/>
        </p:nvSpPr>
        <p:spPr>
          <a:xfrm>
            <a:off x="1109121" y="1729969"/>
            <a:ext cx="17178879" cy="7417415"/>
          </a:xfrm>
          <a:prstGeom prst="rect">
            <a:avLst/>
          </a:prstGeom>
          <a:noFill/>
        </p:spPr>
        <p:txBody>
          <a:bodyPr wrap="square">
            <a:spAutoFit/>
          </a:bodyPr>
          <a:lstStyle/>
          <a:p>
            <a:pPr marL="285750" indent="-285750">
              <a:buFont typeface="Arial" panose="020B0604020202020204" pitchFamily="34" charset="0"/>
              <a:buChar char="•"/>
            </a:pPr>
            <a:r>
              <a:rPr lang="nl-NL" sz="2800" dirty="0">
                <a:solidFill>
                  <a:srgbClr val="004579"/>
                </a:solidFill>
                <a:latin typeface="Calibri"/>
                <a:ea typeface="Calibri"/>
                <a:cs typeface="Calibri"/>
                <a:sym typeface="Calibri"/>
              </a:rPr>
              <a:t>Understand the CUI Monitoring System and Technology (</a:t>
            </a:r>
            <a:r>
              <a:rPr lang="nl-NL" sz="2800" i="1" dirty="0" err="1">
                <a:solidFill>
                  <a:srgbClr val="004579"/>
                </a:solidFill>
                <a:latin typeface="Calibri"/>
                <a:ea typeface="Calibri"/>
                <a:cs typeface="Calibri"/>
                <a:sym typeface="Calibri"/>
              </a:rPr>
              <a:t>how</a:t>
            </a:r>
            <a:r>
              <a:rPr lang="nl-NL" sz="2800" i="1" dirty="0">
                <a:solidFill>
                  <a:srgbClr val="004579"/>
                </a:solidFill>
                <a:latin typeface="Calibri"/>
                <a:ea typeface="Calibri"/>
                <a:cs typeface="Calibri"/>
                <a:sym typeface="Calibri"/>
              </a:rPr>
              <a:t> does it </a:t>
            </a:r>
            <a:r>
              <a:rPr lang="nl-NL" sz="2800" i="1" dirty="0" err="1">
                <a:solidFill>
                  <a:srgbClr val="004579"/>
                </a:solidFill>
                <a:latin typeface="Calibri"/>
                <a:ea typeface="Calibri"/>
                <a:cs typeface="Calibri"/>
                <a:sym typeface="Calibri"/>
              </a:rPr>
              <a:t>work</a:t>
            </a:r>
            <a:r>
              <a:rPr lang="nl-NL" sz="2800" dirty="0">
                <a:solidFill>
                  <a:srgbClr val="004579"/>
                </a:solidFill>
                <a:latin typeface="Calibri"/>
                <a:ea typeface="Calibri"/>
                <a:cs typeface="Calibri"/>
                <a:sym typeface="Calibri"/>
              </a:rPr>
              <a:t>).</a:t>
            </a:r>
          </a:p>
          <a:p>
            <a:pPr marL="742950" lvl="1" indent="-285750">
              <a:buFont typeface="Arial" panose="020B0604020202020204" pitchFamily="34" charset="0"/>
              <a:buChar char="•"/>
            </a:pPr>
            <a:r>
              <a:rPr lang="nl-NL" sz="2800" dirty="0" err="1">
                <a:solidFill>
                  <a:srgbClr val="004579"/>
                </a:solidFill>
                <a:latin typeface="Calibri"/>
                <a:ea typeface="Calibri"/>
                <a:cs typeface="Calibri"/>
                <a:sym typeface="Calibri"/>
              </a:rPr>
              <a:t>Moisture</a:t>
            </a:r>
            <a:r>
              <a:rPr lang="nl-NL" sz="2800" dirty="0">
                <a:solidFill>
                  <a:srgbClr val="004579"/>
                </a:solidFill>
                <a:latin typeface="Calibri"/>
                <a:ea typeface="Calibri"/>
                <a:cs typeface="Calibri"/>
                <a:sym typeface="Calibri"/>
              </a:rPr>
              <a:t> and corrosion sensors, data logger, connectivity </a:t>
            </a:r>
            <a:r>
              <a:rPr lang="nl-NL" sz="2800" dirty="0" err="1">
                <a:solidFill>
                  <a:srgbClr val="004579"/>
                </a:solidFill>
                <a:latin typeface="Calibri"/>
                <a:ea typeface="Calibri"/>
                <a:cs typeface="Calibri"/>
                <a:sym typeface="Calibri"/>
              </a:rPr>
              <a:t>protocols</a:t>
            </a:r>
            <a:r>
              <a:rPr lang="nl-NL" sz="2800" dirty="0">
                <a:solidFill>
                  <a:srgbClr val="004579"/>
                </a:solidFill>
                <a:latin typeface="Calibri"/>
                <a:ea typeface="Calibri"/>
                <a:cs typeface="Calibri"/>
                <a:sym typeface="Calibri"/>
              </a:rPr>
              <a:t>, and </a:t>
            </a:r>
            <a:r>
              <a:rPr lang="nl-NL" sz="2800" dirty="0" err="1">
                <a:solidFill>
                  <a:srgbClr val="004579"/>
                </a:solidFill>
                <a:latin typeface="Calibri"/>
                <a:ea typeface="Calibri"/>
                <a:cs typeface="Calibri"/>
                <a:sym typeface="Calibri"/>
              </a:rPr>
              <a:t>visualization</a:t>
            </a:r>
            <a:r>
              <a:rPr lang="nl-NL" sz="2800" dirty="0">
                <a:solidFill>
                  <a:srgbClr val="004579"/>
                </a:solidFill>
                <a:latin typeface="Calibri"/>
                <a:ea typeface="Calibri"/>
                <a:cs typeface="Calibri"/>
                <a:sym typeface="Calibri"/>
              </a:rPr>
              <a:t> software etc.</a:t>
            </a:r>
          </a:p>
          <a:p>
            <a:pPr marL="285750" indent="-285750">
              <a:buFont typeface="Arial" panose="020B0604020202020204" pitchFamily="34" charset="0"/>
              <a:buChar char="•"/>
            </a:pPr>
            <a:r>
              <a:rPr lang="nl-NL" sz="2800" dirty="0" err="1">
                <a:solidFill>
                  <a:srgbClr val="004579"/>
                </a:solidFill>
                <a:latin typeface="Calibri"/>
                <a:ea typeface="Calibri"/>
                <a:cs typeface="Calibri"/>
                <a:sym typeface="Calibri"/>
              </a:rPr>
              <a:t>Develop</a:t>
            </a:r>
            <a:r>
              <a:rPr lang="nl-NL" sz="2800" dirty="0">
                <a:solidFill>
                  <a:srgbClr val="004579"/>
                </a:solidFill>
                <a:latin typeface="Calibri"/>
                <a:ea typeface="Calibri"/>
                <a:cs typeface="Calibri"/>
                <a:sym typeface="Calibri"/>
              </a:rPr>
              <a:t> </a:t>
            </a:r>
            <a:r>
              <a:rPr lang="nl-NL" sz="2800" dirty="0" err="1">
                <a:solidFill>
                  <a:srgbClr val="004579"/>
                </a:solidFill>
                <a:latin typeface="Calibri"/>
                <a:ea typeface="Calibri"/>
                <a:cs typeface="Calibri"/>
                <a:sym typeface="Calibri"/>
              </a:rPr>
              <a:t>selection</a:t>
            </a:r>
            <a:r>
              <a:rPr lang="nl-NL" sz="2800" dirty="0">
                <a:solidFill>
                  <a:srgbClr val="004579"/>
                </a:solidFill>
                <a:latin typeface="Calibri"/>
                <a:ea typeface="Calibri"/>
                <a:cs typeface="Calibri"/>
                <a:sym typeface="Calibri"/>
              </a:rPr>
              <a:t> criteria of assets and </a:t>
            </a:r>
            <a:r>
              <a:rPr lang="nl-NL" sz="2800" dirty="0" err="1">
                <a:solidFill>
                  <a:srgbClr val="004579"/>
                </a:solidFill>
                <a:latin typeface="Calibri"/>
                <a:ea typeface="Calibri"/>
                <a:cs typeface="Calibri"/>
                <a:sym typeface="Calibri"/>
              </a:rPr>
              <a:t>locations</a:t>
            </a:r>
            <a:r>
              <a:rPr lang="nl-NL" sz="2800" dirty="0">
                <a:solidFill>
                  <a:srgbClr val="004579"/>
                </a:solidFill>
                <a:latin typeface="Calibri"/>
                <a:ea typeface="Calibri"/>
                <a:cs typeface="Calibri"/>
                <a:sym typeface="Calibri"/>
              </a:rPr>
              <a:t> (</a:t>
            </a:r>
            <a:r>
              <a:rPr lang="nl-NL" sz="2800" i="1" dirty="0" err="1">
                <a:solidFill>
                  <a:srgbClr val="004579"/>
                </a:solidFill>
                <a:latin typeface="Calibri"/>
                <a:ea typeface="Calibri"/>
                <a:cs typeface="Calibri"/>
                <a:sym typeface="Calibri"/>
              </a:rPr>
              <a:t>where</a:t>
            </a:r>
            <a:r>
              <a:rPr lang="nl-NL" sz="2800" i="1" dirty="0">
                <a:solidFill>
                  <a:srgbClr val="004579"/>
                </a:solidFill>
                <a:latin typeface="Calibri"/>
                <a:ea typeface="Calibri"/>
                <a:cs typeface="Calibri"/>
                <a:sym typeface="Calibri"/>
              </a:rPr>
              <a:t> to install</a:t>
            </a:r>
            <a:r>
              <a:rPr lang="nl-NL" sz="2800" dirty="0">
                <a:solidFill>
                  <a:srgbClr val="004579"/>
                </a:solidFill>
                <a:latin typeface="Calibri"/>
                <a:ea typeface="Calibri"/>
                <a:cs typeface="Calibri"/>
                <a:sym typeface="Calibri"/>
              </a:rPr>
              <a:t>).</a:t>
            </a:r>
          </a:p>
          <a:p>
            <a:pPr marL="742950" lvl="1" indent="-285750">
              <a:buFont typeface="Arial" panose="020B0604020202020204" pitchFamily="34" charset="0"/>
              <a:buChar char="•"/>
            </a:pPr>
            <a:r>
              <a:rPr lang="nl-NL" sz="2800" dirty="0">
                <a:solidFill>
                  <a:srgbClr val="004579"/>
                </a:solidFill>
                <a:latin typeface="Calibri"/>
                <a:ea typeface="Calibri"/>
                <a:cs typeface="Calibri"/>
                <a:sym typeface="Calibri"/>
              </a:rPr>
              <a:t>Risk </a:t>
            </a:r>
            <a:r>
              <a:rPr lang="nl-NL" sz="2800" dirty="0" err="1">
                <a:solidFill>
                  <a:srgbClr val="004579"/>
                </a:solidFill>
                <a:latin typeface="Calibri"/>
                <a:ea typeface="Calibri"/>
                <a:cs typeface="Calibri"/>
                <a:sym typeface="Calibri"/>
              </a:rPr>
              <a:t>based</a:t>
            </a:r>
            <a:r>
              <a:rPr lang="nl-NL" sz="2800" dirty="0">
                <a:solidFill>
                  <a:srgbClr val="004579"/>
                </a:solidFill>
                <a:latin typeface="Calibri"/>
                <a:ea typeface="Calibri"/>
                <a:cs typeface="Calibri"/>
                <a:sym typeface="Calibri"/>
              </a:rPr>
              <a:t> (</a:t>
            </a:r>
            <a:r>
              <a:rPr lang="nl-NL" sz="2800" i="1" dirty="0">
                <a:solidFill>
                  <a:srgbClr val="004579"/>
                </a:solidFill>
                <a:latin typeface="Calibri"/>
                <a:ea typeface="Calibri"/>
                <a:cs typeface="Calibri"/>
                <a:sym typeface="Calibri"/>
              </a:rPr>
              <a:t>Consequence and </a:t>
            </a:r>
            <a:r>
              <a:rPr lang="nl-NL" sz="2800" i="1" dirty="0" err="1">
                <a:solidFill>
                  <a:srgbClr val="004579"/>
                </a:solidFill>
                <a:latin typeface="Calibri"/>
                <a:ea typeface="Calibri"/>
                <a:cs typeface="Calibri"/>
                <a:sym typeface="Calibri"/>
              </a:rPr>
              <a:t>Likelihood</a:t>
            </a:r>
            <a:r>
              <a:rPr lang="nl-NL" sz="2800" dirty="0">
                <a:solidFill>
                  <a:srgbClr val="004579"/>
                </a:solidFill>
                <a:latin typeface="Calibri"/>
                <a:ea typeface="Calibri"/>
                <a:cs typeface="Calibri"/>
                <a:sym typeface="Calibri"/>
              </a:rPr>
              <a:t>) and / or </a:t>
            </a:r>
            <a:r>
              <a:rPr lang="nl-NL" sz="2800" dirty="0" err="1">
                <a:solidFill>
                  <a:srgbClr val="004579"/>
                </a:solidFill>
                <a:latin typeface="Calibri"/>
                <a:ea typeface="Calibri"/>
                <a:cs typeface="Calibri"/>
                <a:sym typeface="Calibri"/>
              </a:rPr>
              <a:t>Economics</a:t>
            </a:r>
            <a:r>
              <a:rPr lang="nl-NL" sz="2800" dirty="0">
                <a:solidFill>
                  <a:srgbClr val="004579"/>
                </a:solidFill>
                <a:latin typeface="Calibri"/>
                <a:ea typeface="Calibri"/>
                <a:cs typeface="Calibri"/>
                <a:sym typeface="Calibri"/>
              </a:rPr>
              <a:t> </a:t>
            </a:r>
            <a:r>
              <a:rPr lang="nl-NL" sz="2800" i="1" dirty="0">
                <a:solidFill>
                  <a:srgbClr val="004579"/>
                </a:solidFill>
                <a:latin typeface="Calibri"/>
                <a:ea typeface="Calibri"/>
                <a:cs typeface="Calibri"/>
                <a:sym typeface="Calibri"/>
              </a:rPr>
              <a:t>(LTCO and Production </a:t>
            </a:r>
            <a:r>
              <a:rPr lang="nl-NL" sz="2800" i="1" dirty="0" err="1">
                <a:solidFill>
                  <a:srgbClr val="004579"/>
                </a:solidFill>
                <a:latin typeface="Calibri"/>
                <a:ea typeface="Calibri"/>
                <a:cs typeface="Calibri"/>
                <a:sym typeface="Calibri"/>
              </a:rPr>
              <a:t>Loss</a:t>
            </a:r>
            <a:r>
              <a:rPr lang="nl-NL" sz="2800" dirty="0">
                <a:solidFill>
                  <a:srgbClr val="004579"/>
                </a:solidFill>
                <a:latin typeface="Calibri"/>
                <a:ea typeface="Calibri"/>
                <a:cs typeface="Calibri"/>
                <a:sym typeface="Calibri"/>
              </a:rPr>
              <a:t>).</a:t>
            </a:r>
          </a:p>
          <a:p>
            <a:pPr marL="285750" indent="-285750">
              <a:buFont typeface="Arial" panose="020B0604020202020204" pitchFamily="34" charset="0"/>
              <a:buChar char="•"/>
            </a:pPr>
            <a:r>
              <a:rPr lang="nl-NL" sz="2800" dirty="0" err="1">
                <a:solidFill>
                  <a:srgbClr val="004579"/>
                </a:solidFill>
                <a:latin typeface="Calibri"/>
                <a:ea typeface="Calibri"/>
                <a:cs typeface="Calibri"/>
                <a:sym typeface="Calibri"/>
              </a:rPr>
              <a:t>Validate</a:t>
            </a:r>
            <a:r>
              <a:rPr lang="nl-NL" sz="2800" dirty="0">
                <a:solidFill>
                  <a:srgbClr val="004579"/>
                </a:solidFill>
                <a:latin typeface="Calibri"/>
                <a:ea typeface="Calibri"/>
                <a:cs typeface="Calibri"/>
                <a:sym typeface="Calibri"/>
              </a:rPr>
              <a:t> sensor </a:t>
            </a:r>
            <a:r>
              <a:rPr lang="nl-NL" sz="2800" dirty="0" err="1">
                <a:solidFill>
                  <a:srgbClr val="004579"/>
                </a:solidFill>
                <a:latin typeface="Calibri"/>
                <a:ea typeface="Calibri"/>
                <a:cs typeface="Calibri"/>
                <a:sym typeface="Calibri"/>
              </a:rPr>
              <a:t>methodology</a:t>
            </a:r>
            <a:r>
              <a:rPr lang="nl-NL" sz="2800" dirty="0">
                <a:solidFill>
                  <a:srgbClr val="004579"/>
                </a:solidFill>
                <a:latin typeface="Calibri"/>
                <a:ea typeface="Calibri"/>
                <a:cs typeface="Calibri"/>
                <a:sym typeface="Calibri"/>
              </a:rPr>
              <a:t> </a:t>
            </a:r>
            <a:r>
              <a:rPr lang="nl-NL" sz="2800" dirty="0" err="1">
                <a:solidFill>
                  <a:srgbClr val="004579"/>
                </a:solidFill>
                <a:latin typeface="Calibri"/>
                <a:ea typeface="Calibri"/>
                <a:cs typeface="Calibri"/>
                <a:sym typeface="Calibri"/>
              </a:rPr>
              <a:t>for</a:t>
            </a:r>
            <a:r>
              <a:rPr lang="nl-NL" sz="2800" dirty="0">
                <a:solidFill>
                  <a:srgbClr val="004579"/>
                </a:solidFill>
                <a:latin typeface="Calibri"/>
                <a:ea typeface="Calibri"/>
                <a:cs typeface="Calibri"/>
                <a:sym typeface="Calibri"/>
              </a:rPr>
              <a:t> first </a:t>
            </a:r>
            <a:r>
              <a:rPr lang="nl-NL" sz="2800" dirty="0" err="1">
                <a:solidFill>
                  <a:srgbClr val="004579"/>
                </a:solidFill>
                <a:latin typeface="Calibri"/>
                <a:ea typeface="Calibri"/>
                <a:cs typeface="Calibri"/>
                <a:sym typeface="Calibri"/>
              </a:rPr>
              <a:t>use</a:t>
            </a:r>
            <a:r>
              <a:rPr lang="nl-NL" sz="2800" dirty="0">
                <a:solidFill>
                  <a:srgbClr val="004579"/>
                </a:solidFill>
                <a:latin typeface="Calibri"/>
                <a:ea typeface="Calibri"/>
                <a:cs typeface="Calibri"/>
                <a:sym typeface="Calibri"/>
              </a:rPr>
              <a:t> within a company/site (</a:t>
            </a:r>
            <a:r>
              <a:rPr lang="nl-NL" sz="2800" i="1" dirty="0">
                <a:solidFill>
                  <a:srgbClr val="004579"/>
                </a:solidFill>
                <a:latin typeface="Calibri"/>
                <a:ea typeface="Calibri"/>
                <a:cs typeface="Calibri"/>
                <a:sym typeface="Calibri"/>
              </a:rPr>
              <a:t>proven to </a:t>
            </a:r>
            <a:r>
              <a:rPr lang="nl-NL" sz="2800" i="1" dirty="0" err="1">
                <a:solidFill>
                  <a:srgbClr val="004579"/>
                </a:solidFill>
                <a:latin typeface="Calibri"/>
                <a:ea typeface="Calibri"/>
                <a:cs typeface="Calibri"/>
                <a:sym typeface="Calibri"/>
              </a:rPr>
              <a:t>work</a:t>
            </a:r>
            <a:r>
              <a:rPr lang="nl-NL" sz="2800" dirty="0">
                <a:solidFill>
                  <a:srgbClr val="004579"/>
                </a:solidFill>
                <a:latin typeface="Calibri"/>
                <a:ea typeface="Calibri"/>
                <a:cs typeface="Calibri"/>
                <a:sym typeface="Calibri"/>
              </a:rPr>
              <a:t>).</a:t>
            </a:r>
          </a:p>
          <a:p>
            <a:pPr marL="285750" indent="-285750">
              <a:buFont typeface="Arial" panose="020B0604020202020204" pitchFamily="34" charset="0"/>
              <a:buChar char="•"/>
            </a:pPr>
            <a:r>
              <a:rPr lang="nl-NL" sz="2800" dirty="0" err="1">
                <a:solidFill>
                  <a:srgbClr val="004579"/>
                </a:solidFill>
                <a:latin typeface="Calibri"/>
                <a:ea typeface="Calibri"/>
                <a:cs typeface="Calibri"/>
                <a:sym typeface="Calibri"/>
              </a:rPr>
              <a:t>Agree</a:t>
            </a:r>
            <a:r>
              <a:rPr lang="nl-NL" sz="2800" dirty="0">
                <a:solidFill>
                  <a:srgbClr val="004579"/>
                </a:solidFill>
                <a:latin typeface="Calibri"/>
                <a:ea typeface="Calibri"/>
                <a:cs typeface="Calibri"/>
                <a:sym typeface="Calibri"/>
              </a:rPr>
              <a:t> on CUI monitoring system design and field </a:t>
            </a:r>
            <a:r>
              <a:rPr lang="nl-NL" sz="2800" dirty="0" err="1">
                <a:solidFill>
                  <a:srgbClr val="004579"/>
                </a:solidFill>
                <a:latin typeface="Calibri"/>
                <a:ea typeface="Calibri"/>
                <a:cs typeface="Calibri"/>
                <a:sym typeface="Calibri"/>
              </a:rPr>
              <a:t>installation</a:t>
            </a:r>
            <a:r>
              <a:rPr lang="nl-NL" sz="2800" dirty="0">
                <a:solidFill>
                  <a:srgbClr val="004579"/>
                </a:solidFill>
                <a:latin typeface="Calibri"/>
                <a:ea typeface="Calibri"/>
                <a:cs typeface="Calibri"/>
                <a:sym typeface="Calibri"/>
              </a:rPr>
              <a:t>.</a:t>
            </a:r>
          </a:p>
          <a:p>
            <a:pPr marL="742950" lvl="1" indent="-285750">
              <a:buFont typeface="Arial" panose="020B0604020202020204" pitchFamily="34" charset="0"/>
              <a:buChar char="•"/>
            </a:pPr>
            <a:r>
              <a:rPr lang="nl-NL" sz="2800" dirty="0">
                <a:solidFill>
                  <a:srgbClr val="004579"/>
                </a:solidFill>
                <a:latin typeface="Calibri"/>
                <a:ea typeface="Calibri"/>
                <a:cs typeface="Calibri"/>
                <a:sym typeface="Calibri"/>
              </a:rPr>
              <a:t>[%] of equipment </a:t>
            </a:r>
            <a:r>
              <a:rPr lang="nl-NL" sz="2800" dirty="0" err="1">
                <a:solidFill>
                  <a:srgbClr val="004579"/>
                </a:solidFill>
                <a:latin typeface="Calibri"/>
                <a:ea typeface="Calibri"/>
                <a:cs typeface="Calibri"/>
                <a:sym typeface="Calibri"/>
              </a:rPr>
              <a:t>surface</a:t>
            </a:r>
            <a:r>
              <a:rPr lang="nl-NL" sz="2800" dirty="0">
                <a:solidFill>
                  <a:srgbClr val="004579"/>
                </a:solidFill>
                <a:latin typeface="Calibri"/>
                <a:ea typeface="Calibri"/>
                <a:cs typeface="Calibri"/>
                <a:sym typeface="Calibri"/>
              </a:rPr>
              <a:t> </a:t>
            </a:r>
            <a:r>
              <a:rPr lang="nl-NL" sz="2800" dirty="0" err="1">
                <a:solidFill>
                  <a:srgbClr val="004579"/>
                </a:solidFill>
                <a:latin typeface="Calibri"/>
                <a:ea typeface="Calibri"/>
                <a:cs typeface="Calibri"/>
                <a:sym typeface="Calibri"/>
              </a:rPr>
              <a:t>covered</a:t>
            </a:r>
            <a:r>
              <a:rPr lang="nl-NL" sz="2800" dirty="0">
                <a:solidFill>
                  <a:srgbClr val="004579"/>
                </a:solidFill>
                <a:latin typeface="Calibri"/>
                <a:ea typeface="Calibri"/>
                <a:cs typeface="Calibri"/>
                <a:sym typeface="Calibri"/>
              </a:rPr>
              <a:t>.</a:t>
            </a:r>
          </a:p>
          <a:p>
            <a:pPr marL="742950" lvl="1" indent="-285750">
              <a:buFont typeface="Arial" panose="020B0604020202020204" pitchFamily="34" charset="0"/>
              <a:buChar char="•"/>
            </a:pPr>
            <a:r>
              <a:rPr lang="nl-NL" sz="2800" dirty="0">
                <a:solidFill>
                  <a:srgbClr val="004579"/>
                </a:solidFill>
                <a:latin typeface="Calibri"/>
                <a:ea typeface="Calibri"/>
                <a:cs typeface="Calibri"/>
                <a:sym typeface="Calibri"/>
              </a:rPr>
              <a:t>[%] of suspect </a:t>
            </a:r>
            <a:r>
              <a:rPr lang="nl-NL" sz="2800" dirty="0" err="1">
                <a:solidFill>
                  <a:srgbClr val="004579"/>
                </a:solidFill>
                <a:latin typeface="Calibri"/>
                <a:ea typeface="Calibri"/>
                <a:cs typeface="Calibri"/>
                <a:sym typeface="Calibri"/>
              </a:rPr>
              <a:t>areas</a:t>
            </a:r>
            <a:r>
              <a:rPr lang="nl-NL" sz="2800" dirty="0">
                <a:solidFill>
                  <a:srgbClr val="004579"/>
                </a:solidFill>
                <a:latin typeface="Calibri"/>
                <a:ea typeface="Calibri"/>
                <a:cs typeface="Calibri"/>
                <a:sym typeface="Calibri"/>
              </a:rPr>
              <a:t> </a:t>
            </a:r>
            <a:r>
              <a:rPr lang="nl-NL" sz="2800" dirty="0" err="1">
                <a:solidFill>
                  <a:srgbClr val="004579"/>
                </a:solidFill>
                <a:latin typeface="Calibri"/>
                <a:ea typeface="Calibri"/>
                <a:cs typeface="Calibri"/>
                <a:sym typeface="Calibri"/>
              </a:rPr>
              <a:t>covered</a:t>
            </a:r>
            <a:r>
              <a:rPr lang="nl-NL" sz="2800" dirty="0">
                <a:solidFill>
                  <a:srgbClr val="004579"/>
                </a:solidFill>
                <a:latin typeface="Calibri"/>
                <a:ea typeface="Calibri"/>
                <a:cs typeface="Calibri"/>
                <a:sym typeface="Calibri"/>
              </a:rPr>
              <a:t>.</a:t>
            </a:r>
          </a:p>
          <a:p>
            <a:pPr marL="742950" lvl="1" indent="-285750">
              <a:buFont typeface="Arial" panose="020B0604020202020204" pitchFamily="34" charset="0"/>
              <a:buChar char="•"/>
            </a:pPr>
            <a:r>
              <a:rPr lang="nl-NL" sz="2800" dirty="0">
                <a:solidFill>
                  <a:srgbClr val="004579"/>
                </a:solidFill>
                <a:latin typeface="Calibri"/>
                <a:ea typeface="Calibri"/>
                <a:cs typeface="Calibri"/>
                <a:sym typeface="Calibri"/>
              </a:rPr>
              <a:t>Sensor life versus equipment life.</a:t>
            </a:r>
          </a:p>
          <a:p>
            <a:pPr marL="285750" indent="-285750">
              <a:buFont typeface="Arial" panose="020B0604020202020204" pitchFamily="34" charset="0"/>
              <a:buChar char="•"/>
            </a:pPr>
            <a:r>
              <a:rPr lang="nl-NL" sz="2800" dirty="0">
                <a:solidFill>
                  <a:srgbClr val="004579"/>
                </a:solidFill>
                <a:latin typeface="Calibri"/>
                <a:ea typeface="Calibri"/>
                <a:cs typeface="Calibri"/>
                <a:sym typeface="Calibri"/>
              </a:rPr>
              <a:t>Service level agreement.</a:t>
            </a:r>
          </a:p>
          <a:p>
            <a:pPr marL="742950" lvl="1" indent="-285750">
              <a:buFont typeface="Arial" panose="020B0604020202020204" pitchFamily="34" charset="0"/>
              <a:buChar char="•"/>
            </a:pPr>
            <a:r>
              <a:rPr lang="nl-NL" sz="2800" dirty="0">
                <a:solidFill>
                  <a:srgbClr val="004579"/>
                </a:solidFill>
                <a:latin typeface="Calibri"/>
                <a:ea typeface="Calibri"/>
                <a:cs typeface="Calibri"/>
                <a:sym typeface="Calibri"/>
              </a:rPr>
              <a:t>Training and services during C&amp;SU.</a:t>
            </a:r>
          </a:p>
          <a:p>
            <a:pPr marL="285750" indent="-285750">
              <a:buFont typeface="Arial" panose="020B0604020202020204" pitchFamily="34" charset="0"/>
              <a:buChar char="•"/>
            </a:pPr>
            <a:r>
              <a:rPr lang="nl-NL" sz="2800" dirty="0" err="1">
                <a:solidFill>
                  <a:srgbClr val="004579"/>
                </a:solidFill>
                <a:latin typeface="Calibri"/>
                <a:ea typeface="Calibri"/>
                <a:cs typeface="Calibri"/>
                <a:sym typeface="Calibri"/>
              </a:rPr>
              <a:t>Define</a:t>
            </a:r>
            <a:r>
              <a:rPr lang="nl-NL" sz="2800" dirty="0">
                <a:solidFill>
                  <a:srgbClr val="004579"/>
                </a:solidFill>
                <a:latin typeface="Calibri"/>
                <a:ea typeface="Calibri"/>
                <a:cs typeface="Calibri"/>
                <a:sym typeface="Calibri"/>
              </a:rPr>
              <a:t> </a:t>
            </a:r>
            <a:r>
              <a:rPr lang="nl-NL" sz="2800" dirty="0" err="1">
                <a:solidFill>
                  <a:srgbClr val="004579"/>
                </a:solidFill>
                <a:latin typeface="Calibri"/>
                <a:ea typeface="Calibri"/>
                <a:cs typeface="Calibri"/>
                <a:sym typeface="Calibri"/>
              </a:rPr>
              <a:t>how</a:t>
            </a:r>
            <a:r>
              <a:rPr lang="nl-NL" sz="2800" dirty="0">
                <a:solidFill>
                  <a:srgbClr val="004579"/>
                </a:solidFill>
                <a:latin typeface="Calibri"/>
                <a:ea typeface="Calibri"/>
                <a:cs typeface="Calibri"/>
                <a:sym typeface="Calibri"/>
              </a:rPr>
              <a:t> CUI monitoring  data will be </a:t>
            </a:r>
            <a:r>
              <a:rPr lang="nl-NL" sz="2800" dirty="0" err="1">
                <a:solidFill>
                  <a:srgbClr val="004579"/>
                </a:solidFill>
                <a:latin typeface="Calibri"/>
                <a:ea typeface="Calibri"/>
                <a:cs typeface="Calibri"/>
                <a:sym typeface="Calibri"/>
              </a:rPr>
              <a:t>used</a:t>
            </a:r>
            <a:r>
              <a:rPr lang="nl-NL" sz="2800" dirty="0">
                <a:solidFill>
                  <a:srgbClr val="004579"/>
                </a:solidFill>
                <a:latin typeface="Calibri"/>
                <a:ea typeface="Calibri"/>
                <a:cs typeface="Calibri"/>
                <a:sym typeface="Calibri"/>
              </a:rPr>
              <a:t> within the company CUI </a:t>
            </a:r>
            <a:r>
              <a:rPr lang="nl-NL" sz="2800" dirty="0" err="1">
                <a:solidFill>
                  <a:srgbClr val="004579"/>
                </a:solidFill>
                <a:latin typeface="Calibri"/>
                <a:ea typeface="Calibri"/>
                <a:cs typeface="Calibri"/>
                <a:sym typeface="Calibri"/>
              </a:rPr>
              <a:t>Inspection</a:t>
            </a:r>
            <a:r>
              <a:rPr lang="nl-NL" sz="2800" dirty="0">
                <a:solidFill>
                  <a:srgbClr val="004579"/>
                </a:solidFill>
                <a:latin typeface="Calibri"/>
                <a:ea typeface="Calibri"/>
                <a:cs typeface="Calibri"/>
                <a:sym typeface="Calibri"/>
              </a:rPr>
              <a:t> Strategy .</a:t>
            </a:r>
          </a:p>
          <a:p>
            <a:pPr marL="742950" lvl="1" indent="-285750">
              <a:buFont typeface="Arial" panose="020B0604020202020204" pitchFamily="34" charset="0"/>
              <a:buChar char="•"/>
            </a:pPr>
            <a:r>
              <a:rPr lang="nl-NL" sz="2800" u="sng" dirty="0">
                <a:solidFill>
                  <a:srgbClr val="004579"/>
                </a:solidFill>
                <a:latin typeface="Calibri"/>
                <a:ea typeface="Calibri"/>
                <a:cs typeface="Calibri"/>
                <a:sym typeface="Calibri"/>
              </a:rPr>
              <a:t>Time, </a:t>
            </a:r>
            <a:r>
              <a:rPr lang="nl-NL" sz="2800" u="sng" dirty="0" err="1">
                <a:solidFill>
                  <a:srgbClr val="004579"/>
                </a:solidFill>
                <a:latin typeface="Calibri"/>
                <a:ea typeface="Calibri"/>
                <a:cs typeface="Calibri"/>
                <a:sym typeface="Calibri"/>
              </a:rPr>
              <a:t>Condition</a:t>
            </a:r>
            <a:r>
              <a:rPr lang="nl-NL" sz="2800" u="sng" dirty="0">
                <a:solidFill>
                  <a:srgbClr val="004579"/>
                </a:solidFill>
                <a:latin typeface="Calibri"/>
                <a:ea typeface="Calibri"/>
                <a:cs typeface="Calibri"/>
                <a:sym typeface="Calibri"/>
              </a:rPr>
              <a:t> </a:t>
            </a:r>
            <a:r>
              <a:rPr lang="nl-NL" sz="2800" u="sng" dirty="0" err="1">
                <a:solidFill>
                  <a:srgbClr val="004579"/>
                </a:solidFill>
                <a:latin typeface="Calibri"/>
                <a:ea typeface="Calibri"/>
                <a:cs typeface="Calibri"/>
                <a:sym typeface="Calibri"/>
              </a:rPr>
              <a:t>Based</a:t>
            </a:r>
            <a:r>
              <a:rPr lang="nl-NL" sz="2800" u="sng" dirty="0">
                <a:solidFill>
                  <a:srgbClr val="004579"/>
                </a:solidFill>
                <a:latin typeface="Calibri"/>
                <a:ea typeface="Calibri"/>
                <a:cs typeface="Calibri"/>
                <a:sym typeface="Calibri"/>
              </a:rPr>
              <a:t> or RBI</a:t>
            </a:r>
            <a:r>
              <a:rPr lang="nl-NL" sz="2800" dirty="0">
                <a:solidFill>
                  <a:srgbClr val="004579"/>
                </a:solidFill>
                <a:latin typeface="Calibri"/>
                <a:ea typeface="Calibri"/>
                <a:cs typeface="Calibri"/>
                <a:sym typeface="Calibri"/>
              </a:rPr>
              <a:t>: </a:t>
            </a:r>
            <a:r>
              <a:rPr lang="nl-NL" sz="2800" dirty="0" err="1">
                <a:solidFill>
                  <a:srgbClr val="004579"/>
                </a:solidFill>
                <a:latin typeface="Calibri"/>
                <a:ea typeface="Calibri"/>
                <a:cs typeface="Calibri"/>
                <a:sym typeface="Calibri"/>
              </a:rPr>
              <a:t>avoid</a:t>
            </a:r>
            <a:r>
              <a:rPr lang="nl-NL" sz="2800" dirty="0">
                <a:solidFill>
                  <a:srgbClr val="004579"/>
                </a:solidFill>
                <a:latin typeface="Calibri"/>
                <a:ea typeface="Calibri"/>
                <a:cs typeface="Calibri"/>
                <a:sym typeface="Calibri"/>
              </a:rPr>
              <a:t> surprises, </a:t>
            </a:r>
            <a:r>
              <a:rPr lang="nl-NL" sz="2800" dirty="0" err="1">
                <a:solidFill>
                  <a:srgbClr val="004579"/>
                </a:solidFill>
                <a:latin typeface="Calibri"/>
                <a:ea typeface="Calibri"/>
                <a:cs typeface="Calibri"/>
                <a:sym typeface="Calibri"/>
              </a:rPr>
              <a:t>use</a:t>
            </a:r>
            <a:r>
              <a:rPr lang="nl-NL" sz="2800" dirty="0">
                <a:solidFill>
                  <a:srgbClr val="004579"/>
                </a:solidFill>
                <a:latin typeface="Calibri"/>
                <a:ea typeface="Calibri"/>
                <a:cs typeface="Calibri"/>
                <a:sym typeface="Calibri"/>
              </a:rPr>
              <a:t> sensor corrosion </a:t>
            </a:r>
            <a:r>
              <a:rPr lang="nl-NL" sz="2800" dirty="0" err="1">
                <a:solidFill>
                  <a:srgbClr val="004579"/>
                </a:solidFill>
                <a:latin typeface="Calibri"/>
                <a:ea typeface="Calibri"/>
                <a:cs typeface="Calibri"/>
                <a:sym typeface="Calibri"/>
              </a:rPr>
              <a:t>rates</a:t>
            </a:r>
            <a:r>
              <a:rPr lang="nl-NL" sz="2800" dirty="0">
                <a:solidFill>
                  <a:srgbClr val="004579"/>
                </a:solidFill>
                <a:latin typeface="Calibri"/>
                <a:ea typeface="Calibri"/>
                <a:cs typeface="Calibri"/>
                <a:sym typeface="Calibri"/>
              </a:rPr>
              <a:t> and </a:t>
            </a:r>
            <a:r>
              <a:rPr lang="nl-NL" sz="2800" dirty="0" err="1">
                <a:solidFill>
                  <a:srgbClr val="004579"/>
                </a:solidFill>
                <a:latin typeface="Calibri"/>
                <a:ea typeface="Calibri"/>
                <a:cs typeface="Calibri"/>
                <a:sym typeface="Calibri"/>
              </a:rPr>
              <a:t>locations</a:t>
            </a:r>
            <a:r>
              <a:rPr lang="nl-NL" sz="2800" dirty="0">
                <a:solidFill>
                  <a:srgbClr val="004579"/>
                </a:solidFill>
                <a:latin typeface="Calibri"/>
                <a:ea typeface="Calibri"/>
                <a:cs typeface="Calibri"/>
                <a:sym typeface="Calibri"/>
              </a:rPr>
              <a:t> </a:t>
            </a:r>
            <a:r>
              <a:rPr lang="nl-NL" sz="2800" dirty="0" err="1">
                <a:solidFill>
                  <a:srgbClr val="004579"/>
                </a:solidFill>
                <a:latin typeface="Calibri"/>
                <a:ea typeface="Calibri"/>
                <a:cs typeface="Calibri"/>
                <a:sym typeface="Calibri"/>
              </a:rPr>
              <a:t>where</a:t>
            </a:r>
            <a:r>
              <a:rPr lang="nl-NL" sz="2800" dirty="0">
                <a:solidFill>
                  <a:srgbClr val="004579"/>
                </a:solidFill>
                <a:latin typeface="Calibri"/>
                <a:ea typeface="Calibri"/>
                <a:cs typeface="Calibri"/>
                <a:sym typeface="Calibri"/>
              </a:rPr>
              <a:t> </a:t>
            </a:r>
            <a:r>
              <a:rPr lang="nl-NL" sz="2800" dirty="0" err="1">
                <a:solidFill>
                  <a:srgbClr val="004579"/>
                </a:solidFill>
                <a:latin typeface="Calibri"/>
                <a:ea typeface="Calibri"/>
                <a:cs typeface="Calibri"/>
                <a:sym typeface="Calibri"/>
              </a:rPr>
              <a:t>moisture</a:t>
            </a:r>
            <a:r>
              <a:rPr lang="nl-NL" sz="2800" dirty="0">
                <a:solidFill>
                  <a:srgbClr val="004579"/>
                </a:solidFill>
                <a:latin typeface="Calibri"/>
                <a:ea typeface="Calibri"/>
                <a:cs typeface="Calibri"/>
                <a:sym typeface="Calibri"/>
              </a:rPr>
              <a:t> is </a:t>
            </a:r>
            <a:r>
              <a:rPr lang="nl-NL" sz="2800" dirty="0" err="1">
                <a:solidFill>
                  <a:srgbClr val="004579"/>
                </a:solidFill>
                <a:latin typeface="Calibri"/>
                <a:ea typeface="Calibri"/>
                <a:cs typeface="Calibri"/>
                <a:sym typeface="Calibri"/>
              </a:rPr>
              <a:t>detected</a:t>
            </a:r>
            <a:r>
              <a:rPr lang="nl-NL" sz="2800" dirty="0">
                <a:solidFill>
                  <a:srgbClr val="004579"/>
                </a:solidFill>
                <a:latin typeface="Calibri"/>
                <a:ea typeface="Calibri"/>
                <a:cs typeface="Calibri"/>
                <a:sym typeface="Calibri"/>
              </a:rPr>
              <a:t>.</a:t>
            </a:r>
          </a:p>
          <a:p>
            <a:pPr marL="742950" lvl="1" indent="-285750">
              <a:buFont typeface="Arial" panose="020B0604020202020204" pitchFamily="34" charset="0"/>
              <a:buChar char="•"/>
            </a:pPr>
            <a:r>
              <a:rPr lang="nl-NL" sz="2800" u="sng" dirty="0">
                <a:solidFill>
                  <a:srgbClr val="004579"/>
                </a:solidFill>
                <a:latin typeface="Calibri"/>
                <a:ea typeface="Calibri"/>
                <a:cs typeface="Calibri"/>
                <a:sym typeface="Calibri"/>
              </a:rPr>
              <a:t>24/7 monitoring</a:t>
            </a:r>
            <a:r>
              <a:rPr lang="nl-NL" sz="2800" dirty="0">
                <a:solidFill>
                  <a:srgbClr val="004579"/>
                </a:solidFill>
                <a:latin typeface="Calibri"/>
                <a:ea typeface="Calibri"/>
                <a:cs typeface="Calibri"/>
                <a:sym typeface="Calibri"/>
              </a:rPr>
              <a:t>: </a:t>
            </a:r>
            <a:r>
              <a:rPr lang="nl-NL" sz="2800" dirty="0" err="1">
                <a:solidFill>
                  <a:srgbClr val="004579"/>
                </a:solidFill>
                <a:latin typeface="Calibri"/>
                <a:ea typeface="Calibri"/>
                <a:cs typeface="Calibri"/>
                <a:sym typeface="Calibri"/>
              </a:rPr>
              <a:t>initiate</a:t>
            </a:r>
            <a:r>
              <a:rPr lang="nl-NL" sz="2800" dirty="0">
                <a:solidFill>
                  <a:srgbClr val="004579"/>
                </a:solidFill>
                <a:latin typeface="Calibri"/>
                <a:ea typeface="Calibri"/>
                <a:cs typeface="Calibri"/>
                <a:sym typeface="Calibri"/>
              </a:rPr>
              <a:t> </a:t>
            </a:r>
            <a:r>
              <a:rPr lang="nl-NL" sz="2800" dirty="0" err="1">
                <a:solidFill>
                  <a:srgbClr val="004579"/>
                </a:solidFill>
                <a:latin typeface="Calibri"/>
                <a:ea typeface="Calibri"/>
                <a:cs typeface="Calibri"/>
                <a:sym typeface="Calibri"/>
              </a:rPr>
              <a:t>repair</a:t>
            </a:r>
            <a:r>
              <a:rPr lang="nl-NL" sz="2800" dirty="0">
                <a:solidFill>
                  <a:srgbClr val="004579"/>
                </a:solidFill>
                <a:latin typeface="Calibri"/>
                <a:ea typeface="Calibri"/>
                <a:cs typeface="Calibri"/>
                <a:sym typeface="Calibri"/>
              </a:rPr>
              <a:t> and / or extra </a:t>
            </a:r>
            <a:r>
              <a:rPr lang="nl-NL" sz="2800" dirty="0" err="1">
                <a:solidFill>
                  <a:srgbClr val="004579"/>
                </a:solidFill>
                <a:latin typeface="Calibri"/>
                <a:ea typeface="Calibri"/>
                <a:cs typeface="Calibri"/>
                <a:sym typeface="Calibri"/>
              </a:rPr>
              <a:t>inspection</a:t>
            </a:r>
            <a:r>
              <a:rPr lang="nl-NL" sz="2800" dirty="0">
                <a:solidFill>
                  <a:srgbClr val="004579"/>
                </a:solidFill>
                <a:latin typeface="Calibri"/>
                <a:ea typeface="Calibri"/>
                <a:cs typeface="Calibri"/>
                <a:sym typeface="Calibri"/>
              </a:rPr>
              <a:t> </a:t>
            </a:r>
            <a:r>
              <a:rPr lang="nl-NL" sz="2800" dirty="0" err="1">
                <a:solidFill>
                  <a:srgbClr val="004579"/>
                </a:solidFill>
                <a:latin typeface="Calibri"/>
                <a:ea typeface="Calibri"/>
                <a:cs typeface="Calibri"/>
                <a:sym typeface="Calibri"/>
              </a:rPr>
              <a:t>based</a:t>
            </a:r>
            <a:r>
              <a:rPr lang="nl-NL" sz="2800" dirty="0">
                <a:solidFill>
                  <a:srgbClr val="004579"/>
                </a:solidFill>
                <a:latin typeface="Calibri"/>
                <a:ea typeface="Calibri"/>
                <a:cs typeface="Calibri"/>
                <a:sym typeface="Calibri"/>
              </a:rPr>
              <a:t> on system data.</a:t>
            </a:r>
          </a:p>
          <a:p>
            <a:pPr marL="285750" indent="-285750">
              <a:buFont typeface="Arial" panose="020B0604020202020204" pitchFamily="34" charset="0"/>
              <a:buChar char="•"/>
            </a:pPr>
            <a:r>
              <a:rPr lang="nl-NL" sz="2800" dirty="0" err="1">
                <a:solidFill>
                  <a:srgbClr val="004579"/>
                </a:solidFill>
                <a:latin typeface="Calibri"/>
                <a:ea typeface="Calibri"/>
                <a:cs typeface="Calibri"/>
                <a:sym typeface="Calibri"/>
              </a:rPr>
              <a:t>Define</a:t>
            </a:r>
            <a:r>
              <a:rPr lang="nl-NL" sz="2800" dirty="0">
                <a:solidFill>
                  <a:srgbClr val="004579"/>
                </a:solidFill>
                <a:latin typeface="Calibri"/>
                <a:ea typeface="Calibri"/>
                <a:cs typeface="Calibri"/>
                <a:sym typeface="Calibri"/>
              </a:rPr>
              <a:t> </a:t>
            </a:r>
            <a:r>
              <a:rPr lang="nl-NL" sz="2800" dirty="0" err="1">
                <a:solidFill>
                  <a:srgbClr val="004579"/>
                </a:solidFill>
                <a:latin typeface="Calibri"/>
                <a:ea typeface="Calibri"/>
                <a:cs typeface="Calibri"/>
                <a:sym typeface="Calibri"/>
              </a:rPr>
              <a:t>how</a:t>
            </a:r>
            <a:r>
              <a:rPr lang="nl-NL" sz="2800" dirty="0">
                <a:solidFill>
                  <a:srgbClr val="004579"/>
                </a:solidFill>
                <a:latin typeface="Calibri"/>
                <a:ea typeface="Calibri"/>
                <a:cs typeface="Calibri"/>
                <a:sym typeface="Calibri"/>
              </a:rPr>
              <a:t> to </a:t>
            </a:r>
            <a:r>
              <a:rPr lang="nl-NL" sz="2800" dirty="0" err="1">
                <a:solidFill>
                  <a:srgbClr val="004579"/>
                </a:solidFill>
                <a:latin typeface="Calibri"/>
                <a:ea typeface="Calibri"/>
                <a:cs typeface="Calibri"/>
                <a:sym typeface="Calibri"/>
              </a:rPr>
              <a:t>use</a:t>
            </a:r>
            <a:r>
              <a:rPr lang="nl-NL" sz="2800" dirty="0">
                <a:solidFill>
                  <a:srgbClr val="004579"/>
                </a:solidFill>
                <a:latin typeface="Calibri"/>
                <a:ea typeface="Calibri"/>
                <a:cs typeface="Calibri"/>
                <a:sym typeface="Calibri"/>
              </a:rPr>
              <a:t> </a:t>
            </a:r>
            <a:r>
              <a:rPr lang="nl-NL" sz="2800" dirty="0" err="1">
                <a:solidFill>
                  <a:srgbClr val="004579"/>
                </a:solidFill>
                <a:latin typeface="Calibri"/>
                <a:ea typeface="Calibri"/>
                <a:cs typeface="Calibri"/>
                <a:sym typeface="Calibri"/>
              </a:rPr>
              <a:t>your</a:t>
            </a:r>
            <a:r>
              <a:rPr lang="nl-NL" sz="2800" dirty="0">
                <a:solidFill>
                  <a:srgbClr val="004579"/>
                </a:solidFill>
                <a:latin typeface="Calibri"/>
                <a:ea typeface="Calibri"/>
                <a:cs typeface="Calibri"/>
                <a:sym typeface="Calibri"/>
              </a:rPr>
              <a:t> Maintenance Management System </a:t>
            </a:r>
            <a:r>
              <a:rPr lang="nl-NL" sz="2800" dirty="0" err="1">
                <a:solidFill>
                  <a:srgbClr val="004579"/>
                </a:solidFill>
                <a:latin typeface="Calibri"/>
                <a:ea typeface="Calibri"/>
                <a:cs typeface="Calibri"/>
                <a:sym typeface="Calibri"/>
              </a:rPr>
              <a:t>for</a:t>
            </a:r>
            <a:r>
              <a:rPr lang="nl-NL" sz="2800" dirty="0">
                <a:solidFill>
                  <a:srgbClr val="004579"/>
                </a:solidFill>
                <a:latin typeface="Calibri"/>
                <a:ea typeface="Calibri"/>
                <a:cs typeface="Calibri"/>
                <a:sym typeface="Calibri"/>
              </a:rPr>
              <a:t> data </a:t>
            </a:r>
            <a:r>
              <a:rPr lang="nl-NL" sz="2800" dirty="0" err="1">
                <a:solidFill>
                  <a:srgbClr val="004579"/>
                </a:solidFill>
                <a:latin typeface="Calibri"/>
                <a:ea typeface="Calibri"/>
                <a:cs typeface="Calibri"/>
                <a:sym typeface="Calibri"/>
              </a:rPr>
              <a:t>logging</a:t>
            </a:r>
            <a:r>
              <a:rPr lang="nl-NL" sz="2800" dirty="0">
                <a:solidFill>
                  <a:srgbClr val="004579"/>
                </a:solidFill>
                <a:latin typeface="Calibri"/>
                <a:ea typeface="Calibri"/>
                <a:cs typeface="Calibri"/>
                <a:sym typeface="Calibri"/>
              </a:rPr>
              <a:t> &amp; analysis, </a:t>
            </a:r>
            <a:r>
              <a:rPr lang="nl-NL" sz="2800" dirty="0" err="1">
                <a:solidFill>
                  <a:srgbClr val="004579"/>
                </a:solidFill>
                <a:latin typeface="Calibri"/>
                <a:ea typeface="Calibri"/>
                <a:cs typeface="Calibri"/>
                <a:sym typeface="Calibri"/>
              </a:rPr>
              <a:t>history</a:t>
            </a:r>
            <a:r>
              <a:rPr lang="nl-NL" sz="2800" dirty="0">
                <a:solidFill>
                  <a:srgbClr val="004579"/>
                </a:solidFill>
                <a:latin typeface="Calibri"/>
                <a:ea typeface="Calibri"/>
                <a:cs typeface="Calibri"/>
                <a:sym typeface="Calibri"/>
              </a:rPr>
              <a:t> tracking and </a:t>
            </a:r>
            <a:r>
              <a:rPr lang="nl-NL" sz="2800" dirty="0" err="1">
                <a:solidFill>
                  <a:srgbClr val="004579"/>
                </a:solidFill>
                <a:latin typeface="Calibri"/>
                <a:ea typeface="Calibri"/>
                <a:cs typeface="Calibri"/>
                <a:sym typeface="Calibri"/>
              </a:rPr>
              <a:t>scheduling</a:t>
            </a:r>
            <a:r>
              <a:rPr lang="nl-NL" sz="2800" dirty="0">
                <a:solidFill>
                  <a:srgbClr val="004579"/>
                </a:solidFill>
                <a:latin typeface="Calibri"/>
                <a:ea typeface="Calibri"/>
                <a:cs typeface="Calibri"/>
                <a:sym typeface="Calibri"/>
              </a:rPr>
              <a:t> </a:t>
            </a:r>
            <a:r>
              <a:rPr lang="nl-NL" sz="2800" dirty="0" err="1">
                <a:solidFill>
                  <a:srgbClr val="004579"/>
                </a:solidFill>
                <a:latin typeface="Calibri"/>
                <a:ea typeface="Calibri"/>
                <a:cs typeface="Calibri"/>
                <a:sym typeface="Calibri"/>
              </a:rPr>
              <a:t>activities</a:t>
            </a:r>
            <a:r>
              <a:rPr lang="nl-NL" sz="2800" dirty="0">
                <a:solidFill>
                  <a:srgbClr val="004579"/>
                </a:solidFill>
                <a:latin typeface="Calibri"/>
                <a:ea typeface="Calibri"/>
                <a:cs typeface="Calibri"/>
                <a:sym typeface="Calibri"/>
              </a:rPr>
              <a:t> </a:t>
            </a:r>
            <a:r>
              <a:rPr lang="nl-NL" sz="2800" dirty="0" err="1">
                <a:solidFill>
                  <a:srgbClr val="004579"/>
                </a:solidFill>
                <a:latin typeface="Calibri"/>
                <a:ea typeface="Calibri"/>
                <a:cs typeface="Calibri"/>
                <a:sym typeface="Calibri"/>
              </a:rPr>
              <a:t>for</a:t>
            </a:r>
            <a:r>
              <a:rPr lang="nl-NL" sz="2800" dirty="0">
                <a:solidFill>
                  <a:srgbClr val="004579"/>
                </a:solidFill>
                <a:latin typeface="Calibri"/>
                <a:ea typeface="Calibri"/>
                <a:cs typeface="Calibri"/>
                <a:sym typeface="Calibri"/>
              </a:rPr>
              <a:t> the CUI monitoring system.</a:t>
            </a:r>
            <a:endParaRPr lang="nl-NL" sz="2800" dirty="0"/>
          </a:p>
        </p:txBody>
      </p:sp>
      <p:sp>
        <p:nvSpPr>
          <p:cNvPr id="6" name="Tekstvak 5">
            <a:extLst>
              <a:ext uri="{FF2B5EF4-FFF2-40B4-BE49-F238E27FC236}">
                <a16:creationId xmlns:a16="http://schemas.microsoft.com/office/drawing/2014/main" id="{59CEC684-00DF-40BA-B1F4-54F7F45DE0DF}"/>
              </a:ext>
            </a:extLst>
          </p:cNvPr>
          <p:cNvSpPr txBox="1"/>
          <p:nvPr/>
        </p:nvSpPr>
        <p:spPr>
          <a:xfrm>
            <a:off x="1676400" y="9225391"/>
            <a:ext cx="10820400" cy="523220"/>
          </a:xfrm>
          <a:prstGeom prst="rect">
            <a:avLst/>
          </a:prstGeom>
          <a:noFill/>
        </p:spPr>
        <p:txBody>
          <a:bodyPr wrap="square">
            <a:spAutoFit/>
          </a:bodyPr>
          <a:lstStyle/>
          <a:p>
            <a:r>
              <a:rPr lang="nl-NL" sz="2800" b="1" dirty="0">
                <a:solidFill>
                  <a:schemeClr val="accent3">
                    <a:lumMod val="50000"/>
                  </a:schemeClr>
                </a:solidFill>
                <a:latin typeface="Calibri"/>
                <a:ea typeface="Calibri"/>
                <a:cs typeface="Calibri"/>
                <a:sym typeface="Calibri"/>
              </a:rPr>
              <a:t>AND,………. </a:t>
            </a:r>
            <a:r>
              <a:rPr lang="nl-NL" sz="2800" b="1" dirty="0" err="1">
                <a:solidFill>
                  <a:schemeClr val="accent3">
                    <a:lumMod val="50000"/>
                  </a:schemeClr>
                </a:solidFill>
                <a:latin typeface="Calibri"/>
                <a:ea typeface="Calibri"/>
                <a:cs typeface="Calibri"/>
                <a:sym typeface="Calibri"/>
              </a:rPr>
              <a:t>Industry</a:t>
            </a:r>
            <a:r>
              <a:rPr lang="nl-NL" sz="2800" b="1" dirty="0">
                <a:solidFill>
                  <a:schemeClr val="accent3">
                    <a:lumMod val="50000"/>
                  </a:schemeClr>
                </a:solidFill>
                <a:latin typeface="Calibri"/>
                <a:ea typeface="Calibri"/>
                <a:cs typeface="Calibri"/>
                <a:sym typeface="Calibri"/>
              </a:rPr>
              <a:t> Standards and </a:t>
            </a:r>
            <a:r>
              <a:rPr lang="nl-NL" sz="2800" b="1" dirty="0" err="1">
                <a:solidFill>
                  <a:schemeClr val="accent3">
                    <a:lumMod val="50000"/>
                  </a:schemeClr>
                </a:solidFill>
                <a:latin typeface="Calibri"/>
                <a:ea typeface="Calibri"/>
                <a:cs typeface="Calibri"/>
                <a:sym typeface="Calibri"/>
              </a:rPr>
              <a:t>Guidelines</a:t>
            </a:r>
            <a:r>
              <a:rPr lang="nl-NL" sz="2800" b="1" dirty="0">
                <a:solidFill>
                  <a:schemeClr val="accent3">
                    <a:lumMod val="50000"/>
                  </a:schemeClr>
                </a:solidFill>
                <a:latin typeface="Calibri"/>
                <a:ea typeface="Calibri"/>
                <a:cs typeface="Calibri"/>
                <a:sym typeface="Calibri"/>
              </a:rPr>
              <a:t> are </a:t>
            </a:r>
            <a:r>
              <a:rPr lang="nl-NL" sz="2800" b="1" dirty="0" err="1">
                <a:solidFill>
                  <a:schemeClr val="accent3">
                    <a:lumMod val="50000"/>
                  </a:schemeClr>
                </a:solidFill>
                <a:latin typeface="Calibri"/>
                <a:ea typeface="Calibri"/>
                <a:cs typeface="Calibri"/>
                <a:sym typeface="Calibri"/>
              </a:rPr>
              <a:t>instrumental</a:t>
            </a:r>
            <a:r>
              <a:rPr lang="nl-NL" sz="2800" b="1" dirty="0">
                <a:solidFill>
                  <a:schemeClr val="accent3">
                    <a:lumMod val="50000"/>
                  </a:schemeClr>
                </a:solidFill>
                <a:latin typeface="Calibri"/>
                <a:ea typeface="Calibri"/>
                <a:cs typeface="Calibri"/>
                <a:sym typeface="Calibri"/>
              </a:rPr>
              <a:t>!</a:t>
            </a:r>
          </a:p>
        </p:txBody>
      </p:sp>
      <p:sp>
        <p:nvSpPr>
          <p:cNvPr id="7" name="Tekstvak 6">
            <a:extLst>
              <a:ext uri="{FF2B5EF4-FFF2-40B4-BE49-F238E27FC236}">
                <a16:creationId xmlns:a16="http://schemas.microsoft.com/office/drawing/2014/main" id="{EF6E1A13-3EB4-100F-60CA-EADC1B509C58}"/>
              </a:ext>
            </a:extLst>
          </p:cNvPr>
          <p:cNvSpPr txBox="1"/>
          <p:nvPr/>
        </p:nvSpPr>
        <p:spPr>
          <a:xfrm>
            <a:off x="13335001" y="9334500"/>
            <a:ext cx="4452000" cy="646331"/>
          </a:xfrm>
          <a:prstGeom prst="rect">
            <a:avLst/>
          </a:prstGeom>
          <a:noFill/>
        </p:spPr>
        <p:txBody>
          <a:bodyPr wrap="square">
            <a:spAutoFit/>
          </a:bodyPr>
          <a:lstStyle/>
          <a:p>
            <a:r>
              <a:rPr lang="en-GB" i="1" dirty="0">
                <a:solidFill>
                  <a:srgbClr val="004579"/>
                </a:solidFill>
                <a:latin typeface="Calibri"/>
                <a:ea typeface="Calibri"/>
                <a:cs typeface="Calibri"/>
                <a:sym typeface="Arial"/>
              </a:rPr>
              <a:t>(*) Only for Critical Equipment where CUI Monitoring Systems are installed..</a:t>
            </a:r>
            <a:endParaRPr lang="en-GB" i="1" dirty="0">
              <a:solidFill>
                <a:srgbClr val="004579"/>
              </a:solidFill>
              <a:latin typeface="Calibri"/>
              <a:ea typeface="Calibri"/>
              <a:cs typeface="Calibri"/>
            </a:endParaRPr>
          </a:p>
        </p:txBody>
      </p:sp>
    </p:spTree>
    <p:extLst>
      <p:ext uri="{BB962C8B-B14F-4D97-AF65-F5344CB8AC3E}">
        <p14:creationId xmlns:p14="http://schemas.microsoft.com/office/powerpoint/2010/main" val="3465118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pic>
        <p:nvPicPr>
          <p:cNvPr id="4" name="Google Shape;671;p5" descr="A picture containing drawing&#10;&#10;Description automatically generated">
            <a:extLst>
              <a:ext uri="{FF2B5EF4-FFF2-40B4-BE49-F238E27FC236}">
                <a16:creationId xmlns:a16="http://schemas.microsoft.com/office/drawing/2014/main" id="{5294081C-4442-1CF1-3103-2EBA753E126A}"/>
              </a:ext>
            </a:extLst>
          </p:cNvPr>
          <p:cNvPicPr preferRelativeResize="0"/>
          <p:nvPr/>
        </p:nvPicPr>
        <p:blipFill rotWithShape="1">
          <a:blip r:embed="rId6">
            <a:alphaModFix/>
          </a:blip>
          <a:srcRect/>
          <a:stretch/>
        </p:blipFill>
        <p:spPr>
          <a:xfrm>
            <a:off x="4477494" y="4363443"/>
            <a:ext cx="1691640" cy="1313688"/>
          </a:xfrm>
          <a:prstGeom prst="rect">
            <a:avLst/>
          </a:prstGeom>
          <a:noFill/>
          <a:ln>
            <a:noFill/>
          </a:ln>
        </p:spPr>
      </p:pic>
      <p:cxnSp>
        <p:nvCxnSpPr>
          <p:cNvPr id="5" name="Google Shape;672;p5">
            <a:extLst>
              <a:ext uri="{FF2B5EF4-FFF2-40B4-BE49-F238E27FC236}">
                <a16:creationId xmlns:a16="http://schemas.microsoft.com/office/drawing/2014/main" id="{34C4A156-F2CC-7549-50F1-820D1EB297CA}"/>
              </a:ext>
            </a:extLst>
          </p:cNvPr>
          <p:cNvCxnSpPr/>
          <p:nvPr/>
        </p:nvCxnSpPr>
        <p:spPr>
          <a:xfrm>
            <a:off x="6399267" y="4268944"/>
            <a:ext cx="0" cy="1502700"/>
          </a:xfrm>
          <a:prstGeom prst="straightConnector1">
            <a:avLst/>
          </a:prstGeom>
          <a:noFill/>
          <a:ln w="38100" cap="flat" cmpd="sng">
            <a:solidFill>
              <a:srgbClr val="004378"/>
            </a:solidFill>
            <a:prstDash val="solid"/>
            <a:round/>
            <a:headEnd type="none" w="sm" len="sm"/>
            <a:tailEnd type="none" w="sm" len="sm"/>
          </a:ln>
        </p:spPr>
      </p:cxnSp>
      <p:sp>
        <p:nvSpPr>
          <p:cNvPr id="6" name="Google Shape;673;p5">
            <a:extLst>
              <a:ext uri="{FF2B5EF4-FFF2-40B4-BE49-F238E27FC236}">
                <a16:creationId xmlns:a16="http://schemas.microsoft.com/office/drawing/2014/main" id="{83A11621-D5B1-B1D8-9B27-BA03EAD345DD}"/>
              </a:ext>
            </a:extLst>
          </p:cNvPr>
          <p:cNvSpPr txBox="1"/>
          <p:nvPr/>
        </p:nvSpPr>
        <p:spPr>
          <a:xfrm>
            <a:off x="6629400" y="4363443"/>
            <a:ext cx="4523663" cy="1215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GB" sz="4000" b="1" i="0" u="none" strike="noStrike" cap="none" dirty="0">
                <a:solidFill>
                  <a:srgbClr val="004579"/>
                </a:solidFill>
                <a:latin typeface="Calibri"/>
                <a:ea typeface="Calibri"/>
                <a:cs typeface="Calibri"/>
                <a:sym typeface="Calibri"/>
              </a:rPr>
              <a:t>Solution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4000" b="1" i="0" u="none" strike="noStrike" cap="none" dirty="0">
                <a:solidFill>
                  <a:srgbClr val="004579"/>
                </a:solidFill>
                <a:latin typeface="Calibri"/>
                <a:ea typeface="Calibri"/>
                <a:cs typeface="Calibri"/>
                <a:sym typeface="Calibri"/>
              </a:rPr>
              <a:t>CUI Risk Monitoring</a:t>
            </a:r>
            <a:endParaRPr sz="1200" b="0" i="0" u="none" strike="noStrike" cap="none" dirty="0">
              <a:solidFill>
                <a:srgbClr val="FF0000"/>
              </a:solidFill>
              <a:latin typeface="Arial"/>
              <a:ea typeface="Arial"/>
              <a:cs typeface="Arial"/>
              <a:sym typeface="Arial"/>
            </a:endParaRPr>
          </a:p>
        </p:txBody>
      </p:sp>
      <p:sp>
        <p:nvSpPr>
          <p:cNvPr id="7" name="Tekstvak 6">
            <a:extLst>
              <a:ext uri="{FF2B5EF4-FFF2-40B4-BE49-F238E27FC236}">
                <a16:creationId xmlns:a16="http://schemas.microsoft.com/office/drawing/2014/main" id="{E270C32A-87ED-089F-2745-8A46C95449E9}"/>
              </a:ext>
            </a:extLst>
          </p:cNvPr>
          <p:cNvSpPr txBox="1"/>
          <p:nvPr/>
        </p:nvSpPr>
        <p:spPr>
          <a:xfrm>
            <a:off x="1447800" y="1485900"/>
            <a:ext cx="10757139" cy="1077218"/>
          </a:xfrm>
          <a:prstGeom prst="rect">
            <a:avLst/>
          </a:prstGeom>
          <a:noFill/>
        </p:spPr>
        <p:txBody>
          <a:bodyPr wrap="square">
            <a:spAutoFit/>
          </a:bodyPr>
          <a:lstStyle/>
          <a:p>
            <a:pPr marL="0" indent="0">
              <a:buNone/>
            </a:pPr>
            <a:r>
              <a:rPr lang="en-GB" sz="3200" b="1" cap="small" dirty="0">
                <a:solidFill>
                  <a:srgbClr val="007DBD"/>
                </a:solidFill>
                <a:latin typeface="Calibri" panose="020F0502020204030204" pitchFamily="34" charset="0"/>
                <a:ea typeface="Calibri" panose="020F0502020204030204" pitchFamily="34" charset="0"/>
                <a:cs typeface="Calibri" panose="020F0502020204030204" pitchFamily="34" charset="0"/>
                <a:sym typeface="Arial"/>
              </a:rPr>
              <a:t>Example of a </a:t>
            </a:r>
            <a:r>
              <a:rPr lang="en-GB" sz="3200" b="1" u="sng" cap="small" dirty="0">
                <a:solidFill>
                  <a:srgbClr val="007DBD"/>
                </a:solidFill>
                <a:latin typeface="Calibri" panose="020F0502020204030204" pitchFamily="34" charset="0"/>
                <a:ea typeface="Calibri" panose="020F0502020204030204" pitchFamily="34" charset="0"/>
                <a:cs typeface="Calibri" panose="020F0502020204030204" pitchFamily="34" charset="0"/>
                <a:sym typeface="Arial"/>
              </a:rPr>
              <a:t>validated</a:t>
            </a:r>
            <a:r>
              <a:rPr lang="en-GB" sz="3200" b="1" cap="small" dirty="0">
                <a:solidFill>
                  <a:srgbClr val="007DBD"/>
                </a:solidFill>
                <a:latin typeface="Calibri" panose="020F0502020204030204" pitchFamily="34" charset="0"/>
                <a:ea typeface="Calibri" panose="020F0502020204030204" pitchFamily="34" charset="0"/>
                <a:cs typeface="Calibri" panose="020F0502020204030204" pitchFamily="34" charset="0"/>
                <a:sym typeface="Arial"/>
              </a:rPr>
              <a:t> CUI Monitoring System as is installed by several Asset Owners within the </a:t>
            </a:r>
            <a:r>
              <a:rPr lang="en-GB" sz="3200" b="1" cap="small" dirty="0" err="1">
                <a:solidFill>
                  <a:srgbClr val="007DBD"/>
                </a:solidFill>
                <a:latin typeface="Calibri" panose="020F0502020204030204" pitchFamily="34" charset="0"/>
                <a:ea typeface="Calibri" panose="020F0502020204030204" pitchFamily="34" charset="0"/>
                <a:cs typeface="Calibri" panose="020F0502020204030204" pitchFamily="34" charset="0"/>
                <a:sym typeface="Arial"/>
              </a:rPr>
              <a:t>petro</a:t>
            </a:r>
            <a:r>
              <a:rPr lang="en-GB" sz="3200" b="1" cap="small" dirty="0">
                <a:solidFill>
                  <a:srgbClr val="007DBD"/>
                </a:solidFill>
                <a:latin typeface="Calibri" panose="020F0502020204030204" pitchFamily="34" charset="0"/>
                <a:ea typeface="Calibri" panose="020F0502020204030204" pitchFamily="34" charset="0"/>
                <a:cs typeface="Calibri" panose="020F0502020204030204" pitchFamily="34" charset="0"/>
                <a:sym typeface="Arial"/>
              </a:rPr>
              <a:t>-chemical industry.</a:t>
            </a:r>
            <a:endParaRPr lang="en-GB" sz="32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9" name="Tekstvak 8">
            <a:extLst>
              <a:ext uri="{FF2B5EF4-FFF2-40B4-BE49-F238E27FC236}">
                <a16:creationId xmlns:a16="http://schemas.microsoft.com/office/drawing/2014/main" id="{3159C1E5-F893-A2B5-DA3C-C63B2B75A9AD}"/>
              </a:ext>
            </a:extLst>
          </p:cNvPr>
          <p:cNvSpPr txBox="1"/>
          <p:nvPr/>
        </p:nvSpPr>
        <p:spPr>
          <a:xfrm>
            <a:off x="5791200" y="6438900"/>
            <a:ext cx="6553200" cy="533400"/>
          </a:xfrm>
          <a:prstGeom prst="rect">
            <a:avLst/>
          </a:prstGeom>
          <a:noFill/>
        </p:spPr>
        <p:txBody>
          <a:bodyPr wrap="square">
            <a:spAutoFit/>
          </a:bodyPr>
          <a:lstStyle/>
          <a:p>
            <a:r>
              <a:rPr lang="en-US" sz="2800" dirty="0">
                <a:solidFill>
                  <a:srgbClr val="004579"/>
                </a:solidFill>
                <a:latin typeface="Calibri"/>
                <a:ea typeface="Calibri"/>
                <a:cs typeface="Calibri"/>
                <a:sym typeface="Calibri"/>
              </a:rPr>
              <a:t>Moisture and Corrosion Sensor installed</a:t>
            </a:r>
            <a:endParaRPr lang="en-GB" sz="2800" dirty="0"/>
          </a:p>
        </p:txBody>
      </p:sp>
    </p:spTree>
    <p:extLst>
      <p:ext uri="{BB962C8B-B14F-4D97-AF65-F5344CB8AC3E}">
        <p14:creationId xmlns:p14="http://schemas.microsoft.com/office/powerpoint/2010/main" val="3013133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2400"/>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Google Shape;779;g1073eb72adf_0_356">
            <a:extLst>
              <a:ext uri="{FF2B5EF4-FFF2-40B4-BE49-F238E27FC236}">
                <a16:creationId xmlns:a16="http://schemas.microsoft.com/office/drawing/2014/main" id="{C3C06068-3B78-AEA4-485E-C17B6BB39F75}"/>
              </a:ext>
            </a:extLst>
          </p:cNvPr>
          <p:cNvSpPr txBox="1"/>
          <p:nvPr/>
        </p:nvSpPr>
        <p:spPr>
          <a:xfrm>
            <a:off x="3599208" y="3929881"/>
            <a:ext cx="2473385" cy="1661963"/>
          </a:xfrm>
          <a:prstGeom prst="rect">
            <a:avLst/>
          </a:prstGeom>
          <a:solidFill>
            <a:srgbClr val="9FC5E8"/>
          </a:solidFill>
          <a:ln>
            <a:noFill/>
          </a:ln>
        </p:spPr>
        <p:txBody>
          <a:bodyPr spcFirstLastPara="1" wrap="square" lIns="91425" tIns="91425" rIns="91425" bIns="91425" anchor="t" anchorCtr="0">
            <a:spAutoFit/>
          </a:bodyPr>
          <a:lstStyle/>
          <a:p>
            <a:pPr algn="ctr">
              <a:buClr>
                <a:srgbClr val="000000"/>
              </a:buClr>
              <a:buSzPts val="1400"/>
            </a:pPr>
            <a:r>
              <a:rPr lang="en-GB" sz="24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Cyclic, Intermittent, Sweating, Transient zones</a:t>
            </a:r>
            <a:endParaRPr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 name="Google Shape;780;g1073eb72adf_0_356">
            <a:extLst>
              <a:ext uri="{FF2B5EF4-FFF2-40B4-BE49-F238E27FC236}">
                <a16:creationId xmlns:a16="http://schemas.microsoft.com/office/drawing/2014/main" id="{9948017E-7221-59E9-8AF9-D376AE4DDDB2}"/>
              </a:ext>
            </a:extLst>
          </p:cNvPr>
          <p:cNvSpPr txBox="1"/>
          <p:nvPr/>
        </p:nvSpPr>
        <p:spPr>
          <a:xfrm>
            <a:off x="906890" y="3929881"/>
            <a:ext cx="2568423" cy="1661963"/>
          </a:xfrm>
          <a:prstGeom prst="rect">
            <a:avLst/>
          </a:prstGeom>
          <a:solidFill>
            <a:srgbClr val="9FC5E8"/>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Hazardous, toxic fluids or gases</a:t>
            </a:r>
          </a:p>
          <a:p>
            <a:pPr marL="0" marR="0" lvl="0" indent="0" algn="ctr" rtl="0">
              <a:lnSpc>
                <a:spcPct val="100000"/>
              </a:lnSpc>
              <a:spcBef>
                <a:spcPts val="0"/>
              </a:spcBef>
              <a:spcAft>
                <a:spcPts val="0"/>
              </a:spcAft>
              <a:buClr>
                <a:srgbClr val="000000"/>
              </a:buClr>
              <a:buSzPts val="1400"/>
              <a:buFont typeface="Arial"/>
              <a:buNone/>
            </a:pPr>
            <a:endParaRPr lang="en-GB" sz="24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rtl="0">
              <a:lnSpc>
                <a:spcPct val="100000"/>
              </a:lnSpc>
              <a:spcBef>
                <a:spcPts val="0"/>
              </a:spcBef>
              <a:spcAft>
                <a:spcPts val="0"/>
              </a:spcAft>
              <a:buClr>
                <a:srgbClr val="000000"/>
              </a:buClr>
              <a:buSzPts val="1400"/>
              <a:buFont typeface="Arial"/>
              <a:buNone/>
            </a:pPr>
            <a:endParaRPr lang="en-GB"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6" name="Google Shape;781;g1073eb72adf_0_356">
            <a:extLst>
              <a:ext uri="{FF2B5EF4-FFF2-40B4-BE49-F238E27FC236}">
                <a16:creationId xmlns:a16="http://schemas.microsoft.com/office/drawing/2014/main" id="{6471448D-365C-A7D5-C010-9B5B7D72290C}"/>
              </a:ext>
            </a:extLst>
          </p:cNvPr>
          <p:cNvSpPr txBox="1"/>
          <p:nvPr/>
        </p:nvSpPr>
        <p:spPr>
          <a:xfrm>
            <a:off x="825048" y="2021943"/>
            <a:ext cx="2680944" cy="1292631"/>
          </a:xfrm>
          <a:prstGeom prst="rect">
            <a:avLst/>
          </a:prstGeom>
          <a:solidFill>
            <a:srgbClr val="6FA8DC"/>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High Consequence Assets </a:t>
            </a:r>
          </a:p>
          <a:p>
            <a:pPr marL="0" marR="0" lvl="0" indent="0" algn="ctr" rtl="0">
              <a:lnSpc>
                <a:spcPct val="100000"/>
              </a:lnSpc>
              <a:spcBef>
                <a:spcPts val="0"/>
              </a:spcBef>
              <a:spcAft>
                <a:spcPts val="0"/>
              </a:spcAft>
              <a:buClr>
                <a:srgbClr val="000000"/>
              </a:buClr>
              <a:buSzPts val="1400"/>
              <a:buFont typeface="Arial"/>
              <a:buNone/>
            </a:pPr>
            <a:r>
              <a:rPr lang="en-GB" sz="2400" i="1"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(Process Safety)</a:t>
            </a:r>
            <a:endParaRPr sz="2400" b="0" i="1"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7" name="Google Shape;782;g1073eb72adf_0_356">
            <a:extLst>
              <a:ext uri="{FF2B5EF4-FFF2-40B4-BE49-F238E27FC236}">
                <a16:creationId xmlns:a16="http://schemas.microsoft.com/office/drawing/2014/main" id="{B2173F90-22F7-8031-9A87-7BFBC40A29E2}"/>
              </a:ext>
            </a:extLst>
          </p:cNvPr>
          <p:cNvSpPr txBox="1"/>
          <p:nvPr/>
        </p:nvSpPr>
        <p:spPr>
          <a:xfrm>
            <a:off x="8762769" y="2016938"/>
            <a:ext cx="3031030" cy="1292631"/>
          </a:xfrm>
          <a:prstGeom prst="rect">
            <a:avLst/>
          </a:prstGeom>
          <a:solidFill>
            <a:srgbClr val="6FA8DC"/>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Asset LTCO</a:t>
            </a:r>
          </a:p>
          <a:p>
            <a:pPr marL="0" marR="0" lvl="0" indent="0" algn="ctr" rtl="0">
              <a:lnSpc>
                <a:spcPct val="100000"/>
              </a:lnSpc>
              <a:spcBef>
                <a:spcPts val="0"/>
              </a:spcBef>
              <a:spcAft>
                <a:spcPts val="0"/>
              </a:spcAft>
              <a:buClr>
                <a:srgbClr val="000000"/>
              </a:buClr>
              <a:buSzPts val="1400"/>
              <a:buFont typeface="Arial"/>
              <a:buNone/>
            </a:pPr>
            <a:r>
              <a:rPr lang="en-GB"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Financial / Production</a:t>
            </a:r>
          </a:p>
          <a:p>
            <a:pPr marL="0" marR="0" lvl="0" indent="0" algn="ctr" rtl="0">
              <a:lnSpc>
                <a:spcPct val="100000"/>
              </a:lnSpc>
              <a:spcBef>
                <a:spcPts val="0"/>
              </a:spcBef>
              <a:spcAft>
                <a:spcPts val="0"/>
              </a:spcAft>
              <a:buClr>
                <a:srgbClr val="000000"/>
              </a:buClr>
              <a:buSzPts val="1400"/>
              <a:buFont typeface="Arial"/>
              <a:buNone/>
            </a:pPr>
            <a:endParaRPr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8" name="Google Shape;783;g1073eb72adf_0_356">
            <a:extLst>
              <a:ext uri="{FF2B5EF4-FFF2-40B4-BE49-F238E27FC236}">
                <a16:creationId xmlns:a16="http://schemas.microsoft.com/office/drawing/2014/main" id="{E96D2914-22DF-28D6-97B6-95625ADDB79D}"/>
              </a:ext>
            </a:extLst>
          </p:cNvPr>
          <p:cNvSpPr txBox="1"/>
          <p:nvPr/>
        </p:nvSpPr>
        <p:spPr>
          <a:xfrm>
            <a:off x="7760416" y="3929880"/>
            <a:ext cx="2367704" cy="1661963"/>
          </a:xfrm>
          <a:prstGeom prst="rect">
            <a:avLst/>
          </a:prstGeom>
          <a:solidFill>
            <a:srgbClr val="9FC5E8"/>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24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Production loss initiated by inspection</a:t>
            </a:r>
          </a:p>
          <a:p>
            <a:pPr marL="0" marR="0" lvl="0" indent="0" algn="ctr" rtl="0">
              <a:lnSpc>
                <a:spcPct val="100000"/>
              </a:lnSpc>
              <a:spcBef>
                <a:spcPts val="0"/>
              </a:spcBef>
              <a:spcAft>
                <a:spcPts val="0"/>
              </a:spcAft>
              <a:buClr>
                <a:srgbClr val="000000"/>
              </a:buClr>
              <a:buSzPts val="1400"/>
              <a:buFont typeface="Arial"/>
              <a:buNone/>
            </a:pPr>
            <a:endParaRPr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9" name="Google Shape;784;g1073eb72adf_0_356">
            <a:extLst>
              <a:ext uri="{FF2B5EF4-FFF2-40B4-BE49-F238E27FC236}">
                <a16:creationId xmlns:a16="http://schemas.microsoft.com/office/drawing/2014/main" id="{344AD457-1A63-B6C9-54F9-F19872818836}"/>
              </a:ext>
            </a:extLst>
          </p:cNvPr>
          <p:cNvSpPr txBox="1"/>
          <p:nvPr/>
        </p:nvSpPr>
        <p:spPr>
          <a:xfrm>
            <a:off x="10357696" y="3929880"/>
            <a:ext cx="2367704" cy="1661963"/>
          </a:xfrm>
          <a:prstGeom prst="rect">
            <a:avLst/>
          </a:prstGeom>
          <a:solidFill>
            <a:srgbClr val="9FC5E8"/>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Assets with challenges to inspect</a:t>
            </a:r>
          </a:p>
          <a:p>
            <a:pPr marL="0" marR="0" lvl="0" indent="0" algn="ctr" rtl="0">
              <a:lnSpc>
                <a:spcPct val="100000"/>
              </a:lnSpc>
              <a:spcBef>
                <a:spcPts val="0"/>
              </a:spcBef>
              <a:spcAft>
                <a:spcPts val="0"/>
              </a:spcAft>
              <a:buClr>
                <a:srgbClr val="000000"/>
              </a:buClr>
              <a:buSzPts val="1400"/>
              <a:buFont typeface="Arial"/>
              <a:buNone/>
            </a:pPr>
            <a:endParaRPr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0" name="Google Shape;785;g1073eb72adf_0_356">
            <a:extLst>
              <a:ext uri="{FF2B5EF4-FFF2-40B4-BE49-F238E27FC236}">
                <a16:creationId xmlns:a16="http://schemas.microsoft.com/office/drawing/2014/main" id="{E2B1610F-1452-B525-88C8-3E59620DA2E5}"/>
              </a:ext>
            </a:extLst>
          </p:cNvPr>
          <p:cNvSpPr/>
          <p:nvPr/>
        </p:nvSpPr>
        <p:spPr>
          <a:xfrm>
            <a:off x="6437111" y="2506588"/>
            <a:ext cx="459600" cy="562800"/>
          </a:xfrm>
          <a:prstGeom prst="mathPlus">
            <a:avLst>
              <a:gd name="adj1" fmla="val 23520"/>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1" name="Google Shape;786;g1073eb72adf_0_356">
            <a:extLst>
              <a:ext uri="{FF2B5EF4-FFF2-40B4-BE49-F238E27FC236}">
                <a16:creationId xmlns:a16="http://schemas.microsoft.com/office/drawing/2014/main" id="{49B4A684-A086-2E06-436F-317E90F21C89}"/>
              </a:ext>
            </a:extLst>
          </p:cNvPr>
          <p:cNvSpPr/>
          <p:nvPr/>
        </p:nvSpPr>
        <p:spPr>
          <a:xfrm>
            <a:off x="6394430" y="6117179"/>
            <a:ext cx="552698" cy="415055"/>
          </a:xfrm>
          <a:prstGeom prst="downArrow">
            <a:avLst>
              <a:gd name="adj1" fmla="val 50000"/>
              <a:gd name="adj2" fmla="val 50000"/>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2" name="Google Shape;787;g1073eb72adf_0_356">
            <a:extLst>
              <a:ext uri="{FF2B5EF4-FFF2-40B4-BE49-F238E27FC236}">
                <a16:creationId xmlns:a16="http://schemas.microsoft.com/office/drawing/2014/main" id="{0822CB53-9DD9-050A-DC46-437B7B244C5D}"/>
              </a:ext>
            </a:extLst>
          </p:cNvPr>
          <p:cNvSpPr txBox="1"/>
          <p:nvPr/>
        </p:nvSpPr>
        <p:spPr>
          <a:xfrm>
            <a:off x="653298" y="7744544"/>
            <a:ext cx="1948242" cy="923299"/>
          </a:xfrm>
          <a:prstGeom prst="rect">
            <a:avLst/>
          </a:prstGeom>
          <a:solidFill>
            <a:srgbClr val="CFE2F3"/>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CG Dryers </a:t>
            </a:r>
          </a:p>
          <a:p>
            <a:pPr marL="0" marR="0" lvl="0" indent="0" algn="ctr" rtl="0">
              <a:lnSpc>
                <a:spcPct val="100000"/>
              </a:lnSpc>
              <a:spcBef>
                <a:spcPts val="0"/>
              </a:spcBef>
              <a:spcAft>
                <a:spcPts val="0"/>
              </a:spcAft>
              <a:buClr>
                <a:srgbClr val="000000"/>
              </a:buClr>
              <a:buSzPts val="1400"/>
              <a:buFont typeface="Arial"/>
              <a:buNone/>
            </a:pPr>
            <a:r>
              <a:rPr lang="en-GB"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(cyclic)</a:t>
            </a:r>
            <a:endParaRPr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4" name="Google Shape;789;g1073eb72adf_0_356">
            <a:extLst>
              <a:ext uri="{FF2B5EF4-FFF2-40B4-BE49-F238E27FC236}">
                <a16:creationId xmlns:a16="http://schemas.microsoft.com/office/drawing/2014/main" id="{8C72B267-CF61-15E9-E626-D0A4EF0C80DD}"/>
              </a:ext>
            </a:extLst>
          </p:cNvPr>
          <p:cNvSpPr txBox="1"/>
          <p:nvPr/>
        </p:nvSpPr>
        <p:spPr>
          <a:xfrm>
            <a:off x="653298" y="8735273"/>
            <a:ext cx="1948242" cy="923299"/>
          </a:xfrm>
          <a:prstGeom prst="rect">
            <a:avLst/>
          </a:prstGeom>
          <a:solidFill>
            <a:srgbClr val="CFE2F3"/>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Refrigeration (transient)</a:t>
            </a:r>
            <a:endParaRPr lang="en-GB"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Google Shape;793;g1073eb72adf_0_356">
            <a:extLst>
              <a:ext uri="{FF2B5EF4-FFF2-40B4-BE49-F238E27FC236}">
                <a16:creationId xmlns:a16="http://schemas.microsoft.com/office/drawing/2014/main" id="{98EE12F3-A488-E3C1-E349-DF524E526ED3}"/>
              </a:ext>
            </a:extLst>
          </p:cNvPr>
          <p:cNvSpPr txBox="1"/>
          <p:nvPr/>
        </p:nvSpPr>
        <p:spPr>
          <a:xfrm>
            <a:off x="7586369" y="7688867"/>
            <a:ext cx="2465570" cy="923299"/>
          </a:xfrm>
          <a:prstGeom prst="rect">
            <a:avLst/>
          </a:prstGeom>
          <a:solidFill>
            <a:srgbClr val="CFE2F3"/>
          </a:solidFill>
          <a:ln>
            <a:noFill/>
          </a:ln>
        </p:spPr>
        <p:txBody>
          <a:bodyPr spcFirstLastPara="1" wrap="square" lIns="91425" tIns="91425" rIns="91425" bIns="91425" anchor="t" anchorCtr="0">
            <a:spAutoFit/>
          </a:bodyPr>
          <a:lstStyle/>
          <a:p>
            <a:pPr marL="0" marR="0" lvl="0" indent="0" algn="ctr">
              <a:lnSpc>
                <a:spcPct val="100000"/>
              </a:lnSpc>
              <a:spcBef>
                <a:spcPts val="0"/>
              </a:spcBef>
              <a:spcAft>
                <a:spcPts val="0"/>
              </a:spcAft>
              <a:buNone/>
            </a:pPr>
            <a:r>
              <a:rPr lang="en-GB" sz="24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LNG (production loss)</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17" name="Google Shape;795;g1073eb72adf_0_356">
            <a:extLst>
              <a:ext uri="{FF2B5EF4-FFF2-40B4-BE49-F238E27FC236}">
                <a16:creationId xmlns:a16="http://schemas.microsoft.com/office/drawing/2014/main" id="{40F5AD3F-7E73-0A24-E966-2EDC0A445329}"/>
              </a:ext>
            </a:extLst>
          </p:cNvPr>
          <p:cNvSpPr/>
          <p:nvPr/>
        </p:nvSpPr>
        <p:spPr>
          <a:xfrm rot="5400000">
            <a:off x="3435651" y="2054804"/>
            <a:ext cx="230700" cy="33003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8" name="Google Shape;796;g1073eb72adf_0_356">
            <a:extLst>
              <a:ext uri="{FF2B5EF4-FFF2-40B4-BE49-F238E27FC236}">
                <a16:creationId xmlns:a16="http://schemas.microsoft.com/office/drawing/2014/main" id="{5D388D57-0FB1-FD2B-054C-066AF74BF7DB}"/>
              </a:ext>
            </a:extLst>
          </p:cNvPr>
          <p:cNvSpPr/>
          <p:nvPr/>
        </p:nvSpPr>
        <p:spPr>
          <a:xfrm rot="5400000">
            <a:off x="10178550" y="1333572"/>
            <a:ext cx="230701" cy="4788715"/>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9" name="Google Shape;797;g1073eb72adf_0_356">
            <a:extLst>
              <a:ext uri="{FF2B5EF4-FFF2-40B4-BE49-F238E27FC236}">
                <a16:creationId xmlns:a16="http://schemas.microsoft.com/office/drawing/2014/main" id="{43157FD5-DD61-470E-6F98-A9F954E2FD4B}"/>
              </a:ext>
            </a:extLst>
          </p:cNvPr>
          <p:cNvSpPr/>
          <p:nvPr/>
        </p:nvSpPr>
        <p:spPr>
          <a:xfrm rot="5400000">
            <a:off x="6469304" y="1285329"/>
            <a:ext cx="402950" cy="12034963"/>
          </a:xfrm>
          <a:prstGeom prst="leftBrace">
            <a:avLst>
              <a:gd name="adj1" fmla="val 50000"/>
              <a:gd name="adj2" fmla="val 5075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0" name="Google Shape;798;g1073eb72adf_0_356">
            <a:extLst>
              <a:ext uri="{FF2B5EF4-FFF2-40B4-BE49-F238E27FC236}">
                <a16:creationId xmlns:a16="http://schemas.microsoft.com/office/drawing/2014/main" id="{249E0E90-283B-360C-3C65-605430FE048D}"/>
              </a:ext>
            </a:extLst>
          </p:cNvPr>
          <p:cNvSpPr/>
          <p:nvPr/>
        </p:nvSpPr>
        <p:spPr>
          <a:xfrm>
            <a:off x="239576" y="2017214"/>
            <a:ext cx="667314" cy="1292631"/>
          </a:xfrm>
          <a:prstGeom prst="roundRect">
            <a:avLst>
              <a:gd name="adj" fmla="val 16667"/>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H</a:t>
            </a:r>
            <a:endParaRPr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1" name="Google Shape;799;g1073eb72adf_0_356">
            <a:extLst>
              <a:ext uri="{FF2B5EF4-FFF2-40B4-BE49-F238E27FC236}">
                <a16:creationId xmlns:a16="http://schemas.microsoft.com/office/drawing/2014/main" id="{2FBD344B-F873-F2D4-3A2C-39BA6BA7FD5A}"/>
              </a:ext>
            </a:extLst>
          </p:cNvPr>
          <p:cNvSpPr/>
          <p:nvPr/>
        </p:nvSpPr>
        <p:spPr>
          <a:xfrm>
            <a:off x="11733976" y="1995874"/>
            <a:ext cx="839024" cy="1334758"/>
          </a:xfrm>
          <a:prstGeom prst="roundRect">
            <a:avLst>
              <a:gd name="adj" fmla="val 16667"/>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H</a:t>
            </a:r>
            <a:endParaRPr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2" name="Google Shape;801;g1073eb72adf_0_356">
            <a:extLst>
              <a:ext uri="{FF2B5EF4-FFF2-40B4-BE49-F238E27FC236}">
                <a16:creationId xmlns:a16="http://schemas.microsoft.com/office/drawing/2014/main" id="{EB1F1228-A769-D355-3AC2-BB22FF60B0D1}"/>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465635" y="5969253"/>
            <a:ext cx="868931" cy="793397"/>
          </a:xfrm>
          <a:prstGeom prst="rect">
            <a:avLst/>
          </a:prstGeom>
          <a:noFill/>
          <a:ln>
            <a:noFill/>
          </a:ln>
        </p:spPr>
      </p:pic>
      <p:pic>
        <p:nvPicPr>
          <p:cNvPr id="23" name="Google Shape;802;g1073eb72adf_0_356">
            <a:extLst>
              <a:ext uri="{FF2B5EF4-FFF2-40B4-BE49-F238E27FC236}">
                <a16:creationId xmlns:a16="http://schemas.microsoft.com/office/drawing/2014/main" id="{AEE5A224-C321-30B7-25F2-338571397F63}"/>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478485" y="5930529"/>
            <a:ext cx="648504" cy="673804"/>
          </a:xfrm>
          <a:prstGeom prst="rect">
            <a:avLst/>
          </a:prstGeom>
          <a:noFill/>
          <a:ln>
            <a:noFill/>
          </a:ln>
        </p:spPr>
      </p:pic>
      <p:pic>
        <p:nvPicPr>
          <p:cNvPr id="24" name="Google Shape;803;g1073eb72adf_0_356">
            <a:extLst>
              <a:ext uri="{FF2B5EF4-FFF2-40B4-BE49-F238E27FC236}">
                <a16:creationId xmlns:a16="http://schemas.microsoft.com/office/drawing/2014/main" id="{DF609100-15F8-C411-8FB1-4A8C46878AA4}"/>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0994175" y="6047221"/>
            <a:ext cx="762245" cy="715429"/>
          </a:xfrm>
          <a:prstGeom prst="rect">
            <a:avLst/>
          </a:prstGeom>
          <a:noFill/>
          <a:ln>
            <a:noFill/>
          </a:ln>
        </p:spPr>
      </p:pic>
      <p:sp>
        <p:nvSpPr>
          <p:cNvPr id="25" name="Google Shape;789;g1073eb72adf_0_356">
            <a:extLst>
              <a:ext uri="{FF2B5EF4-FFF2-40B4-BE49-F238E27FC236}">
                <a16:creationId xmlns:a16="http://schemas.microsoft.com/office/drawing/2014/main" id="{5BB4EC25-3555-9B41-FD5D-4D035D306144}"/>
              </a:ext>
            </a:extLst>
          </p:cNvPr>
          <p:cNvSpPr txBox="1"/>
          <p:nvPr/>
        </p:nvSpPr>
        <p:spPr>
          <a:xfrm>
            <a:off x="7586369" y="8653113"/>
            <a:ext cx="2465570" cy="923299"/>
          </a:xfrm>
          <a:prstGeom prst="rect">
            <a:avLst/>
          </a:prstGeom>
          <a:solidFill>
            <a:srgbClr val="CFE2F3"/>
          </a:solidFill>
          <a:ln>
            <a:noFill/>
          </a:ln>
        </p:spPr>
        <p:txBody>
          <a:bodyPr spcFirstLastPara="1" wrap="square" lIns="91425" tIns="91425" rIns="91425" bIns="91425" anchor="t" anchorCtr="0">
            <a:spAutoFit/>
          </a:bodyPr>
          <a:lstStyle/>
          <a:p>
            <a:pPr algn="ctr">
              <a:buClr>
                <a:srgbClr val="000000"/>
              </a:buClr>
              <a:buSzPts val="1400"/>
            </a:pPr>
            <a:r>
              <a:rPr lang="en-GB" sz="24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LPG / Propane</a:t>
            </a:r>
          </a:p>
          <a:p>
            <a:pPr algn="ctr">
              <a:buClr>
                <a:srgbClr val="000000"/>
              </a:buClr>
              <a:buSzPts val="1400"/>
            </a:pPr>
            <a:r>
              <a:rPr lang="en-GB"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(intermittent)</a:t>
            </a:r>
            <a:endParaRPr lang="en-GB"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6" name="Google Shape;787;g1073eb72adf_0_356">
            <a:extLst>
              <a:ext uri="{FF2B5EF4-FFF2-40B4-BE49-F238E27FC236}">
                <a16:creationId xmlns:a16="http://schemas.microsoft.com/office/drawing/2014/main" id="{5DD1502C-FE44-7AA6-A0E0-52E4F9AA6C66}"/>
              </a:ext>
            </a:extLst>
          </p:cNvPr>
          <p:cNvSpPr txBox="1"/>
          <p:nvPr/>
        </p:nvSpPr>
        <p:spPr>
          <a:xfrm>
            <a:off x="2747300" y="7728737"/>
            <a:ext cx="1948241" cy="923299"/>
          </a:xfrm>
          <a:prstGeom prst="rect">
            <a:avLst/>
          </a:prstGeom>
          <a:solidFill>
            <a:srgbClr val="CFE2F3"/>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2400" dirty="0">
                <a:solidFill>
                  <a:srgbClr val="000000"/>
                </a:solidFill>
                <a:latin typeface="Calibri" panose="020F0502020204030204" pitchFamily="34" charset="0"/>
                <a:ea typeface="Calibri" panose="020F0502020204030204" pitchFamily="34" charset="0"/>
                <a:cs typeface="Calibri" panose="020F0502020204030204" pitchFamily="34" charset="0"/>
              </a:rPr>
              <a:t>Columns (sweating)</a:t>
            </a:r>
            <a:endParaRPr lang="en-GB"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oogle Shape;793;g1073eb72adf_0_356">
            <a:extLst>
              <a:ext uri="{FF2B5EF4-FFF2-40B4-BE49-F238E27FC236}">
                <a16:creationId xmlns:a16="http://schemas.microsoft.com/office/drawing/2014/main" id="{1C42E8CA-6DB4-0B29-FC4D-56C5765E1A0F}"/>
              </a:ext>
            </a:extLst>
          </p:cNvPr>
          <p:cNvSpPr txBox="1"/>
          <p:nvPr/>
        </p:nvSpPr>
        <p:spPr>
          <a:xfrm>
            <a:off x="10191315" y="7662755"/>
            <a:ext cx="2496944" cy="923299"/>
          </a:xfrm>
          <a:prstGeom prst="rect">
            <a:avLst/>
          </a:prstGeom>
          <a:solidFill>
            <a:srgbClr val="CFE2F3"/>
          </a:solidFill>
          <a:ln>
            <a:noFill/>
          </a:ln>
        </p:spPr>
        <p:txBody>
          <a:bodyPr spcFirstLastPara="1" wrap="square" lIns="91425" tIns="91425" rIns="91425" bIns="91425" anchor="t" anchorCtr="0">
            <a:spAutoFit/>
          </a:bodyPr>
          <a:lstStyle/>
          <a:p>
            <a:pPr algn="ctr">
              <a:buClr>
                <a:srgbClr val="000000"/>
              </a:buClr>
              <a:buSzPts val="1400"/>
            </a:pPr>
            <a:r>
              <a:rPr lang="en-GB" sz="24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Loading Lines (accessibility)</a:t>
            </a:r>
            <a:endParaRPr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8" name="Google Shape;793;g1073eb72adf_0_356">
            <a:extLst>
              <a:ext uri="{FF2B5EF4-FFF2-40B4-BE49-F238E27FC236}">
                <a16:creationId xmlns:a16="http://schemas.microsoft.com/office/drawing/2014/main" id="{BE421186-A30F-7D05-F4EC-79200382040D}"/>
              </a:ext>
            </a:extLst>
          </p:cNvPr>
          <p:cNvSpPr txBox="1"/>
          <p:nvPr/>
        </p:nvSpPr>
        <p:spPr>
          <a:xfrm>
            <a:off x="10152407" y="8652036"/>
            <a:ext cx="2466748" cy="923299"/>
          </a:xfrm>
          <a:prstGeom prst="rect">
            <a:avLst/>
          </a:prstGeom>
          <a:solidFill>
            <a:srgbClr val="CFE2F3"/>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24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Jetty</a:t>
            </a:r>
            <a:r>
              <a:rPr lang="en-GB"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Pipelines</a:t>
            </a:r>
          </a:p>
          <a:p>
            <a:pPr marL="0" marR="0" lvl="0" indent="0" algn="ctr" rtl="0">
              <a:lnSpc>
                <a:spcPct val="100000"/>
              </a:lnSpc>
              <a:spcBef>
                <a:spcPts val="0"/>
              </a:spcBef>
              <a:spcAft>
                <a:spcPts val="0"/>
              </a:spcAft>
              <a:buClr>
                <a:srgbClr val="000000"/>
              </a:buClr>
              <a:buSzPts val="1400"/>
              <a:buFont typeface="Arial"/>
              <a:buNone/>
            </a:pPr>
            <a:r>
              <a:rPr lang="en-GB" sz="24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(accessibility)</a:t>
            </a:r>
            <a:endParaRPr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9" name="Google Shape;787;g1073eb72adf_0_356">
            <a:extLst>
              <a:ext uri="{FF2B5EF4-FFF2-40B4-BE49-F238E27FC236}">
                <a16:creationId xmlns:a16="http://schemas.microsoft.com/office/drawing/2014/main" id="{E9765C7B-FDF7-D27D-96E4-926AA505FFAC}"/>
              </a:ext>
            </a:extLst>
          </p:cNvPr>
          <p:cNvSpPr txBox="1"/>
          <p:nvPr/>
        </p:nvSpPr>
        <p:spPr>
          <a:xfrm>
            <a:off x="2747301" y="8699884"/>
            <a:ext cx="1948242" cy="923299"/>
          </a:xfrm>
          <a:prstGeom prst="rect">
            <a:avLst/>
          </a:prstGeom>
          <a:solidFill>
            <a:srgbClr val="CFE2F3"/>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2400" dirty="0">
                <a:solidFill>
                  <a:srgbClr val="000000"/>
                </a:solidFill>
                <a:latin typeface="Calibri" panose="020F0502020204030204" pitchFamily="34" charset="0"/>
                <a:ea typeface="Calibri" panose="020F0502020204030204" pitchFamily="34" charset="0"/>
                <a:cs typeface="Calibri" panose="020F0502020204030204" pitchFamily="34" charset="0"/>
              </a:rPr>
              <a:t>Cryogenic (protrusions)</a:t>
            </a:r>
            <a:endParaRPr lang="en-GB"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30" name="Afbeelding 29">
            <a:extLst>
              <a:ext uri="{FF2B5EF4-FFF2-40B4-BE49-F238E27FC236}">
                <a16:creationId xmlns:a16="http://schemas.microsoft.com/office/drawing/2014/main" id="{69FC58C3-C39F-22B3-FD83-1A459A45F49B}"/>
              </a:ext>
            </a:extLst>
          </p:cNvPr>
          <p:cNvPicPr>
            <a:picLocks noChangeAspect="1"/>
          </p:cNvPicPr>
          <p:nvPr/>
        </p:nvPicPr>
        <p:blipFill>
          <a:blip r:embed="rId9"/>
          <a:stretch>
            <a:fillRect/>
          </a:stretch>
        </p:blipFill>
        <p:spPr>
          <a:xfrm>
            <a:off x="8855266" y="6109542"/>
            <a:ext cx="762245" cy="751535"/>
          </a:xfrm>
          <a:prstGeom prst="rect">
            <a:avLst/>
          </a:prstGeom>
        </p:spPr>
      </p:pic>
      <p:sp>
        <p:nvSpPr>
          <p:cNvPr id="38" name="Google Shape;790;g1073eb72adf_0_356">
            <a:extLst>
              <a:ext uri="{FF2B5EF4-FFF2-40B4-BE49-F238E27FC236}">
                <a16:creationId xmlns:a16="http://schemas.microsoft.com/office/drawing/2014/main" id="{4F7657E0-A659-8190-D8F1-AA15835561FC}"/>
              </a:ext>
            </a:extLst>
          </p:cNvPr>
          <p:cNvSpPr/>
          <p:nvPr/>
        </p:nvSpPr>
        <p:spPr>
          <a:xfrm>
            <a:off x="13289855" y="7124701"/>
            <a:ext cx="459300" cy="507830"/>
          </a:xfrm>
          <a:prstGeom prst="star5">
            <a:avLst>
              <a:gd name="adj" fmla="val 19098"/>
              <a:gd name="hf" fmla="val 105146"/>
              <a:gd name="vf" fmla="val 110557"/>
            </a:avLst>
          </a:prstGeom>
          <a:solidFill>
            <a:srgbClr val="1F1F1F"/>
          </a:solidFill>
          <a:ln w="25400" cap="flat" cmpd="sng">
            <a:solidFill>
              <a:srgbClr val="0032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3200" b="0" i="0" u="none" strike="noStrike" cap="none" dirty="0">
              <a:solidFill>
                <a:srgbClr val="FFFFFF"/>
              </a:solidFill>
              <a:ea typeface="Arial"/>
              <a:cs typeface="Arial"/>
              <a:sym typeface="Arial"/>
            </a:endParaRPr>
          </a:p>
        </p:txBody>
      </p:sp>
      <p:sp>
        <p:nvSpPr>
          <p:cNvPr id="41" name="Stroomdiagram: Verbindingslijn 40">
            <a:extLst>
              <a:ext uri="{FF2B5EF4-FFF2-40B4-BE49-F238E27FC236}">
                <a16:creationId xmlns:a16="http://schemas.microsoft.com/office/drawing/2014/main" id="{F074FF35-62B8-93DA-F287-734EE8F8C228}"/>
              </a:ext>
            </a:extLst>
          </p:cNvPr>
          <p:cNvSpPr/>
          <p:nvPr/>
        </p:nvSpPr>
        <p:spPr>
          <a:xfrm>
            <a:off x="13370430" y="8677366"/>
            <a:ext cx="381000" cy="392379"/>
          </a:xfrm>
          <a:prstGeom prst="flowChartConnector">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800"/>
          </a:p>
        </p:txBody>
      </p:sp>
      <p:sp>
        <p:nvSpPr>
          <p:cNvPr id="42" name="Tekstvak 41">
            <a:extLst>
              <a:ext uri="{FF2B5EF4-FFF2-40B4-BE49-F238E27FC236}">
                <a16:creationId xmlns:a16="http://schemas.microsoft.com/office/drawing/2014/main" id="{44CD8473-25CE-242D-5A38-9FCE8393F1BC}"/>
              </a:ext>
            </a:extLst>
          </p:cNvPr>
          <p:cNvSpPr txBox="1"/>
          <p:nvPr/>
        </p:nvSpPr>
        <p:spPr>
          <a:xfrm>
            <a:off x="14077977" y="8425767"/>
            <a:ext cx="3981423" cy="954107"/>
          </a:xfrm>
          <a:prstGeom prst="rect">
            <a:avLst/>
          </a:prstGeom>
          <a:noFill/>
        </p:spPr>
        <p:txBody>
          <a:bodyPr wrap="square">
            <a:spAutoFit/>
          </a:bodyPr>
          <a:lstStyle/>
          <a:p>
            <a:r>
              <a:rPr lang="nl-NL" sz="2800" dirty="0">
                <a:solidFill>
                  <a:srgbClr val="004579"/>
                </a:solidFill>
                <a:ea typeface="Calibri"/>
                <a:cs typeface="Calibri"/>
                <a:sym typeface="Calibri"/>
              </a:rPr>
              <a:t>Asset LTCO – </a:t>
            </a:r>
            <a:r>
              <a:rPr lang="nl-NL" sz="2800" dirty="0" err="1">
                <a:solidFill>
                  <a:srgbClr val="004579"/>
                </a:solidFill>
                <a:ea typeface="Calibri"/>
                <a:cs typeface="Calibri"/>
                <a:sym typeface="Calibri"/>
              </a:rPr>
              <a:t>Repair</a:t>
            </a:r>
            <a:r>
              <a:rPr lang="nl-NL" sz="2800" dirty="0">
                <a:solidFill>
                  <a:srgbClr val="004579"/>
                </a:solidFill>
                <a:ea typeface="Calibri"/>
                <a:cs typeface="Calibri"/>
                <a:sym typeface="Calibri"/>
              </a:rPr>
              <a:t> timely.</a:t>
            </a:r>
            <a:endParaRPr lang="nl-NL" sz="2800" dirty="0"/>
          </a:p>
        </p:txBody>
      </p:sp>
      <p:sp>
        <p:nvSpPr>
          <p:cNvPr id="43" name="Google Shape;781;g1073eb72adf_0_356">
            <a:extLst>
              <a:ext uri="{FF2B5EF4-FFF2-40B4-BE49-F238E27FC236}">
                <a16:creationId xmlns:a16="http://schemas.microsoft.com/office/drawing/2014/main" id="{E1F6F99B-E6CD-517D-C99A-A266D9A450BE}"/>
              </a:ext>
            </a:extLst>
          </p:cNvPr>
          <p:cNvSpPr txBox="1"/>
          <p:nvPr/>
        </p:nvSpPr>
        <p:spPr>
          <a:xfrm>
            <a:off x="3607799" y="2017214"/>
            <a:ext cx="2464794" cy="1336375"/>
          </a:xfrm>
          <a:prstGeom prst="rect">
            <a:avLst/>
          </a:prstGeom>
          <a:solidFill>
            <a:srgbClr val="6FA8DC"/>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Hig</a:t>
            </a:r>
            <a:r>
              <a:rPr lang="en-GB" sz="24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h CUI Susceptibility (Severe/Serious)</a:t>
            </a:r>
            <a:endParaRPr sz="2400" b="0" i="1"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4" name="Tekstvak 43">
            <a:extLst>
              <a:ext uri="{FF2B5EF4-FFF2-40B4-BE49-F238E27FC236}">
                <a16:creationId xmlns:a16="http://schemas.microsoft.com/office/drawing/2014/main" id="{4F8C814C-1D45-2C44-25F7-8A20B45B4AAF}"/>
              </a:ext>
            </a:extLst>
          </p:cNvPr>
          <p:cNvSpPr txBox="1"/>
          <p:nvPr/>
        </p:nvSpPr>
        <p:spPr>
          <a:xfrm>
            <a:off x="14051851" y="6940033"/>
            <a:ext cx="3898934" cy="1323439"/>
          </a:xfrm>
          <a:prstGeom prst="rect">
            <a:avLst/>
          </a:prstGeom>
          <a:noFill/>
        </p:spPr>
        <p:txBody>
          <a:bodyPr wrap="square">
            <a:spAutoFit/>
          </a:bodyPr>
          <a:lstStyle/>
          <a:p>
            <a:r>
              <a:rPr lang="nl-NL" sz="2800" dirty="0">
                <a:solidFill>
                  <a:srgbClr val="004579"/>
                </a:solidFill>
                <a:ea typeface="Calibri"/>
                <a:cs typeface="Calibri"/>
                <a:sym typeface="Calibri"/>
              </a:rPr>
              <a:t>High Consequence / CUI susceptibility </a:t>
            </a:r>
            <a:r>
              <a:rPr lang="nl-NL" sz="2400" i="1" dirty="0">
                <a:solidFill>
                  <a:srgbClr val="004579"/>
                </a:solidFill>
                <a:ea typeface="Calibri"/>
                <a:cs typeface="Calibri"/>
                <a:sym typeface="Calibri"/>
              </a:rPr>
              <a:t>and </a:t>
            </a:r>
            <a:r>
              <a:rPr lang="nl-NL" sz="2400" i="1" dirty="0" err="1">
                <a:solidFill>
                  <a:srgbClr val="004579"/>
                </a:solidFill>
                <a:ea typeface="Calibri"/>
                <a:cs typeface="Calibri"/>
                <a:sym typeface="Calibri"/>
              </a:rPr>
              <a:t>cost</a:t>
            </a:r>
            <a:r>
              <a:rPr lang="nl-NL" sz="2400" i="1" dirty="0">
                <a:solidFill>
                  <a:srgbClr val="004579"/>
                </a:solidFill>
                <a:ea typeface="Calibri"/>
                <a:cs typeface="Calibri"/>
                <a:sym typeface="Calibri"/>
              </a:rPr>
              <a:t> of </a:t>
            </a:r>
            <a:r>
              <a:rPr lang="nl-NL" sz="2400" i="1" dirty="0" err="1">
                <a:solidFill>
                  <a:srgbClr val="004579"/>
                </a:solidFill>
                <a:ea typeface="Calibri"/>
                <a:cs typeface="Calibri"/>
                <a:sym typeface="Calibri"/>
              </a:rPr>
              <a:t>mitigation</a:t>
            </a:r>
            <a:r>
              <a:rPr lang="nl-NL" sz="2400" i="1" dirty="0">
                <a:solidFill>
                  <a:srgbClr val="004579"/>
                </a:solidFill>
                <a:ea typeface="Calibri"/>
                <a:cs typeface="Calibri"/>
                <a:sym typeface="Calibri"/>
              </a:rPr>
              <a:t>.</a:t>
            </a:r>
            <a:endParaRPr lang="nl-NL" sz="2400" dirty="0"/>
          </a:p>
        </p:txBody>
      </p:sp>
      <p:sp>
        <p:nvSpPr>
          <p:cNvPr id="45" name="Tekstvak 44">
            <a:extLst>
              <a:ext uri="{FF2B5EF4-FFF2-40B4-BE49-F238E27FC236}">
                <a16:creationId xmlns:a16="http://schemas.microsoft.com/office/drawing/2014/main" id="{48D57C56-CDB8-8AD3-C22D-B867A69FB1FC}"/>
              </a:ext>
            </a:extLst>
          </p:cNvPr>
          <p:cNvSpPr txBox="1"/>
          <p:nvPr/>
        </p:nvSpPr>
        <p:spPr>
          <a:xfrm>
            <a:off x="13749155" y="9595455"/>
            <a:ext cx="3984836" cy="369332"/>
          </a:xfrm>
          <a:prstGeom prst="rect">
            <a:avLst/>
          </a:prstGeom>
          <a:noFill/>
        </p:spPr>
        <p:txBody>
          <a:bodyPr wrap="square" rtlCol="0">
            <a:spAutoFit/>
          </a:bodyPr>
          <a:lstStyle/>
          <a:p>
            <a:r>
              <a:rPr lang="nl-NL" i="1" dirty="0"/>
              <a:t>Source: CorrosionRADAR® and KAI-Con</a:t>
            </a:r>
          </a:p>
        </p:txBody>
      </p:sp>
      <p:pic>
        <p:nvPicPr>
          <p:cNvPr id="47" name="Afbeelding 46">
            <a:extLst>
              <a:ext uri="{FF2B5EF4-FFF2-40B4-BE49-F238E27FC236}">
                <a16:creationId xmlns:a16="http://schemas.microsoft.com/office/drawing/2014/main" id="{651C0518-3C62-BE8E-4A6B-4E1E3FAFBF7A}"/>
              </a:ext>
            </a:extLst>
          </p:cNvPr>
          <p:cNvPicPr>
            <a:picLocks noChangeAspect="1"/>
          </p:cNvPicPr>
          <p:nvPr/>
        </p:nvPicPr>
        <p:blipFill>
          <a:blip r:embed="rId10"/>
          <a:stretch>
            <a:fillRect/>
          </a:stretch>
        </p:blipFill>
        <p:spPr>
          <a:xfrm>
            <a:off x="13161012" y="1507443"/>
            <a:ext cx="4789773" cy="4735498"/>
          </a:xfrm>
          <a:prstGeom prst="rect">
            <a:avLst/>
          </a:prstGeom>
        </p:spPr>
      </p:pic>
      <p:sp>
        <p:nvSpPr>
          <p:cNvPr id="48" name="Text Placeholder 3">
            <a:extLst>
              <a:ext uri="{FF2B5EF4-FFF2-40B4-BE49-F238E27FC236}">
                <a16:creationId xmlns:a16="http://schemas.microsoft.com/office/drawing/2014/main" id="{5F503AD2-4EA4-D542-6079-37165B7F7C4D}"/>
              </a:ext>
            </a:extLst>
          </p:cNvPr>
          <p:cNvSpPr txBox="1">
            <a:spLocks/>
          </p:cNvSpPr>
          <p:nvPr/>
        </p:nvSpPr>
        <p:spPr>
          <a:xfrm>
            <a:off x="615312" y="117548"/>
            <a:ext cx="4585839" cy="629912"/>
          </a:xfrm>
          <a:prstGeom prst="rect">
            <a:avLst/>
          </a:prstGeom>
          <a:noFill/>
          <a:ln>
            <a:noFill/>
          </a:ln>
        </p:spPr>
        <p:txBody>
          <a:bodyPr spcFirstLastPara="1" wrap="square" lIns="91440" tIns="45720" rIns="91440" bIns="45720" anchor="t" anchorCtr="0">
            <a:noAutofit/>
          </a:bodyPr>
          <a:lstStyle>
            <a:defPPr>
              <a:defRPr lang="en-US"/>
            </a:defPPr>
            <a:lvl1pPr marL="0" marR="0" lvl="0" indent="0" algn="l" defTabSz="9144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rgbClr val="007DBD"/>
                </a:solidFill>
                <a:latin typeface="Arial"/>
                <a:ea typeface="Arial"/>
                <a:cs typeface="Arial"/>
                <a:sym typeface="Arial"/>
              </a:defRPr>
            </a:lvl1pPr>
            <a:lvl2pPr marL="0" marR="0" lvl="1" indent="0" algn="l" defTabSz="9144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rgbClr val="007DBD"/>
                </a:solidFill>
                <a:latin typeface="Arial"/>
                <a:ea typeface="Arial"/>
                <a:cs typeface="Arial"/>
                <a:sym typeface="Arial"/>
              </a:defRPr>
            </a:lvl2pPr>
            <a:lvl3pPr marL="0" marR="0" lvl="2" indent="0" algn="l" defTabSz="9144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rgbClr val="007DBD"/>
                </a:solidFill>
                <a:latin typeface="Arial"/>
                <a:ea typeface="Arial"/>
                <a:cs typeface="Arial"/>
                <a:sym typeface="Arial"/>
              </a:defRPr>
            </a:lvl3pPr>
            <a:lvl4pPr marL="0" marR="0" lvl="3" indent="0" algn="l" defTabSz="9144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rgbClr val="007DBD"/>
                </a:solidFill>
                <a:latin typeface="Arial"/>
                <a:ea typeface="Arial"/>
                <a:cs typeface="Arial"/>
                <a:sym typeface="Arial"/>
              </a:defRPr>
            </a:lvl4pPr>
            <a:lvl5pPr marL="0" marR="0" lvl="4" indent="0" algn="l" defTabSz="9144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rgbClr val="007DBD"/>
                </a:solidFill>
                <a:latin typeface="Arial"/>
                <a:ea typeface="Arial"/>
                <a:cs typeface="Arial"/>
                <a:sym typeface="Arial"/>
              </a:defRPr>
            </a:lvl5pPr>
            <a:lvl6pPr marL="0" marR="0" lvl="5" indent="0" algn="l" defTabSz="9144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rgbClr val="007DBD"/>
                </a:solidFill>
                <a:latin typeface="Arial"/>
                <a:ea typeface="Arial"/>
                <a:cs typeface="Arial"/>
                <a:sym typeface="Arial"/>
              </a:defRPr>
            </a:lvl6pPr>
            <a:lvl7pPr marL="0" marR="0" lvl="6" indent="0" algn="l" defTabSz="9144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rgbClr val="007DBD"/>
                </a:solidFill>
                <a:latin typeface="Arial"/>
                <a:ea typeface="Arial"/>
                <a:cs typeface="Arial"/>
                <a:sym typeface="Arial"/>
              </a:defRPr>
            </a:lvl7pPr>
            <a:lvl8pPr marL="0" marR="0" lvl="7" indent="0" algn="l" defTabSz="9144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rgbClr val="007DBD"/>
                </a:solidFill>
                <a:latin typeface="Arial"/>
                <a:ea typeface="Arial"/>
                <a:cs typeface="Arial"/>
                <a:sym typeface="Arial"/>
              </a:defRPr>
            </a:lvl8pPr>
            <a:lvl9pPr marL="0" marR="0" lvl="8" indent="0" algn="l" defTabSz="9144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rgbClr val="007DBD"/>
                </a:solidFill>
                <a:latin typeface="Arial"/>
                <a:ea typeface="Arial"/>
                <a:cs typeface="Arial"/>
                <a:sym typeface="Arial"/>
              </a:defRPr>
            </a:lvl9pPr>
          </a:lstStyle>
          <a:p>
            <a:r>
              <a:rPr lang="en-US" sz="3200" b="1" dirty="0">
                <a:latin typeface="Calibri" panose="020F0502020204030204" pitchFamily="34" charset="0"/>
                <a:ea typeface="Calibri" panose="020F0502020204030204" pitchFamily="34" charset="0"/>
                <a:cs typeface="Calibri" panose="020F0502020204030204" pitchFamily="34" charset="0"/>
              </a:rPr>
              <a:t>Selection of Assets.</a:t>
            </a:r>
          </a:p>
          <a:p>
            <a:endParaRPr lang="en-GB" sz="3200" b="1" dirty="0">
              <a:latin typeface="Calibri" panose="020F0502020204030204" pitchFamily="34" charset="0"/>
              <a:ea typeface="Calibri" panose="020F0502020204030204" pitchFamily="34" charset="0"/>
              <a:cs typeface="Calibri" panose="020F0502020204030204" pitchFamily="34" charset="0"/>
            </a:endParaRPr>
          </a:p>
          <a:p>
            <a:endParaRPr lang="en-US" sz="2400" dirty="0"/>
          </a:p>
        </p:txBody>
      </p:sp>
      <p:pic>
        <p:nvPicPr>
          <p:cNvPr id="49" name="Afbeelding 48">
            <a:extLst>
              <a:ext uri="{FF2B5EF4-FFF2-40B4-BE49-F238E27FC236}">
                <a16:creationId xmlns:a16="http://schemas.microsoft.com/office/drawing/2014/main" id="{B8AB69A4-DD0F-D651-E39C-D3B165895859}"/>
              </a:ext>
            </a:extLst>
          </p:cNvPr>
          <p:cNvPicPr>
            <a:picLocks noChangeAspect="1"/>
          </p:cNvPicPr>
          <p:nvPr/>
        </p:nvPicPr>
        <p:blipFill>
          <a:blip r:embed="rId11"/>
          <a:stretch>
            <a:fillRect/>
          </a:stretch>
        </p:blipFill>
        <p:spPr>
          <a:xfrm>
            <a:off x="3263217" y="1027219"/>
            <a:ext cx="637439" cy="714965"/>
          </a:xfrm>
          <a:prstGeom prst="rect">
            <a:avLst/>
          </a:prstGeom>
        </p:spPr>
      </p:pic>
      <p:pic>
        <p:nvPicPr>
          <p:cNvPr id="50" name="Google Shape;800;g1073eb72adf_0_356">
            <a:extLst>
              <a:ext uri="{FF2B5EF4-FFF2-40B4-BE49-F238E27FC236}">
                <a16:creationId xmlns:a16="http://schemas.microsoft.com/office/drawing/2014/main" id="{9FA8A7FC-B9C2-CCFA-4BA9-6B1634FFB9F4}"/>
              </a:ext>
            </a:extLst>
          </p:cNvP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9901146" y="1027219"/>
            <a:ext cx="637439" cy="668525"/>
          </a:xfrm>
          <a:prstGeom prst="rect">
            <a:avLst/>
          </a:prstGeom>
          <a:noFill/>
          <a:ln>
            <a:noFill/>
          </a:ln>
        </p:spPr>
      </p:pic>
    </p:spTree>
    <p:extLst>
      <p:ext uri="{BB962C8B-B14F-4D97-AF65-F5344CB8AC3E}">
        <p14:creationId xmlns:p14="http://schemas.microsoft.com/office/powerpoint/2010/main" val="424130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Google Shape;809;g1073eb72adf_0_336">
            <a:extLst>
              <a:ext uri="{FF2B5EF4-FFF2-40B4-BE49-F238E27FC236}">
                <a16:creationId xmlns:a16="http://schemas.microsoft.com/office/drawing/2014/main" id="{42E6349E-30BA-D41C-5C72-431E3C2DFC7E}"/>
              </a:ext>
            </a:extLst>
          </p:cNvPr>
          <p:cNvSpPr txBox="1">
            <a:spLocks/>
          </p:cNvSpPr>
          <p:nvPr/>
        </p:nvSpPr>
        <p:spPr>
          <a:xfrm>
            <a:off x="155978" y="700184"/>
            <a:ext cx="6168622" cy="999562"/>
          </a:xfrm>
          <a:prstGeom prst="rect">
            <a:avLst/>
          </a:prstGeom>
          <a:noFill/>
          <a:ln>
            <a:noFill/>
          </a:ln>
        </p:spPr>
        <p:txBody>
          <a:bodyPr spcFirstLastPara="1" vert="horz" wrap="square" lIns="91425" tIns="45700" rIns="91425" bIns="4570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b="1" cap="small" dirty="0">
                <a:solidFill>
                  <a:srgbClr val="007DBD"/>
                </a:solidFill>
                <a:latin typeface="Calibri" panose="020F0502020204030204" pitchFamily="34" charset="0"/>
                <a:ea typeface="Calibri" panose="020F0502020204030204" pitchFamily="34" charset="0"/>
                <a:cs typeface="Calibri" panose="020F0502020204030204" pitchFamily="34" charset="0"/>
              </a:rPr>
              <a:t>Cracked Gas Dryer Monitoring – Process Safety</a:t>
            </a:r>
            <a:r>
              <a:rPr lang="en-GB" sz="1800" b="1" cap="small" dirty="0">
                <a:solidFill>
                  <a:srgbClr val="007DBD"/>
                </a:solidFill>
                <a:latin typeface="Arial"/>
                <a:cs typeface="Arial"/>
              </a:rPr>
              <a:t>.</a:t>
            </a:r>
          </a:p>
        </p:txBody>
      </p:sp>
      <p:pic>
        <p:nvPicPr>
          <p:cNvPr id="7" name="Google Shape;913;gcb42460ca9_0_863">
            <a:extLst>
              <a:ext uri="{FF2B5EF4-FFF2-40B4-BE49-F238E27FC236}">
                <a16:creationId xmlns:a16="http://schemas.microsoft.com/office/drawing/2014/main" id="{6603B1F6-A595-8C43-7F01-A390198FF82D}"/>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55978" y="6099632"/>
            <a:ext cx="3606288" cy="2743200"/>
          </a:xfrm>
          <a:prstGeom prst="rect">
            <a:avLst/>
          </a:prstGeom>
          <a:noFill/>
          <a:ln>
            <a:noFill/>
          </a:ln>
        </p:spPr>
      </p:pic>
      <p:pic>
        <p:nvPicPr>
          <p:cNvPr id="8" name="Google Shape;914;gcb42460ca9_0_863">
            <a:extLst>
              <a:ext uri="{FF2B5EF4-FFF2-40B4-BE49-F238E27FC236}">
                <a16:creationId xmlns:a16="http://schemas.microsoft.com/office/drawing/2014/main" id="{2B831F33-B6BF-411A-05C7-40B4C0985476}"/>
              </a:ext>
            </a:extLst>
          </p:cNvPr>
          <p:cNvPicPr preferRelativeResize="0"/>
          <p:nvPr/>
        </p:nvPicPr>
        <p:blipFill rotWithShape="1">
          <a:blip r:embed="rId7">
            <a:alphaModFix/>
          </a:blip>
          <a:srcRect/>
          <a:stretch/>
        </p:blipFill>
        <p:spPr>
          <a:xfrm>
            <a:off x="3923033" y="6124668"/>
            <a:ext cx="2958453" cy="2743199"/>
          </a:xfrm>
          <a:prstGeom prst="rect">
            <a:avLst/>
          </a:prstGeom>
          <a:noFill/>
          <a:ln>
            <a:noFill/>
          </a:ln>
        </p:spPr>
      </p:pic>
      <p:sp>
        <p:nvSpPr>
          <p:cNvPr id="9" name="Google Shape;917;gcb42460ca9_0_863">
            <a:extLst>
              <a:ext uri="{FF2B5EF4-FFF2-40B4-BE49-F238E27FC236}">
                <a16:creationId xmlns:a16="http://schemas.microsoft.com/office/drawing/2014/main" id="{62CC3391-9EE2-86C6-6416-6992645C51E8}"/>
              </a:ext>
            </a:extLst>
          </p:cNvPr>
          <p:cNvSpPr txBox="1"/>
          <p:nvPr/>
        </p:nvSpPr>
        <p:spPr>
          <a:xfrm>
            <a:off x="265327" y="1834835"/>
            <a:ext cx="6804004" cy="677078"/>
          </a:xfrm>
          <a:prstGeom prst="rect">
            <a:avLst/>
          </a:prstGeom>
          <a:solidFill>
            <a:schemeClr val="accent3"/>
          </a:solid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Dryer (Molecular Sleeve absorption)</a:t>
            </a:r>
          </a:p>
        </p:txBody>
      </p:sp>
      <p:pic>
        <p:nvPicPr>
          <p:cNvPr id="10" name="Picture 19" descr="A picture containing factory, building, grill, dock&#10;&#10;Description automatically generated">
            <a:extLst>
              <a:ext uri="{FF2B5EF4-FFF2-40B4-BE49-F238E27FC236}">
                <a16:creationId xmlns:a16="http://schemas.microsoft.com/office/drawing/2014/main" id="{78ED4F2A-6A01-39F9-7C5E-2E2F31FD1542}"/>
              </a:ext>
            </a:extLst>
          </p:cNvPr>
          <p:cNvPicPr>
            <a:picLocks noChangeAspect="1"/>
          </p:cNvPicPr>
          <p:nvPr/>
        </p:nvPicPr>
        <p:blipFill>
          <a:blip r:embed="rId8"/>
          <a:stretch>
            <a:fillRect/>
          </a:stretch>
        </p:blipFill>
        <p:spPr>
          <a:xfrm>
            <a:off x="237024" y="2647002"/>
            <a:ext cx="3567116" cy="3334698"/>
          </a:xfrm>
          <a:prstGeom prst="rect">
            <a:avLst/>
          </a:prstGeom>
        </p:spPr>
      </p:pic>
      <p:pic>
        <p:nvPicPr>
          <p:cNvPr id="11" name="Google Shape;912;gcb42460ca9_0_863">
            <a:extLst>
              <a:ext uri="{FF2B5EF4-FFF2-40B4-BE49-F238E27FC236}">
                <a16:creationId xmlns:a16="http://schemas.microsoft.com/office/drawing/2014/main" id="{04D40CF0-1A08-0349-DABD-3AF1A3C9C118}"/>
              </a:ext>
            </a:extLst>
          </p:cNvPr>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3762266" y="2563743"/>
            <a:ext cx="3278762" cy="3065132"/>
          </a:xfrm>
          <a:prstGeom prst="rect">
            <a:avLst/>
          </a:prstGeom>
          <a:noFill/>
          <a:ln>
            <a:noFill/>
          </a:ln>
        </p:spPr>
      </p:pic>
      <p:sp>
        <p:nvSpPr>
          <p:cNvPr id="12" name="Tekstvak 11">
            <a:extLst>
              <a:ext uri="{FF2B5EF4-FFF2-40B4-BE49-F238E27FC236}">
                <a16:creationId xmlns:a16="http://schemas.microsoft.com/office/drawing/2014/main" id="{424DBA6C-CF54-780F-C49A-B38E5130A89F}"/>
              </a:ext>
            </a:extLst>
          </p:cNvPr>
          <p:cNvSpPr txBox="1"/>
          <p:nvPr/>
        </p:nvSpPr>
        <p:spPr>
          <a:xfrm>
            <a:off x="7379470" y="640459"/>
            <a:ext cx="10727124" cy="91409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lang="en-US" sz="2800" b="1" dirty="0">
                <a:solidFill>
                  <a:srgbClr val="004579"/>
                </a:solidFill>
                <a:latin typeface="Calibri" panose="020F0502020204030204" pitchFamily="34" charset="0"/>
                <a:ea typeface="Calibri" panose="020F0502020204030204" pitchFamily="34" charset="0"/>
                <a:cs typeface="Calibri" panose="020F0502020204030204" pitchFamily="34" charset="0"/>
                <a:sym typeface="Arial"/>
              </a:rPr>
              <a:t>Problem</a:t>
            </a:r>
            <a:r>
              <a:rPr lang="en-US" sz="2800" dirty="0">
                <a:solidFill>
                  <a:srgbClr val="004579"/>
                </a:solidFill>
                <a:latin typeface="Calibri" panose="020F0502020204030204" pitchFamily="34" charset="0"/>
                <a:ea typeface="Calibri" panose="020F0502020204030204" pitchFamily="34" charset="0"/>
                <a:cs typeface="Calibri" panose="020F0502020204030204" pitchFamily="34" charset="0"/>
                <a:sym typeface="Arial"/>
              </a:rPr>
              <a:t> – Equipment with highest CUI susceptibility due to extreme </a:t>
            </a:r>
            <a:r>
              <a:rPr lang="en-US" sz="2800" u="sng" dirty="0">
                <a:solidFill>
                  <a:srgbClr val="004579"/>
                </a:solidFill>
                <a:latin typeface="Calibri" panose="020F0502020204030204" pitchFamily="34" charset="0"/>
                <a:ea typeface="Calibri" panose="020F0502020204030204" pitchFamily="34" charset="0"/>
                <a:cs typeface="Calibri" panose="020F0502020204030204" pitchFamily="34" charset="0"/>
                <a:sym typeface="Arial"/>
              </a:rPr>
              <a:t>Cyclic Temp-service</a:t>
            </a:r>
            <a:r>
              <a:rPr lang="en-US" sz="2800" dirty="0">
                <a:solidFill>
                  <a:srgbClr val="004579"/>
                </a:solidFill>
                <a:latin typeface="Calibri" panose="020F0502020204030204" pitchFamily="34" charset="0"/>
                <a:ea typeface="Calibri" panose="020F0502020204030204" pitchFamily="34" charset="0"/>
                <a:cs typeface="Calibri" panose="020F0502020204030204" pitchFamily="34" charset="0"/>
                <a:sym typeface="Arial"/>
              </a:rPr>
              <a:t>. Several unexpected Process Safety Near Misses occurred in the past within this company.</a:t>
            </a: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lang="en-US" sz="2800" dirty="0">
              <a:solidFill>
                <a:srgbClr val="004579"/>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b="1" dirty="0">
                <a:solidFill>
                  <a:srgbClr val="004579"/>
                </a:solidFill>
                <a:latin typeface="Calibri" panose="020F0502020204030204" pitchFamily="34" charset="0"/>
                <a:ea typeface="Calibri" panose="020F0502020204030204" pitchFamily="34" charset="0"/>
                <a:cs typeface="Calibri" panose="020F0502020204030204" pitchFamily="34" charset="0"/>
                <a:sym typeface="Arial"/>
              </a:rPr>
              <a:t>Asset Type:</a:t>
            </a:r>
          </a:p>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2800" dirty="0">
                <a:solidFill>
                  <a:srgbClr val="004579"/>
                </a:solidFill>
                <a:latin typeface="Calibri" panose="020F0502020204030204" pitchFamily="34" charset="0"/>
                <a:ea typeface="Calibri" panose="020F0502020204030204" pitchFamily="34" charset="0"/>
                <a:cs typeface="Calibri" panose="020F0502020204030204" pitchFamily="34" charset="0"/>
                <a:sym typeface="Arial"/>
              </a:rPr>
              <a:t>Dryer with a catalyst bed (30 – 40 worldwide installed within this company).</a:t>
            </a:r>
          </a:p>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2800" dirty="0">
                <a:solidFill>
                  <a:srgbClr val="004579"/>
                </a:solidFill>
                <a:latin typeface="Calibri" panose="020F0502020204030204" pitchFamily="34" charset="0"/>
                <a:ea typeface="Calibri" panose="020F0502020204030204" pitchFamily="34" charset="0"/>
                <a:cs typeface="Calibri" panose="020F0502020204030204" pitchFamily="34" charset="0"/>
                <a:sym typeface="Arial"/>
              </a:rPr>
              <a:t>Cyclical service:  From &lt; -15 </a:t>
            </a:r>
            <a:r>
              <a:rPr lang="nl-NL" sz="2800" dirty="0">
                <a:solidFill>
                  <a:srgbClr val="004579"/>
                </a:solidFill>
                <a:latin typeface="Calibri" panose="020F0502020204030204" pitchFamily="34" charset="0"/>
                <a:ea typeface="Calibri" panose="020F0502020204030204" pitchFamily="34" charset="0"/>
                <a:cs typeface="Calibri" panose="020F0502020204030204" pitchFamily="34" charset="0"/>
              </a:rPr>
              <a:t>ºC </a:t>
            </a:r>
            <a:r>
              <a:rPr lang="en-US" sz="2800" dirty="0">
                <a:solidFill>
                  <a:srgbClr val="004579"/>
                </a:solidFill>
                <a:latin typeface="Calibri" panose="020F0502020204030204" pitchFamily="34" charset="0"/>
                <a:ea typeface="Calibri" panose="020F0502020204030204" pitchFamily="34" charset="0"/>
                <a:cs typeface="Calibri" panose="020F0502020204030204" pitchFamily="34" charset="0"/>
                <a:sym typeface="Arial"/>
              </a:rPr>
              <a:t>to &gt; 180 </a:t>
            </a:r>
            <a:r>
              <a:rPr lang="nl-NL" sz="2800" dirty="0">
                <a:solidFill>
                  <a:srgbClr val="004579"/>
                </a:solidFill>
                <a:latin typeface="Calibri" panose="020F0502020204030204" pitchFamily="34" charset="0"/>
                <a:ea typeface="Calibri" panose="020F0502020204030204" pitchFamily="34" charset="0"/>
                <a:cs typeface="Calibri" panose="020F0502020204030204" pitchFamily="34" charset="0"/>
              </a:rPr>
              <a:t>ºC</a:t>
            </a:r>
            <a:r>
              <a:rPr lang="en-US" sz="2800" dirty="0">
                <a:solidFill>
                  <a:srgbClr val="004579"/>
                </a:solidFill>
                <a:latin typeface="Calibri" panose="020F0502020204030204" pitchFamily="34" charset="0"/>
                <a:ea typeface="Calibri" panose="020F0502020204030204" pitchFamily="34" charset="0"/>
                <a:cs typeface="Calibri" panose="020F0502020204030204" pitchFamily="34" charset="0"/>
                <a:sym typeface="Arial"/>
              </a:rPr>
              <a:t>.</a:t>
            </a:r>
          </a:p>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2800" dirty="0">
                <a:solidFill>
                  <a:srgbClr val="004579"/>
                </a:solidFill>
                <a:latin typeface="Calibri" panose="020F0502020204030204" pitchFamily="34" charset="0"/>
                <a:ea typeface="Calibri" panose="020F0502020204030204" pitchFamily="34" charset="0"/>
                <a:cs typeface="Calibri" panose="020F0502020204030204" pitchFamily="34" charset="0"/>
                <a:sym typeface="Arial"/>
              </a:rPr>
              <a:t>Insulation: closed cell structure (Perlite) with a vapor barrier.</a:t>
            </a:r>
          </a:p>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2800" dirty="0">
                <a:solidFill>
                  <a:srgbClr val="004579"/>
                </a:solidFill>
                <a:latin typeface="Calibri" panose="020F0502020204030204" pitchFamily="34" charset="0"/>
                <a:ea typeface="Calibri" panose="020F0502020204030204" pitchFamily="34" charset="0"/>
                <a:cs typeface="Calibri" panose="020F0502020204030204" pitchFamily="34" charset="0"/>
                <a:sym typeface="Arial"/>
              </a:rPr>
              <a:t>Coating: Thermal Spray Aluminum (latest standard).</a:t>
            </a:r>
          </a:p>
          <a:p>
            <a:pPr marR="0" lvl="0" algn="l" defTabSz="914400" rtl="0" eaLnBrk="1" fontAlgn="auto" latinLnBrk="0" hangingPunct="1">
              <a:lnSpc>
                <a:spcPct val="100000"/>
              </a:lnSpc>
              <a:spcBef>
                <a:spcPts val="0"/>
              </a:spcBef>
              <a:spcAft>
                <a:spcPts val="0"/>
              </a:spcAft>
              <a:buClr>
                <a:schemeClr val="accent1"/>
              </a:buClr>
              <a:buSzTx/>
              <a:tabLst/>
              <a:defRPr/>
            </a:pPr>
            <a:endParaRPr lang="en-US" sz="2800" b="1" dirty="0">
              <a:solidFill>
                <a:srgbClr val="004579"/>
              </a:solidFill>
              <a:latin typeface="Calibri" panose="020F0502020204030204" pitchFamily="34" charset="0"/>
              <a:ea typeface="Calibri" panose="020F0502020204030204" pitchFamily="34" charset="0"/>
              <a:cs typeface="Calibri" panose="020F0502020204030204" pitchFamily="34" charset="0"/>
              <a:sym typeface="Arial"/>
            </a:endParaRPr>
          </a:p>
          <a:p>
            <a:pPr marR="0" lvl="0" algn="l" defTabSz="914400" rtl="0" eaLnBrk="1" fontAlgn="auto" latinLnBrk="0" hangingPunct="1">
              <a:lnSpc>
                <a:spcPct val="100000"/>
              </a:lnSpc>
              <a:spcBef>
                <a:spcPts val="0"/>
              </a:spcBef>
              <a:spcAft>
                <a:spcPts val="0"/>
              </a:spcAft>
              <a:buClr>
                <a:schemeClr val="accent1"/>
              </a:buClr>
              <a:buSzTx/>
              <a:tabLst/>
              <a:defRPr/>
            </a:pPr>
            <a:r>
              <a:rPr lang="en-US" sz="2800" b="1" dirty="0">
                <a:solidFill>
                  <a:srgbClr val="004579"/>
                </a:solidFill>
                <a:latin typeface="Calibri" panose="020F0502020204030204" pitchFamily="34" charset="0"/>
                <a:ea typeface="Calibri" panose="020F0502020204030204" pitchFamily="34" charset="0"/>
                <a:cs typeface="Calibri" panose="020F0502020204030204" pitchFamily="34" charset="0"/>
                <a:sym typeface="Arial"/>
              </a:rPr>
              <a:t>Solution:</a:t>
            </a:r>
          </a:p>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2800" dirty="0">
                <a:solidFill>
                  <a:srgbClr val="004579"/>
                </a:solidFill>
                <a:latin typeface="Calibri" panose="020F0502020204030204" pitchFamily="34" charset="0"/>
                <a:ea typeface="Calibri" panose="020F0502020204030204" pitchFamily="34" charset="0"/>
                <a:cs typeface="Calibri" panose="020F0502020204030204" pitchFamily="34" charset="0"/>
                <a:sym typeface="Arial"/>
              </a:rPr>
              <a:t>2 units of CUI monitoring systems CR LR to monitor 24/7.</a:t>
            </a:r>
          </a:p>
          <a:p>
            <a:pPr marR="0" lvl="0" algn="l" defTabSz="914400" rtl="0" eaLnBrk="1" fontAlgn="auto" latinLnBrk="0" hangingPunct="1">
              <a:lnSpc>
                <a:spcPct val="100000"/>
              </a:lnSpc>
              <a:spcBef>
                <a:spcPts val="0"/>
              </a:spcBef>
              <a:spcAft>
                <a:spcPts val="0"/>
              </a:spcAft>
              <a:buClr>
                <a:schemeClr val="accent1"/>
              </a:buClr>
              <a:buSzTx/>
              <a:tabLst/>
              <a:defRPr/>
            </a:pPr>
            <a:endParaRPr lang="en-US" sz="2800" dirty="0">
              <a:solidFill>
                <a:srgbClr val="004579"/>
              </a:solidFill>
              <a:latin typeface="Calibri" panose="020F0502020204030204" pitchFamily="34" charset="0"/>
              <a:ea typeface="Calibri" panose="020F0502020204030204" pitchFamily="34" charset="0"/>
              <a:cs typeface="Calibri" panose="020F0502020204030204" pitchFamily="34" charset="0"/>
              <a:sym typeface="Arial"/>
            </a:endParaRPr>
          </a:p>
          <a:p>
            <a:pPr marR="0" lvl="0" algn="l" defTabSz="914400" rtl="0" eaLnBrk="1" fontAlgn="auto" latinLnBrk="0" hangingPunct="1">
              <a:lnSpc>
                <a:spcPct val="100000"/>
              </a:lnSpc>
              <a:spcBef>
                <a:spcPts val="0"/>
              </a:spcBef>
              <a:spcAft>
                <a:spcPts val="0"/>
              </a:spcAft>
              <a:buClr>
                <a:schemeClr val="accent1"/>
              </a:buClr>
              <a:buSzTx/>
              <a:tabLst/>
              <a:defRPr/>
            </a:pPr>
            <a:r>
              <a:rPr lang="en-US" sz="2800" b="1" dirty="0">
                <a:solidFill>
                  <a:srgbClr val="004579"/>
                </a:solidFill>
                <a:latin typeface="Calibri" panose="020F0502020204030204" pitchFamily="34" charset="0"/>
                <a:ea typeface="Calibri" panose="020F0502020204030204" pitchFamily="34" charset="0"/>
                <a:cs typeface="Calibri" panose="020F0502020204030204" pitchFamily="34" charset="0"/>
                <a:sym typeface="Arial"/>
              </a:rPr>
              <a:t>Today:</a:t>
            </a:r>
          </a:p>
          <a:p>
            <a:pPr marL="285750" indent="-285750">
              <a:buClr>
                <a:schemeClr val="accent1"/>
              </a:buClr>
              <a:buFont typeface="Arial" panose="020B0604020202020204" pitchFamily="34" charset="0"/>
              <a:buChar char="•"/>
              <a:defRPr/>
            </a:pPr>
            <a:r>
              <a:rPr lang="en-US" sz="2800" dirty="0">
                <a:solidFill>
                  <a:srgbClr val="004579"/>
                </a:solidFill>
                <a:latin typeface="Calibri" panose="020F0502020204030204" pitchFamily="34" charset="0"/>
                <a:ea typeface="Calibri" panose="020F0502020204030204" pitchFamily="34" charset="0"/>
                <a:cs typeface="Calibri" panose="020F0502020204030204" pitchFamily="34" charset="0"/>
                <a:sym typeface="Arial"/>
              </a:rPr>
              <a:t>Minimized risk for unexpected equipment failure.</a:t>
            </a:r>
          </a:p>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2800" dirty="0">
                <a:solidFill>
                  <a:srgbClr val="004579"/>
                </a:solidFill>
                <a:latin typeface="Calibri" panose="020F0502020204030204" pitchFamily="34" charset="0"/>
                <a:ea typeface="Calibri" panose="020F0502020204030204" pitchFamily="34" charset="0"/>
                <a:cs typeface="Calibri" panose="020F0502020204030204" pitchFamily="34" charset="0"/>
                <a:sym typeface="Arial"/>
              </a:rPr>
              <a:t>Susceptible locations for CUI Inspection 100% understood.</a:t>
            </a:r>
          </a:p>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2800" dirty="0">
                <a:solidFill>
                  <a:srgbClr val="004579"/>
                </a:solidFill>
                <a:latin typeface="Calibri" panose="020F0502020204030204" pitchFamily="34" charset="0"/>
                <a:ea typeface="Calibri" panose="020F0502020204030204" pitchFamily="34" charset="0"/>
                <a:cs typeface="Calibri" panose="020F0502020204030204" pitchFamily="34" charset="0"/>
                <a:sym typeface="Arial"/>
              </a:rPr>
              <a:t>Cost savings up to $100k - $300k for a single Dryer inspection cycle.</a:t>
            </a:r>
          </a:p>
          <a:p>
            <a:pPr marR="0" lvl="0" algn="l" defTabSz="914400" rtl="0" eaLnBrk="1" fontAlgn="auto" latinLnBrk="0" hangingPunct="1">
              <a:lnSpc>
                <a:spcPct val="100000"/>
              </a:lnSpc>
              <a:spcBef>
                <a:spcPts val="0"/>
              </a:spcBef>
              <a:spcAft>
                <a:spcPts val="0"/>
              </a:spcAft>
              <a:buClr>
                <a:schemeClr val="accent1"/>
              </a:buClr>
              <a:buSzTx/>
              <a:tabLst/>
              <a:defRPr/>
            </a:pPr>
            <a:endParaRPr lang="en-US" sz="2800" dirty="0">
              <a:solidFill>
                <a:srgbClr val="004579"/>
              </a:solidFill>
              <a:latin typeface="Calibri" panose="020F0502020204030204" pitchFamily="34" charset="0"/>
              <a:ea typeface="Calibri" panose="020F0502020204030204" pitchFamily="34" charset="0"/>
              <a:cs typeface="Calibri" panose="020F0502020204030204" pitchFamily="34" charset="0"/>
              <a:sym typeface="Arial"/>
            </a:endParaRPr>
          </a:p>
          <a:p>
            <a:pPr marR="0" lvl="0" algn="l" defTabSz="914400" rtl="0" eaLnBrk="1" fontAlgn="auto" latinLnBrk="0" hangingPunct="1">
              <a:lnSpc>
                <a:spcPct val="100000"/>
              </a:lnSpc>
              <a:spcBef>
                <a:spcPts val="0"/>
              </a:spcBef>
              <a:spcAft>
                <a:spcPts val="0"/>
              </a:spcAft>
              <a:buClr>
                <a:schemeClr val="accent1"/>
              </a:buClr>
              <a:buSzTx/>
              <a:tabLst/>
              <a:defRPr/>
            </a:pPr>
            <a:r>
              <a:rPr lang="en-US" sz="2800" b="1" dirty="0">
                <a:solidFill>
                  <a:srgbClr val="004579"/>
                </a:solidFill>
                <a:latin typeface="Calibri" panose="020F0502020204030204" pitchFamily="34" charset="0"/>
                <a:ea typeface="Calibri" panose="020F0502020204030204" pitchFamily="34" charset="0"/>
                <a:cs typeface="Calibri" panose="020F0502020204030204" pitchFamily="34" charset="0"/>
                <a:sym typeface="Arial"/>
              </a:rPr>
              <a:t>Future:</a:t>
            </a:r>
          </a:p>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2800" dirty="0">
                <a:solidFill>
                  <a:srgbClr val="004579"/>
                </a:solidFill>
                <a:latin typeface="Calibri" panose="020F0502020204030204" pitchFamily="34" charset="0"/>
                <a:ea typeface="Calibri" panose="020F0502020204030204" pitchFamily="34" charset="0"/>
                <a:cs typeface="Calibri" panose="020F0502020204030204" pitchFamily="34" charset="0"/>
                <a:sym typeface="Arial"/>
              </a:rPr>
              <a:t>Once the system is qualified, go to 24/7 monitoring.</a:t>
            </a:r>
          </a:p>
        </p:txBody>
      </p:sp>
    </p:spTree>
    <p:extLst>
      <p:ext uri="{BB962C8B-B14F-4D97-AF65-F5344CB8AC3E}">
        <p14:creationId xmlns:p14="http://schemas.microsoft.com/office/powerpoint/2010/main" val="1274803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308</TotalTime>
  <Words>2107</Words>
  <Application>Microsoft Office PowerPoint</Application>
  <PresentationFormat>Aangepast</PresentationFormat>
  <Paragraphs>235</Paragraphs>
  <Slides>17</Slides>
  <Notes>1</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17</vt:i4>
      </vt:variant>
    </vt:vector>
  </HeadingPairs>
  <TitlesOfParts>
    <vt:vector size="27" baseType="lpstr">
      <vt:lpstr>Canva Sans Bold</vt:lpstr>
      <vt:lpstr>Codec Pro ExtraBold</vt:lpstr>
      <vt:lpstr>Tabarra Sans Heavy</vt:lpstr>
      <vt:lpstr>Arial</vt:lpstr>
      <vt:lpstr>Glacial Indifference Bold</vt:lpstr>
      <vt:lpstr>Tabarra Sans</vt:lpstr>
      <vt:lpstr>Canva Sans</vt:lpstr>
      <vt:lpstr>Calibri</vt:lpstr>
      <vt:lpstr>Aptos</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JUBCOR 2024 Presentation Template</dc:title>
  <dc:creator>theo knijff</dc:creator>
  <cp:lastModifiedBy>theo knijff</cp:lastModifiedBy>
  <cp:revision>16</cp:revision>
  <dcterms:created xsi:type="dcterms:W3CDTF">2006-08-16T00:00:00Z</dcterms:created>
  <dcterms:modified xsi:type="dcterms:W3CDTF">2024-08-29T17:32:31Z</dcterms:modified>
  <dc:identifier>DAGG3nLRPf8</dc:identifier>
</cp:coreProperties>
</file>