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58" r:id="rId20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</p:embeddedFont>
    <p:embeddedFont>
      <p:font typeface="Canva Sans" panose="020B0604020202020204" charset="0"/>
      <p:regular r:id="rId24"/>
    </p:embeddedFont>
    <p:embeddedFont>
      <p:font typeface="Canva Sans Bold" panose="020B0604020202020204" charset="0"/>
      <p:regular r:id="rId25"/>
    </p:embeddedFont>
    <p:embeddedFont>
      <p:font typeface="Codec Pro ExtraBold" panose="020B0604020202020204" charset="0"/>
      <p:regular r:id="rId26"/>
    </p:embeddedFont>
    <p:embeddedFont>
      <p:font typeface="Glacial Indifference Bold" panose="020B0604020202020204" charset="0"/>
      <p:regular r:id="rId27"/>
    </p:embeddedFont>
    <p:embeddedFont>
      <p:font typeface="SABIC Typeface Headline Light" panose="020B0303060202020204" pitchFamily="34" charset="0"/>
      <p:regular r:id="rId28"/>
    </p:embeddedFont>
    <p:embeddedFont>
      <p:font typeface="SABIC Typeface Text Light" panose="020B0303060202020204" pitchFamily="34" charset="0"/>
      <p:regular r:id="rId29"/>
    </p:embeddedFont>
    <p:embeddedFont>
      <p:font typeface="Tabarra Sans" panose="020B0604020202020204" charset="0"/>
      <p:regular r:id="rId30"/>
    </p:embeddedFont>
    <p:embeddedFont>
      <p:font typeface="Tabarra Sans Heavy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337" autoAdjust="0"/>
  </p:normalViewPr>
  <p:slideViewPr>
    <p:cSldViewPr>
      <p:cViewPr varScale="1">
        <p:scale>
          <a:sx n="70" d="100"/>
          <a:sy n="70" d="100"/>
        </p:scale>
        <p:origin x="103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FEBA6-039C-4883-AD5D-B5201123E802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F5BC7-C6B4-4407-9CC5-7A5F6085F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97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F5BC7-C6B4-4407-9CC5-7A5F6085FB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1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MSIPCMContentMarking" descr="{&quot;HashCode&quot;:1951441951,&quot;Placement&quot;:&quot;Header&quot;,&quot;Top&quot;:0.0,&quot;Left&quot;:0.0,&quot;SlideWidth&quot;:1440,&quot;SlideHeight&quot;:810}"/>
          <p:cNvSpPr txBox="1"/>
          <p:nvPr userDrawn="1"/>
        </p:nvSpPr>
        <p:spPr>
          <a:xfrm>
            <a:off x="0" y="0"/>
            <a:ext cx="1838494" cy="2343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9FDF"/>
                </a:solidFill>
                <a:latin typeface="SABIC Typeface Headline Light" panose="020B0303060202020204" pitchFamily="34" charset="0"/>
              </a:rPr>
              <a:t>Classification: Internal Use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svg"/><Relationship Id="rId7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svg"/><Relationship Id="rId7" Type="http://schemas.openxmlformats.org/officeDocument/2006/relationships/image" Target="../media/image33.svg"/><Relationship Id="rId12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4.svg"/><Relationship Id="rId5" Type="http://schemas.openxmlformats.org/officeDocument/2006/relationships/image" Target="../media/image31.svg"/><Relationship Id="rId10" Type="http://schemas.openxmlformats.org/officeDocument/2006/relationships/image" Target="../media/image3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9.sv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9.svg"/><Relationship Id="rId7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87100" y="3086100"/>
            <a:ext cx="7200900" cy="7200900"/>
          </a:xfrm>
          <a:custGeom>
            <a:avLst/>
            <a:gdLst/>
            <a:ahLst/>
            <a:cxnLst/>
            <a:rect l="l" t="t" r="r" b="b"/>
            <a:pathLst>
              <a:path w="7200900" h="7200900">
                <a:moveTo>
                  <a:pt x="0" y="0"/>
                </a:moveTo>
                <a:lnTo>
                  <a:pt x="7200900" y="0"/>
                </a:lnTo>
                <a:lnTo>
                  <a:pt x="7200900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720864" y="1427539"/>
            <a:ext cx="482144" cy="467032"/>
          </a:xfrm>
          <a:custGeom>
            <a:avLst/>
            <a:gdLst/>
            <a:ahLst/>
            <a:cxnLst/>
            <a:rect l="l" t="t" r="r" b="b"/>
            <a:pathLst>
              <a:path w="482144" h="467032">
                <a:moveTo>
                  <a:pt x="0" y="0"/>
                </a:moveTo>
                <a:lnTo>
                  <a:pt x="482145" y="0"/>
                </a:lnTo>
                <a:lnTo>
                  <a:pt x="482145" y="467031"/>
                </a:lnTo>
                <a:lnTo>
                  <a:pt x="0" y="4670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682761">
            <a:off x="-1383321" y="-185949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722956" y="6564251"/>
            <a:ext cx="8883055" cy="1285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6"/>
              </a:lnSpc>
            </a:pPr>
            <a:r>
              <a:rPr lang="en-US" sz="4230" spc="184" dirty="0">
                <a:solidFill>
                  <a:srgbClr val="0C3E5B"/>
                </a:solidFill>
                <a:latin typeface="Codec Pro ExtraBold"/>
              </a:rPr>
              <a:t>Corrosion Assessment of LDPE Reactor Tube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777643" y="6226555"/>
            <a:ext cx="4481657" cy="2069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1"/>
              </a:lnSpc>
            </a:pPr>
            <a:r>
              <a:rPr lang="en-US" sz="3908" spc="195" dirty="0">
                <a:solidFill>
                  <a:srgbClr val="0C3E5B"/>
                </a:solidFill>
                <a:latin typeface="Canva Sans"/>
              </a:rPr>
              <a:t>Presented By:</a:t>
            </a:r>
            <a:r>
              <a:rPr lang="en-US" sz="3908" spc="195" dirty="0">
                <a:solidFill>
                  <a:srgbClr val="0C3E5B"/>
                </a:solidFill>
                <a:latin typeface="Canva Sans Bold"/>
              </a:rPr>
              <a:t> </a:t>
            </a:r>
            <a:r>
              <a:rPr lang="en-US" sz="3908" spc="195">
                <a:solidFill>
                  <a:srgbClr val="0C3E5B"/>
                </a:solidFill>
                <a:latin typeface="Canva Sans Bold"/>
              </a:rPr>
              <a:t>Anis Ziani</a:t>
            </a:r>
            <a:endParaRPr lang="en-US" sz="3908" spc="195" dirty="0">
              <a:solidFill>
                <a:srgbClr val="0C3E5B"/>
              </a:solidFill>
              <a:latin typeface="Canva Sans Bold"/>
            </a:endParaRPr>
          </a:p>
          <a:p>
            <a:pPr algn="ctr">
              <a:lnSpc>
                <a:spcPts val="5471"/>
              </a:lnSpc>
            </a:pPr>
            <a:r>
              <a:rPr lang="en-US" sz="3908" spc="195" dirty="0">
                <a:solidFill>
                  <a:srgbClr val="0C3E5B"/>
                </a:solidFill>
                <a:latin typeface="Canva Sans Bold"/>
              </a:rPr>
              <a:t>Faris Al-</a:t>
            </a:r>
            <a:r>
              <a:rPr lang="en-US" sz="3908" spc="195" dirty="0" err="1">
                <a:solidFill>
                  <a:srgbClr val="0C3E5B"/>
                </a:solidFill>
                <a:latin typeface="Canva Sans Bold"/>
              </a:rPr>
              <a:t>Adainan</a:t>
            </a:r>
            <a:r>
              <a:rPr lang="en-US" sz="3908" spc="195" dirty="0">
                <a:solidFill>
                  <a:srgbClr val="0C3E5B"/>
                </a:solidFill>
                <a:latin typeface="Canva Sans Bold"/>
              </a:rPr>
              <a:t> 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722956" y="2652012"/>
            <a:ext cx="7861286" cy="2612151"/>
            <a:chOff x="0" y="0"/>
            <a:chExt cx="10481714" cy="3482868"/>
          </a:xfrm>
        </p:grpSpPr>
        <p:sp>
          <p:nvSpPr>
            <p:cNvPr id="14" name="TextBox 14"/>
            <p:cNvSpPr txBox="1"/>
            <p:nvPr/>
          </p:nvSpPr>
          <p:spPr>
            <a:xfrm>
              <a:off x="54198" y="-466725"/>
              <a:ext cx="9004452" cy="2910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07"/>
                </a:lnSpc>
              </a:pPr>
              <a:r>
                <a:rPr lang="en-US" sz="12076">
                  <a:solidFill>
                    <a:srgbClr val="0C3E5A"/>
                  </a:solidFill>
                  <a:latin typeface="Tabarra Sans Heavy"/>
                </a:rPr>
                <a:t>JUBCOR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54198" y="2005202"/>
              <a:ext cx="10427516" cy="891503"/>
              <a:chOff x="0" y="0"/>
              <a:chExt cx="1782556" cy="152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782556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782556" h="152400">
                    <a:moveTo>
                      <a:pt x="0" y="0"/>
                    </a:moveTo>
                    <a:lnTo>
                      <a:pt x="1782556" y="0"/>
                    </a:lnTo>
                    <a:lnTo>
                      <a:pt x="1782556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E28126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 rot="5400000">
              <a:off x="8501551" y="916541"/>
              <a:ext cx="2681013" cy="1279313"/>
              <a:chOff x="0" y="0"/>
              <a:chExt cx="458312" cy="21869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58312" cy="218695"/>
              </a:xfrm>
              <a:custGeom>
                <a:avLst/>
                <a:gdLst/>
                <a:ahLst/>
                <a:cxnLst/>
                <a:rect l="l" t="t" r="r" b="b"/>
                <a:pathLst>
                  <a:path w="458312" h="218695">
                    <a:moveTo>
                      <a:pt x="0" y="0"/>
                    </a:moveTo>
                    <a:lnTo>
                      <a:pt x="458312" y="0"/>
                    </a:lnTo>
                    <a:lnTo>
                      <a:pt x="458312" y="218695"/>
                    </a:lnTo>
                    <a:lnTo>
                      <a:pt x="0" y="218695"/>
                    </a:lnTo>
                    <a:close/>
                  </a:path>
                </a:pathLst>
              </a:custGeom>
              <a:solidFill>
                <a:srgbClr val="0C3E5B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0" y="2055964"/>
              <a:ext cx="9058650" cy="840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8"/>
                </a:lnSpc>
              </a:pPr>
              <a:r>
                <a:rPr lang="en-US" sz="3499">
                  <a:solidFill>
                    <a:srgbClr val="FFFFFF"/>
                  </a:solidFill>
                  <a:latin typeface="Tabarra Sans"/>
                </a:rPr>
                <a:t>CONFERENCE &amp; EXHIBITION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 rot="5400000">
              <a:off x="8666000" y="894224"/>
              <a:ext cx="2561608" cy="1323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98"/>
                </a:lnSpc>
              </a:pPr>
              <a:r>
                <a:rPr lang="en-US" sz="5570" spc="172" dirty="0">
                  <a:solidFill>
                    <a:srgbClr val="FFFFFF"/>
                  </a:solidFill>
                  <a:latin typeface="Tabarra Sans Heavy"/>
                </a:rPr>
                <a:t>2024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6201" y="2958141"/>
              <a:ext cx="10445513" cy="524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23"/>
                </a:lnSpc>
                <a:spcBef>
                  <a:spcPct val="0"/>
                </a:spcBef>
              </a:pPr>
              <a:r>
                <a:rPr lang="en-US" sz="2373" dirty="0">
                  <a:solidFill>
                    <a:srgbClr val="0C3E5B"/>
                  </a:solidFill>
                  <a:latin typeface="Glacial Indifference Bold"/>
                </a:rPr>
                <a:t>INNOVATIVE SOLUTIONS FOR CORROSION CHALLENGES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71460" y="1065817"/>
            <a:ext cx="3580952" cy="11904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5747" y="1419844"/>
            <a:ext cx="8658253" cy="8676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chemeClr val="accent6">
                  <a:lumMod val="75000"/>
                </a:schemeClr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5.6 SEM/EDS EXAMINATION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SEM/EDS examination of the outer surface of the sample was conducted to investigate the elemental composition of the corrosion products and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surface contaminants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.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chemeClr val="accent6">
                  <a:lumMod val="75000"/>
                </a:schemeClr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5.6.1 As Received Condition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EDS analysis of the surface revealed that the scales / deposits are mainly composed of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Iron, Oxygen and Carbon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. Small quantities of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Sulphur and Chloride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were also found on the surface.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Chloride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 contamination was caused by tube cleaning with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service water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that contain few amount.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Sulfur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 is sometimes present in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solvent or other chemicals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that are used in the process. 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0180" y="406400"/>
            <a:ext cx="15607972" cy="10134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30" spc="184" dirty="0">
                <a:solidFill>
                  <a:srgbClr val="0C3E5B"/>
                </a:solidFill>
                <a:latin typeface="Codec Pro ExtraBold"/>
                <a:ea typeface="+mn-ea"/>
                <a:cs typeface="+mn-cs"/>
              </a:rPr>
              <a:t>5. Laboratory Analysis</a:t>
            </a:r>
            <a:endParaRPr lang="en-GB" sz="4230" spc="184" dirty="0">
              <a:solidFill>
                <a:srgbClr val="0C3E5B"/>
              </a:solidFill>
              <a:latin typeface="Codec Pro ExtraBold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CC64D2-84A4-F04E-ED30-F22FD9975FCA}"/>
              </a:ext>
            </a:extLst>
          </p:cNvPr>
          <p:cNvSpPr/>
          <p:nvPr/>
        </p:nvSpPr>
        <p:spPr>
          <a:xfrm>
            <a:off x="9629747" y="9058206"/>
            <a:ext cx="8382000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Figure 06: SEM/EDS Analysis of the surface as received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5C4326-712C-ED58-4864-1C106CD6469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829800" y="1333500"/>
            <a:ext cx="7391400" cy="736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9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5747" y="1419844"/>
            <a:ext cx="8658253" cy="8676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5.6.2 As Prepared Condition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Chemical analysis of the corroded surface after polishing indicates presence of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multiple pits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and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micro-cracks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 filled with iron oxides.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High Carbon content was measured inside the crack and on the corroded surface supporting licensor feedback that corrosion is caused by condensation of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propionic acid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at low temperatures which is weak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organic acid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.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Improper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storage/transportation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or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bad quality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of the supplied propionaldehyde containing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high acidity and moisture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 is also a possible source.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Propionic acid is formed by the reaction of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Propionaldehyde with oxygen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.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0180" y="406400"/>
            <a:ext cx="15607972" cy="10134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30" spc="184" dirty="0">
                <a:solidFill>
                  <a:srgbClr val="0C3E5B"/>
                </a:solidFill>
                <a:latin typeface="Codec Pro ExtraBold"/>
                <a:ea typeface="+mn-ea"/>
                <a:cs typeface="+mn-cs"/>
              </a:rPr>
              <a:t>5. Laboratory Analysis</a:t>
            </a:r>
            <a:endParaRPr lang="en-GB" sz="4230" spc="184" dirty="0">
              <a:solidFill>
                <a:srgbClr val="0C3E5B"/>
              </a:solidFill>
              <a:latin typeface="Codec Pro ExtraBold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CC64D2-84A4-F04E-ED30-F22FD9975FCA}"/>
              </a:ext>
            </a:extLst>
          </p:cNvPr>
          <p:cNvSpPr/>
          <p:nvPr/>
        </p:nvSpPr>
        <p:spPr>
          <a:xfrm>
            <a:off x="9372600" y="9121327"/>
            <a:ext cx="8658253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Figure 07: SEM/EDS Analysis of the surface after polishing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A20B84-6C1F-8D93-525C-6C770991D0A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829800" y="1322732"/>
            <a:ext cx="7391400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56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itle 1"/>
          <p:cNvSpPr txBox="1">
            <a:spLocks/>
          </p:cNvSpPr>
          <p:nvPr/>
        </p:nvSpPr>
        <p:spPr>
          <a:xfrm>
            <a:off x="490180" y="406400"/>
            <a:ext cx="15607972" cy="10134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30" spc="184" dirty="0">
                <a:solidFill>
                  <a:srgbClr val="0C3E5B"/>
                </a:solidFill>
                <a:latin typeface="Codec Pro ExtraBold"/>
                <a:ea typeface="+mn-ea"/>
                <a:cs typeface="+mn-cs"/>
              </a:rPr>
              <a:t>5. Laboratory Analysis</a:t>
            </a:r>
            <a:endParaRPr lang="en-GB" sz="4230" spc="184" dirty="0">
              <a:solidFill>
                <a:srgbClr val="0C3E5B"/>
              </a:solidFill>
              <a:latin typeface="Codec Pro ExtraBold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CC64D2-84A4-F04E-ED30-F22FD9975FCA}"/>
              </a:ext>
            </a:extLst>
          </p:cNvPr>
          <p:cNvSpPr/>
          <p:nvPr/>
        </p:nvSpPr>
        <p:spPr>
          <a:xfrm>
            <a:off x="4814873" y="9262221"/>
            <a:ext cx="8658253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Figure 08: SEM Examination of the corroded surface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64D46F-F4E2-CA9F-A7D8-714000294173}"/>
              </a:ext>
            </a:extLst>
          </p:cNvPr>
          <p:cNvSpPr txBox="1">
            <a:spLocks/>
          </p:cNvSpPr>
          <p:nvPr/>
        </p:nvSpPr>
        <p:spPr>
          <a:xfrm>
            <a:off x="485747" y="1419844"/>
            <a:ext cx="17268854" cy="8676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5.7 METALLOGRAPHIC EXAMINATION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chemeClr val="accent6">
                  <a:lumMod val="75000"/>
                </a:schemeClr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5.7.1 Examination before Etching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The surface of the sample was examined under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SEM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 at different magnifications (50 to 2000X).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Several micro-cracks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sometimes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branching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 and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filled with oxides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with depth between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10 and 40 µm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were observed at different locations.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Rounded porosities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(voids) were also observed in the base material at some areas.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9A67B-C22D-7F92-E3C3-053A43289E0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42" y="4625137"/>
            <a:ext cx="50292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25315D-3401-C3A7-860C-E85DE365E28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337" y="4625137"/>
            <a:ext cx="50292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1247C4-C9D1-FD46-45F1-CF135A09E64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494" y="4631683"/>
            <a:ext cx="50292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5128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5747" y="1419844"/>
            <a:ext cx="8658253" cy="8676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chemeClr val="accent6">
                  <a:lumMod val="75000"/>
                </a:schemeClr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5.7.2 Examination after Etching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The revealed microstructure is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tempered martensitic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with no significant sign of degradation. 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However,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ferrite islands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were noticed in few areas and a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change in the microstructure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was observed at the surface of the sample.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Microstructure change (fine grains) indicates possible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surface hardening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caused by the multiple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decomposition events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that occurred in the past years.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Decomposition is a local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exothermic runaway reaction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(explosion) that occur inside the tubes resulting in fire impingement (hot spot) where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temperature can increase up to 1500 °C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.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0180" y="406400"/>
            <a:ext cx="15607972" cy="10134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30" spc="184" dirty="0">
                <a:solidFill>
                  <a:srgbClr val="0C3E5B"/>
                </a:solidFill>
                <a:latin typeface="Codec Pro ExtraBold"/>
                <a:ea typeface="+mn-ea"/>
                <a:cs typeface="+mn-cs"/>
              </a:rPr>
              <a:t>5. Laboratory Analysis</a:t>
            </a:r>
            <a:endParaRPr lang="en-GB" sz="4230" spc="184" dirty="0">
              <a:solidFill>
                <a:srgbClr val="0C3E5B"/>
              </a:solidFill>
              <a:latin typeface="Codec Pro ExtraBold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CC64D2-84A4-F04E-ED30-F22FD9975FCA}"/>
              </a:ext>
            </a:extLst>
          </p:cNvPr>
          <p:cNvSpPr/>
          <p:nvPr/>
        </p:nvSpPr>
        <p:spPr>
          <a:xfrm>
            <a:off x="9629747" y="8836430"/>
            <a:ext cx="8658253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Figure 09: Tube sample microstructure after etching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40B61D-B4BB-E461-8506-D8D1B906511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47" y="1943100"/>
            <a:ext cx="777240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4172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5747" y="1419844"/>
            <a:ext cx="8658253" cy="8676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Micro-hardness measurements of this specific area indicated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high hardness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values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(average of 444 HV)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which is above the recommended limits specified by the tubes OEM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(342 HV). 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 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Metallographic examination revealed a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very fine microstructure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 compared to other areas of the sample. 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The microstructure change occurred due to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 exposure of the tubes to high temperatures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during decompositions and the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subsequent quenching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by the incoming colder gas from the opening of the hydraulic safety blow-off valve which result in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hardening of the bore surface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.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0180" y="406400"/>
            <a:ext cx="15607972" cy="10134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30" spc="184" dirty="0">
                <a:solidFill>
                  <a:srgbClr val="0C3E5B"/>
                </a:solidFill>
                <a:latin typeface="Codec Pro ExtraBold"/>
                <a:ea typeface="+mn-ea"/>
                <a:cs typeface="+mn-cs"/>
              </a:rPr>
              <a:t>5. Laboratory Analysis</a:t>
            </a:r>
            <a:endParaRPr lang="en-GB" sz="4230" spc="184" dirty="0">
              <a:solidFill>
                <a:srgbClr val="0C3E5B"/>
              </a:solidFill>
              <a:latin typeface="Codec Pro ExtraBold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CC64D2-84A4-F04E-ED30-F22FD9975FCA}"/>
              </a:ext>
            </a:extLst>
          </p:cNvPr>
          <p:cNvSpPr/>
          <p:nvPr/>
        </p:nvSpPr>
        <p:spPr>
          <a:xfrm>
            <a:off x="9629747" y="8836430"/>
            <a:ext cx="8658253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Figure 10: Tube sample microstructure after etching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AD8421-900D-F971-DC97-D67F0600B2B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275" y="1943100"/>
            <a:ext cx="7752871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3852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5747" y="1419844"/>
            <a:ext cx="8658253" cy="8676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Decompositions lead to a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thermo-mechanical loading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of the material at the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ID surface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near region. 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As a function of the decomposition and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heat input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, respectively, the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time-dependent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 temperature distribution in the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tube wall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can vary greatly 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Figure 11 shows calculated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temperature profiles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along the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wall thickness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in radial direction at different times.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The initial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tempered martensite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is transformed into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austenite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 then into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martensite/bainite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due to rapid subsequent cooling.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The microstructure has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very high strength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(hardness, yield strength and ultimate tensile strength) and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very low ductility and toughness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0180" y="406400"/>
            <a:ext cx="15607972" cy="10134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30" spc="184" dirty="0">
                <a:solidFill>
                  <a:srgbClr val="0C3E5B"/>
                </a:solidFill>
                <a:latin typeface="Codec Pro ExtraBold"/>
                <a:ea typeface="+mn-ea"/>
                <a:cs typeface="+mn-cs"/>
              </a:rPr>
              <a:t>5. Laboratory Analysis</a:t>
            </a:r>
            <a:endParaRPr lang="en-GB" sz="4230" spc="184" dirty="0">
              <a:solidFill>
                <a:srgbClr val="0C3E5B"/>
              </a:solidFill>
              <a:latin typeface="Codec Pro ExtraBold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CC64D2-84A4-F04E-ED30-F22FD9975FCA}"/>
              </a:ext>
            </a:extLst>
          </p:cNvPr>
          <p:cNvSpPr/>
          <p:nvPr/>
        </p:nvSpPr>
        <p:spPr>
          <a:xfrm>
            <a:off x="9483569" y="7972521"/>
            <a:ext cx="8040202" cy="915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Figure 11: temperature profiles along the wall thickness at different times during a decomposition</a:t>
            </a: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B8A6A05D-3035-0713-E70C-14FED1323F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55818"/>
              </p:ext>
            </p:extLst>
          </p:nvPr>
        </p:nvGraphicFramePr>
        <p:xfrm>
          <a:off x="9753600" y="2006849"/>
          <a:ext cx="7500141" cy="5402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7800975" imgH="5619750" progId="Excel.Chart.8">
                  <p:embed/>
                </p:oleObj>
              </mc:Choice>
              <mc:Fallback>
                <p:oleObj name="Chart" r:id="rId6" imgW="7800975" imgH="5619750" progId="Excel.Chart.8">
                  <p:embed/>
                  <p:pic>
                    <p:nvPicPr>
                      <p:cNvPr id="11267" name="Object 3">
                        <a:extLst>
                          <a:ext uri="{FF2B5EF4-FFF2-40B4-BE49-F238E27FC236}">
                            <a16:creationId xmlns:a16="http://schemas.microsoft.com/office/drawing/2014/main" id="{B4596095-A1D0-369A-AEC2-E0B655317C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3600" y="2006849"/>
                        <a:ext cx="7500141" cy="54029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2962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itle 1"/>
          <p:cNvSpPr txBox="1">
            <a:spLocks/>
          </p:cNvSpPr>
          <p:nvPr/>
        </p:nvSpPr>
        <p:spPr>
          <a:xfrm>
            <a:off x="490180" y="406400"/>
            <a:ext cx="15607972" cy="10134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30" spc="184" dirty="0">
                <a:solidFill>
                  <a:srgbClr val="0C3E5B"/>
                </a:solidFill>
                <a:latin typeface="Codec Pro ExtraBold"/>
                <a:ea typeface="+mn-ea"/>
                <a:cs typeface="+mn-cs"/>
              </a:rPr>
              <a:t>6. Critical Crack Size Calculation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93DF8E-7277-60AC-F637-5C79A43FA630}"/>
              </a:ext>
            </a:extLst>
          </p:cNvPr>
          <p:cNvSpPr txBox="1">
            <a:spLocks/>
          </p:cNvSpPr>
          <p:nvPr/>
        </p:nvSpPr>
        <p:spPr>
          <a:xfrm>
            <a:off x="485747" y="1419844"/>
            <a:ext cx="17268854" cy="8676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Critical crack size calculation using ASME BPVC section VIII division 3 / API 579-1 ASME FFS-1 methodology was performed to determine the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maximum allowable crack depth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under the current applied stress (temperature, pressure, compressor pulsations) and the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time for failure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 in case of unstable crack growth.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 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Compressive residual stresses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from autofrettage was calculated using ASME BPVC section VIII division 3 and verified by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Finite Element Analysis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.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Autofrettage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 is the process in which internal compressive residual stresses are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introduced in the tube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by being subject to enormous pressure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(6700 </a:t>
            </a:r>
            <a:r>
              <a:rPr lang="en-US" sz="2400" kern="0" dirty="0" err="1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barg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).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The goal of autofrettage is to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increase the pressure carrying capacity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and the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resistance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 to stress corrosion cracking and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fatigue damage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.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The critical crack size calculation using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fracture toughness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 converted from measured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impact energy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and the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residual stress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calculated from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 FEA 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gave a critical flaw size of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75% of the tube thickness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. 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It should be noted that in case compressive residual stresses from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autofrettage has reduced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or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completely disappeared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due to exposure to high temperatures during decomposition events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(stress relaxation),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this critical flaw size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become lower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and the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number of cycles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to critical crack depth will diminish dramatically.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</p:txBody>
      </p:sp>
    </p:spTree>
    <p:extLst>
      <p:ext uri="{BB962C8B-B14F-4D97-AF65-F5344CB8AC3E}">
        <p14:creationId xmlns:p14="http://schemas.microsoft.com/office/powerpoint/2010/main" val="3423872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itle 1"/>
          <p:cNvSpPr txBox="1">
            <a:spLocks/>
          </p:cNvSpPr>
          <p:nvPr/>
        </p:nvSpPr>
        <p:spPr>
          <a:xfrm>
            <a:off x="490180" y="406400"/>
            <a:ext cx="15607972" cy="10134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30" spc="184" dirty="0">
                <a:solidFill>
                  <a:srgbClr val="0C3E5B"/>
                </a:solidFill>
                <a:latin typeface="Codec Pro ExtraBold"/>
                <a:ea typeface="+mn-ea"/>
                <a:cs typeface="+mn-cs"/>
              </a:rPr>
              <a:t>7. Conclusion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93DF8E-7277-60AC-F637-5C79A43FA630}"/>
              </a:ext>
            </a:extLst>
          </p:cNvPr>
          <p:cNvSpPr txBox="1">
            <a:spLocks/>
          </p:cNvSpPr>
          <p:nvPr/>
        </p:nvSpPr>
        <p:spPr>
          <a:xfrm>
            <a:off x="485747" y="1419844"/>
            <a:ext cx="17268854" cy="8676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Based on the above analysis, we conclude the following: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 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Internal corrosion was caused by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organic acid (propionic)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which condense at the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unjacketed sections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of the tube during shutdown periods. 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The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micro-cracks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 filled with oxides (10-40 µm depth) observed on the surface of the corroded sample indicate possible initiation of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fatigue damage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.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Sign of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material degradation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was observed on the surface of the tube sample indicating a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transformation of the microstructure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 due to exposure to high temperatures and rapid quenching.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The affected layer of the inner bore surface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became hard and more brittle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which result in decrease of fracture toughness and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reduction in fatigue life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of the tube.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The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maximum allowable defect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is 75% of the thickness according to calculations. In case compressive residual stress was affected by decompositions, the allowable crack size and fatigue life is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expected to be much lower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. 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</p:txBody>
      </p:sp>
    </p:spTree>
    <p:extLst>
      <p:ext uri="{BB962C8B-B14F-4D97-AF65-F5344CB8AC3E}">
        <p14:creationId xmlns:p14="http://schemas.microsoft.com/office/powerpoint/2010/main" val="3062273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itle 1"/>
          <p:cNvSpPr txBox="1">
            <a:spLocks/>
          </p:cNvSpPr>
          <p:nvPr/>
        </p:nvSpPr>
        <p:spPr>
          <a:xfrm>
            <a:off x="490180" y="406400"/>
            <a:ext cx="15607972" cy="10134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30" spc="184" dirty="0">
                <a:solidFill>
                  <a:srgbClr val="0C3E5B"/>
                </a:solidFill>
                <a:latin typeface="Codec Pro ExtraBold"/>
                <a:ea typeface="+mn-ea"/>
                <a:cs typeface="+mn-cs"/>
              </a:rPr>
              <a:t>8. Recommendations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93DF8E-7277-60AC-F637-5C79A43FA630}"/>
              </a:ext>
            </a:extLst>
          </p:cNvPr>
          <p:cNvSpPr txBox="1">
            <a:spLocks/>
          </p:cNvSpPr>
          <p:nvPr/>
        </p:nvSpPr>
        <p:spPr>
          <a:xfrm>
            <a:off x="485747" y="1419844"/>
            <a:ext cx="17268854" cy="8676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Repair the damaged tubes by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machining/honing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followed by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autofrettage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 to restore the residual compressive stress state of the tube.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Perform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thermo-mechanical FEA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simulation and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residual stress measurements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on the tube samples to assess the impact of past decomposition events on autofrettage.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Implement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procedure for purging and preservation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of the reactor under nitrogen during shutdown condition to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prevent condensation of acid gases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at unjacketed sections.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Evaluate the possibility to install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thermal insulation at the unjacketed sections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of the reactor tubes as measure for prevention of acid gas condensation during shutdown condition.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</a:pP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Analysis Propionaldehyde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product when received at site for verification of acid and moisture content prior to use in the process.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</a:pP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Report decomposition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events to Inspection for assessment of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their negative impact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on tube material.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</p:txBody>
      </p:sp>
    </p:spTree>
    <p:extLst>
      <p:ext uri="{BB962C8B-B14F-4D97-AF65-F5344CB8AC3E}">
        <p14:creationId xmlns:p14="http://schemas.microsoft.com/office/powerpoint/2010/main" val="2253373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62443" y="7598882"/>
            <a:ext cx="5376236" cy="5376236"/>
          </a:xfrm>
          <a:custGeom>
            <a:avLst/>
            <a:gdLst/>
            <a:ahLst/>
            <a:cxnLst/>
            <a:rect l="l" t="t" r="r" b="b"/>
            <a:pathLst>
              <a:path w="5376236" h="5376236">
                <a:moveTo>
                  <a:pt x="0" y="0"/>
                </a:moveTo>
                <a:lnTo>
                  <a:pt x="5376236" y="0"/>
                </a:lnTo>
                <a:lnTo>
                  <a:pt x="5376236" y="5376236"/>
                </a:lnTo>
                <a:lnTo>
                  <a:pt x="0" y="53762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805573" y="5872081"/>
            <a:ext cx="6676854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2"/>
              </a:lnSpc>
            </a:pPr>
            <a:r>
              <a:rPr lang="en-US" sz="3593" spc="125" dirty="0">
                <a:solidFill>
                  <a:srgbClr val="E28126"/>
                </a:solidFill>
                <a:latin typeface="Codec Pro ExtraBold"/>
              </a:rPr>
              <a:t>Reach out.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05573" y="3952990"/>
            <a:ext cx="6676854" cy="1336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20"/>
              </a:lnSpc>
            </a:pPr>
            <a:r>
              <a:rPr lang="en-US" sz="8781" spc="184" dirty="0">
                <a:solidFill>
                  <a:srgbClr val="0C3E5B"/>
                </a:solidFill>
                <a:latin typeface="Codec Pro ExtraBold"/>
              </a:rPr>
              <a:t>THANK YOU</a:t>
            </a:r>
          </a:p>
        </p:txBody>
      </p:sp>
      <p:sp>
        <p:nvSpPr>
          <p:cNvPr id="5" name="Freeform 5"/>
          <p:cNvSpPr/>
          <p:nvPr/>
        </p:nvSpPr>
        <p:spPr>
          <a:xfrm>
            <a:off x="1028700" y="1163607"/>
            <a:ext cx="934283" cy="1815744"/>
          </a:xfrm>
          <a:custGeom>
            <a:avLst/>
            <a:gdLst/>
            <a:ahLst/>
            <a:cxnLst/>
            <a:rect l="l" t="t" r="r" b="b"/>
            <a:pathLst>
              <a:path w="934283" h="1815744">
                <a:moveTo>
                  <a:pt x="0" y="0"/>
                </a:moveTo>
                <a:lnTo>
                  <a:pt x="934283" y="0"/>
                </a:lnTo>
                <a:lnTo>
                  <a:pt x="934283" y="1815744"/>
                </a:lnTo>
                <a:lnTo>
                  <a:pt x="0" y="18157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708016" y="7920892"/>
            <a:ext cx="4215267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2"/>
              </a:lnSpc>
            </a:pPr>
            <a:r>
              <a:rPr lang="en-US" sz="2294" dirty="0">
                <a:solidFill>
                  <a:srgbClr val="E28126"/>
                </a:solidFill>
                <a:latin typeface="Canva Sans"/>
              </a:rPr>
              <a:t>ZianiA@saudikayan.sabic.com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60775" y="7920892"/>
            <a:ext cx="2744896" cy="389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2"/>
              </a:lnSpc>
            </a:pPr>
            <a:r>
              <a:rPr lang="en-US" sz="2294" dirty="0">
                <a:solidFill>
                  <a:srgbClr val="E28126"/>
                </a:solidFill>
                <a:latin typeface="Canva Sans"/>
              </a:rPr>
              <a:t>+966 (13) 356 5708</a:t>
            </a:r>
          </a:p>
        </p:txBody>
      </p:sp>
      <p:sp>
        <p:nvSpPr>
          <p:cNvPr id="8" name="Freeform 8"/>
          <p:cNvSpPr/>
          <p:nvPr/>
        </p:nvSpPr>
        <p:spPr>
          <a:xfrm>
            <a:off x="6583817" y="7129381"/>
            <a:ext cx="698813" cy="698813"/>
          </a:xfrm>
          <a:custGeom>
            <a:avLst/>
            <a:gdLst/>
            <a:ahLst/>
            <a:cxnLst/>
            <a:rect l="l" t="t" r="r" b="b"/>
            <a:pathLst>
              <a:path w="698813" h="698813">
                <a:moveTo>
                  <a:pt x="0" y="0"/>
                </a:moveTo>
                <a:lnTo>
                  <a:pt x="698813" y="0"/>
                </a:lnTo>
                <a:lnTo>
                  <a:pt x="698813" y="698814"/>
                </a:lnTo>
                <a:lnTo>
                  <a:pt x="0" y="6988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61017" y="7129381"/>
            <a:ext cx="699127" cy="699127"/>
          </a:xfrm>
          <a:custGeom>
            <a:avLst/>
            <a:gdLst/>
            <a:ahLst/>
            <a:cxnLst/>
            <a:rect l="l" t="t" r="r" b="b"/>
            <a:pathLst>
              <a:path w="699127" h="699127">
                <a:moveTo>
                  <a:pt x="0" y="0"/>
                </a:moveTo>
                <a:lnTo>
                  <a:pt x="699126" y="0"/>
                </a:lnTo>
                <a:lnTo>
                  <a:pt x="699126" y="699127"/>
                </a:lnTo>
                <a:lnTo>
                  <a:pt x="0" y="6991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5805573" y="741422"/>
            <a:ext cx="6676854" cy="2218588"/>
            <a:chOff x="0" y="0"/>
            <a:chExt cx="8902472" cy="2958117"/>
          </a:xfrm>
        </p:grpSpPr>
        <p:sp>
          <p:nvSpPr>
            <p:cNvPr id="12" name="TextBox 12"/>
            <p:cNvSpPr txBox="1"/>
            <p:nvPr/>
          </p:nvSpPr>
          <p:spPr>
            <a:xfrm>
              <a:off x="46032" y="-390525"/>
              <a:ext cx="7647784" cy="2465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360"/>
                </a:lnSpc>
              </a:pPr>
              <a:r>
                <a:rPr lang="en-US" sz="10257">
                  <a:solidFill>
                    <a:srgbClr val="0C3E5A"/>
                  </a:solidFill>
                  <a:latin typeface="Tabarra Sans Heavy"/>
                </a:rPr>
                <a:t>JUBCOR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46032" y="1703085"/>
              <a:ext cx="8856440" cy="757183"/>
              <a:chOff x="0" y="0"/>
              <a:chExt cx="1782556" cy="152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82556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782556" h="152400">
                    <a:moveTo>
                      <a:pt x="0" y="0"/>
                    </a:moveTo>
                    <a:lnTo>
                      <a:pt x="1782556" y="0"/>
                    </a:lnTo>
                    <a:lnTo>
                      <a:pt x="1782556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E28126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5400000">
              <a:off x="7220653" y="778449"/>
              <a:ext cx="2277074" cy="1086564"/>
              <a:chOff x="0" y="0"/>
              <a:chExt cx="458312" cy="21869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458312" cy="218695"/>
              </a:xfrm>
              <a:custGeom>
                <a:avLst/>
                <a:gdLst/>
                <a:ahLst/>
                <a:cxnLst/>
                <a:rect l="l" t="t" r="r" b="b"/>
                <a:pathLst>
                  <a:path w="458312" h="218695">
                    <a:moveTo>
                      <a:pt x="0" y="0"/>
                    </a:moveTo>
                    <a:lnTo>
                      <a:pt x="458312" y="0"/>
                    </a:lnTo>
                    <a:lnTo>
                      <a:pt x="458312" y="218695"/>
                    </a:lnTo>
                    <a:lnTo>
                      <a:pt x="0" y="218695"/>
                    </a:lnTo>
                    <a:close/>
                  </a:path>
                </a:pathLst>
              </a:custGeom>
              <a:solidFill>
                <a:srgbClr val="0C3E5B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0" y="1745158"/>
              <a:ext cx="7693816" cy="715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2972">
                  <a:solidFill>
                    <a:srgbClr val="FFFFFF"/>
                  </a:solidFill>
                  <a:latin typeface="Tabarra Sans"/>
                </a:rPr>
                <a:t>CONFERENCE &amp; EXHIBITION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 rot="5400000">
              <a:off x="7366586" y="753233"/>
              <a:ext cx="2175660" cy="1136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23"/>
                </a:lnSpc>
              </a:pPr>
              <a:r>
                <a:rPr lang="en-US" sz="4731" spc="146">
                  <a:solidFill>
                    <a:srgbClr val="FFFFFF"/>
                  </a:solidFill>
                  <a:latin typeface="Tabarra Sans Heavy"/>
                </a:rPr>
                <a:t>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0747" y="2522888"/>
              <a:ext cx="8871725" cy="4352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22"/>
                </a:lnSpc>
                <a:spcBef>
                  <a:spcPct val="0"/>
                </a:spcBef>
              </a:pPr>
              <a:r>
                <a:rPr lang="en-US" sz="2016">
                  <a:solidFill>
                    <a:srgbClr val="0C3E5B"/>
                  </a:solidFill>
                  <a:latin typeface="Glacial Indifference Bold"/>
                </a:rPr>
                <a:t>INNOVATIVE SOLUTIONS FOR CORROSION CHALLENGES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15813171" y="1325694"/>
            <a:ext cx="482144" cy="467032"/>
          </a:xfrm>
          <a:custGeom>
            <a:avLst/>
            <a:gdLst/>
            <a:ahLst/>
            <a:cxnLst/>
            <a:rect l="l" t="t" r="r" b="b"/>
            <a:pathLst>
              <a:path w="482144" h="467032">
                <a:moveTo>
                  <a:pt x="0" y="0"/>
                </a:moveTo>
                <a:lnTo>
                  <a:pt x="482144" y="0"/>
                </a:lnTo>
                <a:lnTo>
                  <a:pt x="482144" y="467032"/>
                </a:lnTo>
                <a:lnTo>
                  <a:pt x="0" y="4670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662573" y="1197488"/>
            <a:ext cx="3580952" cy="11904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5747" y="1281018"/>
            <a:ext cx="17268854" cy="88154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800" spc="184" dirty="0">
                <a:solidFill>
                  <a:srgbClr val="0C3E5B"/>
                </a:solidFill>
                <a:latin typeface="Codec Pro ExtraBold"/>
              </a:rPr>
              <a:t>Introduction</a:t>
            </a:r>
          </a:p>
          <a:p>
            <a:pPr marL="342900" lvl="2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800" spc="184" dirty="0">
                <a:solidFill>
                  <a:srgbClr val="0C3E5B"/>
                </a:solidFill>
                <a:latin typeface="Codec Pro ExtraBold"/>
              </a:rPr>
              <a:t>Process Description</a:t>
            </a:r>
          </a:p>
          <a:p>
            <a:pPr marL="342900" lvl="2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800" spc="184" dirty="0">
                <a:solidFill>
                  <a:srgbClr val="0C3E5B"/>
                </a:solidFill>
                <a:latin typeface="Codec Pro ExtraBold"/>
              </a:rPr>
              <a:t>LDPE Reactor HP Tubes Design </a:t>
            </a:r>
          </a:p>
          <a:p>
            <a:pPr marL="342900" lvl="2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800" spc="184" dirty="0">
                <a:solidFill>
                  <a:srgbClr val="0C3E5B"/>
                </a:solidFill>
                <a:latin typeface="Codec Pro ExtraBold"/>
              </a:rPr>
              <a:t>Inspection Results</a:t>
            </a:r>
          </a:p>
          <a:p>
            <a:pPr marL="342900" lvl="2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800" spc="184" dirty="0">
                <a:solidFill>
                  <a:srgbClr val="0C3E5B"/>
                </a:solidFill>
                <a:latin typeface="Codec Pro ExtraBold"/>
              </a:rPr>
              <a:t>Laboratory Analysis</a:t>
            </a:r>
          </a:p>
          <a:p>
            <a:pPr marL="342900" lvl="2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800" spc="184" dirty="0">
                <a:solidFill>
                  <a:srgbClr val="0C3E5B"/>
                </a:solidFill>
                <a:latin typeface="Codec Pro ExtraBold"/>
              </a:rPr>
              <a:t>Critical Crack Size Calculation</a:t>
            </a:r>
          </a:p>
          <a:p>
            <a:pPr marL="342900" lvl="2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800" spc="184" dirty="0">
                <a:solidFill>
                  <a:srgbClr val="0C3E5B"/>
                </a:solidFill>
                <a:latin typeface="Codec Pro ExtraBold"/>
              </a:rPr>
              <a:t>Conclusion</a:t>
            </a:r>
          </a:p>
          <a:p>
            <a:pPr marL="342900" lvl="2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800" spc="184" dirty="0">
                <a:solidFill>
                  <a:srgbClr val="0C3E5B"/>
                </a:solidFill>
                <a:latin typeface="Codec Pro ExtraBold"/>
              </a:rPr>
              <a:t>Recommendations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0180" y="406400"/>
            <a:ext cx="15607972" cy="10134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30" spc="184" dirty="0">
                <a:solidFill>
                  <a:srgbClr val="0C3E5B"/>
                </a:solidFill>
                <a:latin typeface="Codec Pro ExtraBold"/>
                <a:ea typeface="+mn-ea"/>
                <a:cs typeface="+mn-cs"/>
              </a:rPr>
              <a:t>Contents</a:t>
            </a:r>
            <a:endParaRPr lang="en-GB" sz="4230" spc="184" dirty="0">
              <a:solidFill>
                <a:srgbClr val="0C3E5B"/>
              </a:solidFill>
              <a:latin typeface="Codec Pro ExtraBold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5747" y="1419844"/>
            <a:ext cx="17268854" cy="8676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Inspection of LDPE Reactor high pressure tubes during plant planned shutdown revealed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internal localized corrosion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on 13 out of 61 tested tubes. 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Corrosion was confirmed by internal visual inspection using borescope and found mainly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located in the unjacketed sections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at the extremities of the tubes.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The corrosion mechanism is known by the plant licensor who confirmed that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acid gases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formed or introduced in the process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may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condense at unjacketed portions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of the tube during shutdown periods and cause internal corrosion. 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Considering the severe operating condition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(300 °C and 3000 </a:t>
            </a:r>
            <a:r>
              <a:rPr lang="en-US" sz="2400" kern="0" dirty="0" err="1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barg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)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 and cyclic nature of the process,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 sharp edges and surface irregularities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resulting from corrosion can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initiate cracks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that may propagate and lead to failure.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Failure analysis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was carried out to verify the material properties, microstructure, validate the corrosion mechanism and identify possible initiation of cracks. 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Fracture assessment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and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crack growth calculation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were performed to determine the maximum allowable crack size and number of cycles before failure.</a:t>
            </a:r>
          </a:p>
          <a:p>
            <a:pPr marL="0" lvl="2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0180" y="406400"/>
            <a:ext cx="15607972" cy="10134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30" spc="184" dirty="0">
                <a:solidFill>
                  <a:srgbClr val="0C3E5B"/>
                </a:solidFill>
                <a:latin typeface="Codec Pro ExtraBold"/>
                <a:ea typeface="+mn-ea"/>
                <a:cs typeface="+mn-cs"/>
              </a:rPr>
              <a:t>1. Introduction</a:t>
            </a:r>
            <a:endParaRPr lang="en-GB" sz="4230" spc="184" dirty="0">
              <a:solidFill>
                <a:srgbClr val="0C3E5B"/>
              </a:solidFill>
              <a:latin typeface="Codec Pro Extra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121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5747" y="1419844"/>
            <a:ext cx="8658253" cy="8676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LDPE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 is produced by a reaction which takes place in a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Tubular Reactor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comprising four zones. </a:t>
            </a:r>
          </a:p>
          <a:p>
            <a:pPr marL="0" lvl="0" indent="0"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Ethylene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 gas is heated, compressed and fed into reactor where the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Polymerization reaction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occur using Peroxide as initiator at higher pressure and higher temperature.</a:t>
            </a:r>
          </a:p>
          <a:p>
            <a:pPr marL="0" lvl="0" indent="0"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 </a:t>
            </a:r>
          </a:p>
          <a:p>
            <a:pPr marL="0" lvl="0" indent="0"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The reactor acts like a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double pipe heat exchanger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with the heat of reaction being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removed by hot water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, which flows through the outer jacket of the reactor pipe.</a:t>
            </a:r>
          </a:p>
          <a:p>
            <a:pPr marL="0" lvl="0" indent="0"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 </a:t>
            </a:r>
          </a:p>
          <a:p>
            <a:pPr marL="0" lvl="0" indent="0"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Polymerization requires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propionaldehyde (PA)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as modifier to achieve the appropriate product quality (density). </a:t>
            </a:r>
          </a:p>
          <a:p>
            <a:pPr marL="0" lvl="2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0180" y="406400"/>
            <a:ext cx="15607972" cy="10134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30" spc="184" dirty="0">
                <a:solidFill>
                  <a:srgbClr val="0C3E5B"/>
                </a:solidFill>
                <a:latin typeface="Codec Pro ExtraBold"/>
                <a:ea typeface="+mn-ea"/>
                <a:cs typeface="+mn-cs"/>
              </a:rPr>
              <a:t>2. Process Description</a:t>
            </a:r>
          </a:p>
          <a:p>
            <a:pPr algn="l"/>
            <a:endParaRPr lang="en-GB" sz="4230" spc="184" dirty="0">
              <a:solidFill>
                <a:srgbClr val="0C3E5B"/>
              </a:solidFill>
              <a:latin typeface="Codec Pro ExtraBold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462BA5-FC14-86D7-244C-323E339AFE59}"/>
              </a:ext>
            </a:extLst>
          </p:cNvPr>
          <p:cNvSpPr txBox="1"/>
          <p:nvPr/>
        </p:nvSpPr>
        <p:spPr>
          <a:xfrm>
            <a:off x="9910347" y="8445798"/>
            <a:ext cx="76113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Figure 01: High Pressure Tubular LDPE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BE41E3-1E89-149C-000F-AA5F7C7D1753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629747" y="1647069"/>
            <a:ext cx="8172506" cy="624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48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5747" y="1419844"/>
            <a:ext cx="17268854" cy="8676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LDPE Reactor tubes are made of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high strength tempered alloy steel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according to licensor proprietary specification which is a modified version of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30CrNiMo8 (1.6580)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as per DIN EN 10083-3 standard. 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The material has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lower sulfur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content and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strength,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 and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increased toughness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compared with 30CrNiMo8. Chemical composition and mechanical properties are given in the following tables:</a:t>
            </a:r>
          </a:p>
          <a:p>
            <a:pPr marL="0" lvl="2" indent="0">
              <a:buFont typeface="Arial" pitchFamily="34" charset="0"/>
              <a:buNone/>
            </a:pPr>
            <a:endParaRPr lang="en-US" dirty="0"/>
          </a:p>
          <a:p>
            <a:pPr marL="0" lvl="2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0180" y="406400"/>
            <a:ext cx="15607972" cy="10134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30" spc="184" dirty="0">
                <a:solidFill>
                  <a:srgbClr val="0C3E5B"/>
                </a:solidFill>
                <a:latin typeface="Codec Pro ExtraBold"/>
                <a:ea typeface="+mn-ea"/>
                <a:cs typeface="+mn-cs"/>
              </a:rPr>
              <a:t>3. LDPE REACTOR HP TUBES DESIGN</a:t>
            </a:r>
            <a:endParaRPr lang="en-GB" sz="4230" spc="184" dirty="0">
              <a:solidFill>
                <a:srgbClr val="0C3E5B"/>
              </a:solidFill>
              <a:latin typeface="Codec Pro ExtraBold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81E7A3-F47C-16EE-AF8F-FA973017F7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175196"/>
              </p:ext>
            </p:extLst>
          </p:nvPr>
        </p:nvGraphicFramePr>
        <p:xfrm>
          <a:off x="1504000" y="4748484"/>
          <a:ext cx="15000595" cy="1276870"/>
        </p:xfrm>
        <a:graphic>
          <a:graphicData uri="http://schemas.openxmlformats.org/drawingml/2006/table">
            <a:tbl>
              <a:tblPr firstRow="1" firstCol="1" bandRow="1"/>
              <a:tblGrid>
                <a:gridCol w="2742620">
                  <a:extLst>
                    <a:ext uri="{9D8B030D-6E8A-4147-A177-3AD203B41FA5}">
                      <a16:colId xmlns:a16="http://schemas.microsoft.com/office/drawing/2014/main" val="1659199663"/>
                    </a:ext>
                  </a:extLst>
                </a:gridCol>
                <a:gridCol w="1499711">
                  <a:extLst>
                    <a:ext uri="{9D8B030D-6E8A-4147-A177-3AD203B41FA5}">
                      <a16:colId xmlns:a16="http://schemas.microsoft.com/office/drawing/2014/main" val="4201647667"/>
                    </a:ext>
                  </a:extLst>
                </a:gridCol>
                <a:gridCol w="1461860">
                  <a:extLst>
                    <a:ext uri="{9D8B030D-6E8A-4147-A177-3AD203B41FA5}">
                      <a16:colId xmlns:a16="http://schemas.microsoft.com/office/drawing/2014/main" val="3488908144"/>
                    </a:ext>
                  </a:extLst>
                </a:gridCol>
                <a:gridCol w="1399420">
                  <a:extLst>
                    <a:ext uri="{9D8B030D-6E8A-4147-A177-3AD203B41FA5}">
                      <a16:colId xmlns:a16="http://schemas.microsoft.com/office/drawing/2014/main" val="2868100685"/>
                    </a:ext>
                  </a:extLst>
                </a:gridCol>
                <a:gridCol w="1674895">
                  <a:extLst>
                    <a:ext uri="{9D8B030D-6E8A-4147-A177-3AD203B41FA5}">
                      <a16:colId xmlns:a16="http://schemas.microsoft.com/office/drawing/2014/main" val="342919003"/>
                    </a:ext>
                  </a:extLst>
                </a:gridCol>
                <a:gridCol w="1660202">
                  <a:extLst>
                    <a:ext uri="{9D8B030D-6E8A-4147-A177-3AD203B41FA5}">
                      <a16:colId xmlns:a16="http://schemas.microsoft.com/office/drawing/2014/main" val="420976451"/>
                    </a:ext>
                  </a:extLst>
                </a:gridCol>
                <a:gridCol w="1663876">
                  <a:extLst>
                    <a:ext uri="{9D8B030D-6E8A-4147-A177-3AD203B41FA5}">
                      <a16:colId xmlns:a16="http://schemas.microsoft.com/office/drawing/2014/main" val="4205054659"/>
                    </a:ext>
                  </a:extLst>
                </a:gridCol>
                <a:gridCol w="1498591">
                  <a:extLst>
                    <a:ext uri="{9D8B030D-6E8A-4147-A177-3AD203B41FA5}">
                      <a16:colId xmlns:a16="http://schemas.microsoft.com/office/drawing/2014/main" val="635464509"/>
                    </a:ext>
                  </a:extLst>
                </a:gridCol>
                <a:gridCol w="1399420">
                  <a:extLst>
                    <a:ext uri="{9D8B030D-6E8A-4147-A177-3AD203B41FA5}">
                      <a16:colId xmlns:a16="http://schemas.microsoft.com/office/drawing/2014/main" val="1296146789"/>
                    </a:ext>
                  </a:extLst>
                </a:gridCol>
              </a:tblGrid>
              <a:tr h="461276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bg1"/>
                          </a:solidFill>
                          <a:latin typeface="Codec Pro ExtraBold" panose="020B0604020202020204" charset="0"/>
                          <a:ea typeface="+mn-ea"/>
                          <a:cs typeface="+mn-cs"/>
                        </a:rPr>
                        <a:t>Elements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bg1"/>
                          </a:solidFill>
                          <a:latin typeface="Codec Pro ExtraBold" panose="020B0604020202020204" charset="0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bg1"/>
                          </a:solidFill>
                          <a:latin typeface="Codec Pro ExtraBold" panose="020B0604020202020204" charset="0"/>
                          <a:ea typeface="+mn-ea"/>
                          <a:cs typeface="+mn-cs"/>
                        </a:rPr>
                        <a:t>Si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bg1"/>
                          </a:solidFill>
                          <a:latin typeface="Codec Pro ExtraBold" panose="020B0604020202020204" charset="0"/>
                          <a:ea typeface="+mn-ea"/>
                          <a:cs typeface="+mn-cs"/>
                        </a:rPr>
                        <a:t>Mn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bg1"/>
                          </a:solidFill>
                          <a:latin typeface="Codec Pro ExtraBold" panose="020B0604020202020204" charset="0"/>
                          <a:ea typeface="+mn-ea"/>
                          <a:cs typeface="+mn-cs"/>
                        </a:rPr>
                        <a:t>Cr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bg1"/>
                          </a:solidFill>
                          <a:latin typeface="Codec Pro ExtraBold" panose="020B0604020202020204" charset="0"/>
                          <a:ea typeface="+mn-ea"/>
                          <a:cs typeface="+mn-cs"/>
                        </a:rPr>
                        <a:t>Mo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bg1"/>
                          </a:solidFill>
                          <a:latin typeface="Codec Pro ExtraBold" panose="020B0604020202020204" charset="0"/>
                          <a:ea typeface="+mn-ea"/>
                          <a:cs typeface="+mn-cs"/>
                        </a:rPr>
                        <a:t>Ni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bg1"/>
                          </a:solidFill>
                          <a:latin typeface="Codec Pro ExtraBold" panose="020B0604020202020204" charset="0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bg1"/>
                          </a:solidFill>
                          <a:latin typeface="Codec Pro ExtraBold" panose="020B0604020202020204" charset="0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676436"/>
                  </a:ext>
                </a:extLst>
              </a:tr>
              <a:tr h="5819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4D4D4D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Conc.%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4D4D4D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0.26 to 0.34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4D4D4D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0.4 Max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4D4D4D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0.3 to 0.6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4D4D4D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1.8 to 2.2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4D4D4D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1.9 to 2.5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4D4D4D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1.8 to 2.2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4D4D4D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0.035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4D4D4D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0.005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741474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9CD4288-9748-87F2-EDA9-E5F58CFEB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306234"/>
              </p:ext>
            </p:extLst>
          </p:nvPr>
        </p:nvGraphicFramePr>
        <p:xfrm>
          <a:off x="1454452" y="7106336"/>
          <a:ext cx="15050143" cy="2051812"/>
        </p:xfrm>
        <a:graphic>
          <a:graphicData uri="http://schemas.openxmlformats.org/drawingml/2006/table">
            <a:tbl>
              <a:tblPr firstRow="1" firstCol="1" bandRow="1"/>
              <a:tblGrid>
                <a:gridCol w="1797373">
                  <a:extLst>
                    <a:ext uri="{9D8B030D-6E8A-4147-A177-3AD203B41FA5}">
                      <a16:colId xmlns:a16="http://schemas.microsoft.com/office/drawing/2014/main" val="165919966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4201647667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48890814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86810068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4291900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2097645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205054659"/>
                    </a:ext>
                  </a:extLst>
                </a:gridCol>
                <a:gridCol w="1975170">
                  <a:extLst>
                    <a:ext uri="{9D8B030D-6E8A-4147-A177-3AD203B41FA5}">
                      <a16:colId xmlns:a16="http://schemas.microsoft.com/office/drawing/2014/main" val="635464509"/>
                    </a:ext>
                  </a:extLst>
                </a:gridCol>
              </a:tblGrid>
              <a:tr h="461276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bg1"/>
                          </a:solidFill>
                          <a:latin typeface="Codec Pro ExtraBold" panose="020B0604020202020204" charset="0"/>
                          <a:ea typeface="+mn-ea"/>
                          <a:cs typeface="+mn-cs"/>
                        </a:rPr>
                        <a:t>Diameter (mm)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bg1"/>
                          </a:solidFill>
                          <a:latin typeface="Codec Pro ExtraBold" panose="020B0604020202020204" charset="0"/>
                          <a:ea typeface="+mn-ea"/>
                          <a:cs typeface="+mn-cs"/>
                        </a:rPr>
                        <a:t>Yield limit min. (N/mm2)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bg1"/>
                          </a:solidFill>
                          <a:latin typeface="Codec Pro ExtraBold" panose="020B0604020202020204" charset="0"/>
                          <a:ea typeface="+mn-ea"/>
                          <a:cs typeface="+mn-cs"/>
                        </a:rPr>
                        <a:t>Tensile Strength (N/mm2)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bg1"/>
                          </a:solidFill>
                          <a:latin typeface="Codec Pro ExtraBold" panose="020B0604020202020204" charset="0"/>
                          <a:ea typeface="+mn-ea"/>
                          <a:cs typeface="+mn-cs"/>
                        </a:rPr>
                        <a:t>Elongation at break min.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bg1"/>
                          </a:solidFill>
                          <a:latin typeface="Codec Pro ExtraBold" panose="020B0604020202020204" charset="0"/>
                          <a:ea typeface="+mn-ea"/>
                          <a:cs typeface="+mn-cs"/>
                        </a:rPr>
                        <a:t>(%)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bg1"/>
                          </a:solidFill>
                          <a:latin typeface="Codec Pro ExtraBold" panose="020B0604020202020204" charset="0"/>
                          <a:ea typeface="+mn-ea"/>
                          <a:cs typeface="+mn-cs"/>
                        </a:rPr>
                        <a:t>Cr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bg1"/>
                          </a:solidFill>
                          <a:latin typeface="Codec Pro ExtraBold" panose="020B0604020202020204" charset="0"/>
                          <a:ea typeface="+mn-ea"/>
                          <a:cs typeface="+mn-cs"/>
                        </a:rPr>
                        <a:t>Notched impact energy min. 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bg1"/>
                          </a:solidFill>
                          <a:latin typeface="Codec Pro ExtraBold" panose="020B0604020202020204" charset="0"/>
                          <a:ea typeface="+mn-ea"/>
                          <a:cs typeface="+mn-cs"/>
                        </a:rPr>
                        <a:t>(Joules)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bg1"/>
                          </a:solidFill>
                          <a:latin typeface="Codec Pro ExtraBold" panose="020B0604020202020204" charset="0"/>
                          <a:ea typeface="+mn-ea"/>
                          <a:cs typeface="+mn-cs"/>
                        </a:rPr>
                        <a:t>Ni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bg1"/>
                          </a:solidFill>
                          <a:latin typeface="Codec Pro ExtraBold" panose="020B0604020202020204" charset="0"/>
                          <a:ea typeface="+mn-ea"/>
                          <a:cs typeface="+mn-cs"/>
                        </a:rPr>
                        <a:t>Brinell Hardness (HB)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676436"/>
                  </a:ext>
                </a:extLst>
              </a:tr>
              <a:tr h="5819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4D4D4D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60 to 265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4D4D4D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840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4D4D4D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960 to 1160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4D4D4D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Longitudinal &gt;16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4D4D4D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Transverse &gt;14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4D4D4D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Longitudinal80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4D4D4D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Transverse60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4D4D4D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0.035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7414746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1891A786-21AA-0982-911C-E96B28F07D5B}"/>
              </a:ext>
            </a:extLst>
          </p:cNvPr>
          <p:cNvSpPr/>
          <p:nvPr/>
        </p:nvSpPr>
        <p:spPr>
          <a:xfrm>
            <a:off x="1454451" y="4121754"/>
            <a:ext cx="8020665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GB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Table 01: Chemical Composition</a:t>
            </a: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3FB0C0-736B-258D-2F54-918644F83A1D}"/>
              </a:ext>
            </a:extLst>
          </p:cNvPr>
          <p:cNvSpPr/>
          <p:nvPr/>
        </p:nvSpPr>
        <p:spPr>
          <a:xfrm>
            <a:off x="1454451" y="6463751"/>
            <a:ext cx="8020665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GB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Table 02: Mechanical Properties</a:t>
            </a: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</p:txBody>
      </p:sp>
    </p:spTree>
    <p:extLst>
      <p:ext uri="{BB962C8B-B14F-4D97-AF65-F5344CB8AC3E}">
        <p14:creationId xmlns:p14="http://schemas.microsoft.com/office/powerpoint/2010/main" val="1045509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5747" y="1419844"/>
            <a:ext cx="17268854" cy="8676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ECT inspection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was performed for 61 (32%) tubes out of 192.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Localized internal corrosion causing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thickness loss less than 2 mm was recorded on 13 out of 61 tubes.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Borescope verification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showed that the corrosion is mainly located at the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bottom section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of the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unjacketed portion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of the tubes.</a:t>
            </a:r>
          </a:p>
          <a:p>
            <a:pPr marL="0" lvl="2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0180" y="406400"/>
            <a:ext cx="15607972" cy="10134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30" spc="184" dirty="0">
                <a:solidFill>
                  <a:srgbClr val="0C3E5B"/>
                </a:solidFill>
                <a:latin typeface="Codec Pro ExtraBold"/>
                <a:ea typeface="+mn-ea"/>
                <a:cs typeface="+mn-cs"/>
              </a:rPr>
              <a:t>4. Inspection Results</a:t>
            </a:r>
          </a:p>
          <a:p>
            <a:pPr algn="l"/>
            <a:endParaRPr lang="en-GB" sz="4230" spc="184" dirty="0">
              <a:solidFill>
                <a:srgbClr val="0C3E5B"/>
              </a:solidFill>
              <a:latin typeface="Codec Pro ExtraBold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8165C2-73D9-B7B2-9231-D3905703047B}"/>
              </a:ext>
            </a:extLst>
          </p:cNvPr>
          <p:cNvPicPr/>
          <p:nvPr/>
        </p:nvPicPr>
        <p:blipFill rotWithShape="1">
          <a:blip r:embed="rId7"/>
          <a:srcRect b="6755"/>
          <a:stretch/>
        </p:blipFill>
        <p:spPr bwMode="auto">
          <a:xfrm>
            <a:off x="10359954" y="5890851"/>
            <a:ext cx="6642139" cy="3975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F968AD-1946-BB5C-1256-E9DF2C9CFE62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6"/>
          <a:stretch/>
        </p:blipFill>
        <p:spPr bwMode="auto">
          <a:xfrm>
            <a:off x="13882826" y="2997276"/>
            <a:ext cx="2975745" cy="26630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E11008-986A-E415-DE42-C52F63667FAB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1"/>
          <a:stretch/>
        </p:blipFill>
        <p:spPr bwMode="auto">
          <a:xfrm>
            <a:off x="10591800" y="2975505"/>
            <a:ext cx="2971800" cy="26757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15AFCD-BEA1-50C3-33D5-FA1F7CF36E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490" y="3632224"/>
            <a:ext cx="8625957" cy="49106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21F0F4-57C5-7381-F871-580F357FC5EB}"/>
              </a:ext>
            </a:extLst>
          </p:cNvPr>
          <p:cNvSpPr txBox="1"/>
          <p:nvPr/>
        </p:nvSpPr>
        <p:spPr>
          <a:xfrm>
            <a:off x="1479226" y="8985575"/>
            <a:ext cx="76113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Figure 02: Locations of the damaged tubes and position of the corrosion inside the tube</a:t>
            </a:r>
          </a:p>
        </p:txBody>
      </p:sp>
    </p:spTree>
    <p:extLst>
      <p:ext uri="{BB962C8B-B14F-4D97-AF65-F5344CB8AC3E}">
        <p14:creationId xmlns:p14="http://schemas.microsoft.com/office/powerpoint/2010/main" val="3084490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5747" y="1419844"/>
            <a:ext cx="17268854" cy="8676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A sample was collected from the tube showing the most severe degradation and transferred to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SABIC T&amp;I Analytical Laboratory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 for detailed failure analysis.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chemeClr val="accent6">
                  <a:lumMod val="75000"/>
                </a:schemeClr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5.1 VISUAL INSPECTION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chemeClr val="accent6">
                  <a:lumMod val="75000"/>
                </a:schemeClr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Visual inspection indicated a form of localized corrosion characterized by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isolated and interconnected pits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that are more severe close to the pipe end and less deep in the direction of the jacketed area.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0180" y="406400"/>
            <a:ext cx="15607972" cy="10134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30" spc="184" dirty="0">
                <a:solidFill>
                  <a:srgbClr val="0C3E5B"/>
                </a:solidFill>
                <a:latin typeface="Codec Pro ExtraBold"/>
                <a:ea typeface="+mn-ea"/>
                <a:cs typeface="+mn-cs"/>
              </a:rPr>
              <a:t>5. Laboratory Analysis</a:t>
            </a:r>
            <a:endParaRPr lang="en-GB" sz="4230" spc="184" dirty="0">
              <a:solidFill>
                <a:srgbClr val="0C3E5B"/>
              </a:solidFill>
              <a:latin typeface="Codec Pro ExtraBold"/>
              <a:ea typeface="+mn-ea"/>
              <a:cs typeface="+mn-cs"/>
            </a:endParaRPr>
          </a:p>
        </p:txBody>
      </p:sp>
      <p:pic>
        <p:nvPicPr>
          <p:cNvPr id="4" name="Picture 3" descr="C:\Users\89328\Documents\LDPE\Reactor Corrosion\Photos\IMG_20240215_102120.jpg">
            <a:extLst>
              <a:ext uri="{FF2B5EF4-FFF2-40B4-BE49-F238E27FC236}">
                <a16:creationId xmlns:a16="http://schemas.microsoft.com/office/drawing/2014/main" id="{5BB716F5-1240-93C4-A253-1A031F5CCD42}"/>
              </a:ext>
            </a:extLst>
          </p:cNvPr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012" b="10312"/>
          <a:stretch/>
        </p:blipFill>
        <p:spPr bwMode="auto">
          <a:xfrm>
            <a:off x="12089142" y="5280760"/>
            <a:ext cx="4572000" cy="3474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Users\89328\Documents\LDPE\Reactor Corrosion\Photos\IMG_20240214_135928.jpg">
            <a:extLst>
              <a:ext uri="{FF2B5EF4-FFF2-40B4-BE49-F238E27FC236}">
                <a16:creationId xmlns:a16="http://schemas.microsoft.com/office/drawing/2014/main" id="{2AAB68F9-A32D-2E72-C1E3-566890B22F99}"/>
              </a:ext>
            </a:extLst>
          </p:cNvPr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12" b="21844"/>
          <a:stretch/>
        </p:blipFill>
        <p:spPr bwMode="auto">
          <a:xfrm>
            <a:off x="1649604" y="5280760"/>
            <a:ext cx="4572000" cy="3474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89328\Documents\LDPE\Reactor Corrosion\Photos\IMG_20240215_101602.jpg">
            <a:extLst>
              <a:ext uri="{FF2B5EF4-FFF2-40B4-BE49-F238E27FC236}">
                <a16:creationId xmlns:a16="http://schemas.microsoft.com/office/drawing/2014/main" id="{9E7749E4-C300-1243-6405-F8BECD7E92D8}"/>
              </a:ext>
            </a:extLst>
          </p:cNvPr>
          <p:cNvPicPr/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25" r="19688"/>
          <a:stretch/>
        </p:blipFill>
        <p:spPr bwMode="auto">
          <a:xfrm rot="5400000">
            <a:off x="7418013" y="4732120"/>
            <a:ext cx="3474720" cy="457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537EAA-8960-8B06-0E72-6FAAC353022D}"/>
              </a:ext>
            </a:extLst>
          </p:cNvPr>
          <p:cNvSpPr/>
          <p:nvPr/>
        </p:nvSpPr>
        <p:spPr>
          <a:xfrm>
            <a:off x="4428854" y="9262202"/>
            <a:ext cx="9430292" cy="469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Figure 04: Condition of the sample when received at the Lab</a:t>
            </a:r>
            <a:endParaRPr lang="fr-FR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</p:txBody>
      </p:sp>
    </p:spTree>
    <p:extLst>
      <p:ext uri="{BB962C8B-B14F-4D97-AF65-F5344CB8AC3E}">
        <p14:creationId xmlns:p14="http://schemas.microsoft.com/office/powerpoint/2010/main" val="440071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5747" y="1419844"/>
            <a:ext cx="17268854" cy="8676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5.2 CHEMICAL COMPOSITION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Chemical composition of the tube sample was determined utilizing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XRF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. The measured chemical composition was found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conform to licensor specifications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with a little higher Chromium content. 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5.3 TENSILE TESTING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Tests were performed as per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ASTM E8/8M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(Standard Test Methods for Tension Testing of Metallic Materials) at room temperature (20.5°C). Strain was calculated by 50 mm gauge length axial strain gauge extensometer. Results are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in conformance with licensor specifications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0180" y="406400"/>
            <a:ext cx="15607972" cy="10134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30" spc="184" dirty="0">
                <a:solidFill>
                  <a:srgbClr val="0C3E5B"/>
                </a:solidFill>
                <a:latin typeface="Codec Pro ExtraBold"/>
                <a:ea typeface="+mn-ea"/>
                <a:cs typeface="+mn-cs"/>
              </a:rPr>
              <a:t>5. Laboratory Analysis</a:t>
            </a:r>
            <a:endParaRPr lang="en-GB" sz="4230" spc="184" dirty="0">
              <a:solidFill>
                <a:srgbClr val="0C3E5B"/>
              </a:solidFill>
              <a:latin typeface="Codec Pro ExtraBold"/>
              <a:ea typeface="+mn-ea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C8603B5-13F3-9B64-91ED-D0B1B889B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999387"/>
              </p:ext>
            </p:extLst>
          </p:nvPr>
        </p:nvGraphicFramePr>
        <p:xfrm>
          <a:off x="2228021" y="3648913"/>
          <a:ext cx="13839424" cy="1043189"/>
        </p:xfrm>
        <a:graphic>
          <a:graphicData uri="http://schemas.openxmlformats.org/drawingml/2006/table">
            <a:tbl>
              <a:tblPr firstRow="1" firstCol="1" bandRow="1"/>
              <a:tblGrid>
                <a:gridCol w="1682874">
                  <a:extLst>
                    <a:ext uri="{9D8B030D-6E8A-4147-A177-3AD203B41FA5}">
                      <a16:colId xmlns:a16="http://schemas.microsoft.com/office/drawing/2014/main" val="1659199663"/>
                    </a:ext>
                  </a:extLst>
                </a:gridCol>
                <a:gridCol w="1514032">
                  <a:extLst>
                    <a:ext uri="{9D8B030D-6E8A-4147-A177-3AD203B41FA5}">
                      <a16:colId xmlns:a16="http://schemas.microsoft.com/office/drawing/2014/main" val="4201647667"/>
                    </a:ext>
                  </a:extLst>
                </a:gridCol>
                <a:gridCol w="1101618">
                  <a:extLst>
                    <a:ext uri="{9D8B030D-6E8A-4147-A177-3AD203B41FA5}">
                      <a16:colId xmlns:a16="http://schemas.microsoft.com/office/drawing/2014/main" val="3488908144"/>
                    </a:ext>
                  </a:extLst>
                </a:gridCol>
                <a:gridCol w="1054565">
                  <a:extLst>
                    <a:ext uri="{9D8B030D-6E8A-4147-A177-3AD203B41FA5}">
                      <a16:colId xmlns:a16="http://schemas.microsoft.com/office/drawing/2014/main" val="2868100685"/>
                    </a:ext>
                  </a:extLst>
                </a:gridCol>
                <a:gridCol w="1262155">
                  <a:extLst>
                    <a:ext uri="{9D8B030D-6E8A-4147-A177-3AD203B41FA5}">
                      <a16:colId xmlns:a16="http://schemas.microsoft.com/office/drawing/2014/main" val="342919003"/>
                    </a:ext>
                  </a:extLst>
                </a:gridCol>
                <a:gridCol w="1251084">
                  <a:extLst>
                    <a:ext uri="{9D8B030D-6E8A-4147-A177-3AD203B41FA5}">
                      <a16:colId xmlns:a16="http://schemas.microsoft.com/office/drawing/2014/main" val="420976451"/>
                    </a:ext>
                  </a:extLst>
                </a:gridCol>
                <a:gridCol w="1253851">
                  <a:extLst>
                    <a:ext uri="{9D8B030D-6E8A-4147-A177-3AD203B41FA5}">
                      <a16:colId xmlns:a16="http://schemas.microsoft.com/office/drawing/2014/main" val="4205054659"/>
                    </a:ext>
                  </a:extLst>
                </a:gridCol>
                <a:gridCol w="1129298">
                  <a:extLst>
                    <a:ext uri="{9D8B030D-6E8A-4147-A177-3AD203B41FA5}">
                      <a16:colId xmlns:a16="http://schemas.microsoft.com/office/drawing/2014/main" val="635464509"/>
                    </a:ext>
                  </a:extLst>
                </a:gridCol>
                <a:gridCol w="1054565">
                  <a:extLst>
                    <a:ext uri="{9D8B030D-6E8A-4147-A177-3AD203B41FA5}">
                      <a16:colId xmlns:a16="http://schemas.microsoft.com/office/drawing/2014/main" val="1296146789"/>
                    </a:ext>
                  </a:extLst>
                </a:gridCol>
                <a:gridCol w="1245549">
                  <a:extLst>
                    <a:ext uri="{9D8B030D-6E8A-4147-A177-3AD203B41FA5}">
                      <a16:colId xmlns:a16="http://schemas.microsoft.com/office/drawing/2014/main" val="660182678"/>
                    </a:ext>
                  </a:extLst>
                </a:gridCol>
                <a:gridCol w="1289833">
                  <a:extLst>
                    <a:ext uri="{9D8B030D-6E8A-4147-A177-3AD203B41FA5}">
                      <a16:colId xmlns:a16="http://schemas.microsoft.com/office/drawing/2014/main" val="1431398308"/>
                    </a:ext>
                  </a:extLst>
                </a:gridCol>
              </a:tblGrid>
              <a:tr h="461276">
                <a:tc>
                  <a:txBody>
                    <a:bodyPr/>
                    <a:lstStyle/>
                    <a:p>
                      <a:pPr marL="381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bg1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Elements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bg1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Fe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bg1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Cr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bg1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Ni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bg1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Mo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 err="1">
                          <a:solidFill>
                            <a:schemeClr val="bg1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Mn</a:t>
                      </a:r>
                      <a:endParaRPr lang="en-US" sz="2400" kern="0" dirty="0">
                        <a:solidFill>
                          <a:schemeClr val="bg1"/>
                        </a:solidFill>
                        <a:latin typeface="Codec Pro ExtraBold" panose="020B0604020202020204" charset="0"/>
                        <a:ea typeface="+mn-ea"/>
                        <a:cs typeface="SABIC Typeface Text Ligh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bg1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bg1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Si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bg1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Cu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bg1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bg1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676436"/>
                  </a:ext>
                </a:extLst>
              </a:tr>
              <a:tr h="5819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4D4D4D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Conc.%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4D4D4D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Balance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4D4D4D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2.37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4D4D4D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2.2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4D4D4D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0.429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4D4D4D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0.352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4D4D4D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0.335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4D4D4D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0.33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4D4D4D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0.1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4D4D4D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0.013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4D4D4D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0.005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414746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1E097B01-5979-B321-81C9-83FEAF16A151}"/>
              </a:ext>
            </a:extLst>
          </p:cNvPr>
          <p:cNvSpPr/>
          <p:nvPr/>
        </p:nvSpPr>
        <p:spPr>
          <a:xfrm>
            <a:off x="2135874" y="3020610"/>
            <a:ext cx="8305800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GB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Table 03: Chemical composition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of LDPE Reactor Tube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35BD4C6-81C8-1624-4DB3-30B19FB06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230410"/>
              </p:ext>
            </p:extLst>
          </p:nvPr>
        </p:nvGraphicFramePr>
        <p:xfrm>
          <a:off x="2227700" y="7703460"/>
          <a:ext cx="13839424" cy="1631188"/>
        </p:xfrm>
        <a:graphic>
          <a:graphicData uri="http://schemas.openxmlformats.org/drawingml/2006/table">
            <a:tbl>
              <a:tblPr firstRow="1" firstCol="1" bandRow="1"/>
              <a:tblGrid>
                <a:gridCol w="2684010">
                  <a:extLst>
                    <a:ext uri="{9D8B030D-6E8A-4147-A177-3AD203B41FA5}">
                      <a16:colId xmlns:a16="http://schemas.microsoft.com/office/drawing/2014/main" val="970386765"/>
                    </a:ext>
                  </a:extLst>
                </a:gridCol>
                <a:gridCol w="2684010">
                  <a:extLst>
                    <a:ext uri="{9D8B030D-6E8A-4147-A177-3AD203B41FA5}">
                      <a16:colId xmlns:a16="http://schemas.microsoft.com/office/drawing/2014/main" val="1134857506"/>
                    </a:ext>
                  </a:extLst>
                </a:gridCol>
                <a:gridCol w="419374">
                  <a:extLst>
                    <a:ext uri="{9D8B030D-6E8A-4147-A177-3AD203B41FA5}">
                      <a16:colId xmlns:a16="http://schemas.microsoft.com/office/drawing/2014/main" val="616421645"/>
                    </a:ext>
                  </a:extLst>
                </a:gridCol>
                <a:gridCol w="2684010">
                  <a:extLst>
                    <a:ext uri="{9D8B030D-6E8A-4147-A177-3AD203B41FA5}">
                      <a16:colId xmlns:a16="http://schemas.microsoft.com/office/drawing/2014/main" val="1285621211"/>
                    </a:ext>
                  </a:extLst>
                </a:gridCol>
                <a:gridCol w="2684010">
                  <a:extLst>
                    <a:ext uri="{9D8B030D-6E8A-4147-A177-3AD203B41FA5}">
                      <a16:colId xmlns:a16="http://schemas.microsoft.com/office/drawing/2014/main" val="1784150004"/>
                    </a:ext>
                  </a:extLst>
                </a:gridCol>
                <a:gridCol w="2684010">
                  <a:extLst>
                    <a:ext uri="{9D8B030D-6E8A-4147-A177-3AD203B41FA5}">
                      <a16:colId xmlns:a16="http://schemas.microsoft.com/office/drawing/2014/main" val="893478289"/>
                    </a:ext>
                  </a:extLst>
                </a:gridCol>
              </a:tblGrid>
              <a:tr h="1036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bg1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Specimen Width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bg1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[mm]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bg1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Thickness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bg1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[mm]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bg1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 Yield Strength (Offset 0.2 %)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bg1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[MPa]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bg1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Ultimate Tensile Strength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bg1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[MPa]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bg1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Elongation Transverse (%)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170432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4D4D4D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12.51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4D4D4D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3.03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4D4D4D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4D4D4D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900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4D4D4D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1055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4D4D4D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14.40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89432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2D62E69-E59F-1923-3DA4-489B5C652CC0}"/>
              </a:ext>
            </a:extLst>
          </p:cNvPr>
          <p:cNvSpPr/>
          <p:nvPr/>
        </p:nvSpPr>
        <p:spPr>
          <a:xfrm>
            <a:off x="2105167" y="7111664"/>
            <a:ext cx="8020665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GB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Table 04: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Tensile Test Results</a:t>
            </a:r>
            <a:endParaRPr lang="en-US" sz="1400" dirty="0">
              <a:solidFill>
                <a:srgbClr val="4D4D4D"/>
              </a:solidFill>
              <a:latin typeface="SABIC Typeface Text Light" panose="020B030306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631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5747" y="1419844"/>
            <a:ext cx="17268854" cy="8676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5.4 IMPACT TESTING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Samples were prepared from the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longitudinal direction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of the pipe and tested at room temperature (22.0 °C) as per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ASTM E23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(Standard Test Methods for Notched Bar Impact Testing of Metallic Materials). The results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comply with licensor specifications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 that require a minimum absorbed energy of 80 Joules for longitudinal sample.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5.5 HARDNESS TESTING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Hardness measurements along the cross-section of the tube sample were taken. Values between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303 and 332 HB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which are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within the limits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specified by licensor specifications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Codec Pro ExtraBold" panose="020B0604020202020204" charset="0"/>
                <a:cs typeface="SABIC Typeface Text Light"/>
              </a:rPr>
              <a:t>(290 – 335 HB)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were measured. 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None/>
            </a:pPr>
            <a:endParaRPr lang="en-US" sz="2400" kern="0" dirty="0">
              <a:solidFill>
                <a:srgbClr val="4D4D4D"/>
              </a:solidFill>
              <a:latin typeface="Codec Pro ExtraBold" panose="020B0604020202020204" charset="0"/>
              <a:cs typeface="SABIC Typeface Text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0180" y="406400"/>
            <a:ext cx="15607972" cy="10134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30" spc="184" dirty="0">
                <a:solidFill>
                  <a:srgbClr val="0C3E5B"/>
                </a:solidFill>
                <a:latin typeface="Codec Pro ExtraBold"/>
                <a:ea typeface="+mn-ea"/>
                <a:cs typeface="+mn-cs"/>
              </a:rPr>
              <a:t>5. Laboratory Analysis</a:t>
            </a:r>
            <a:endParaRPr lang="en-GB" sz="4230" spc="184" dirty="0">
              <a:solidFill>
                <a:srgbClr val="0C3E5B"/>
              </a:solidFill>
              <a:latin typeface="Codec Pro ExtraBold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097B01-5979-B321-81C9-83FEAF16A151}"/>
              </a:ext>
            </a:extLst>
          </p:cNvPr>
          <p:cNvSpPr/>
          <p:nvPr/>
        </p:nvSpPr>
        <p:spPr>
          <a:xfrm>
            <a:off x="6400800" y="3370417"/>
            <a:ext cx="8020665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GB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Table 05: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Impact Testing Results</a:t>
            </a:r>
            <a:endParaRPr lang="en-US" sz="1400" dirty="0">
              <a:solidFill>
                <a:srgbClr val="4D4D4D"/>
              </a:solidFill>
              <a:latin typeface="SABIC Typeface Text Light" panose="020B030306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D62E69-E59F-1923-3DA4-489B5C652CC0}"/>
              </a:ext>
            </a:extLst>
          </p:cNvPr>
          <p:cNvSpPr/>
          <p:nvPr/>
        </p:nvSpPr>
        <p:spPr>
          <a:xfrm>
            <a:off x="2033338" y="6529320"/>
            <a:ext cx="8020665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GB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Table 04: </a:t>
            </a: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Hardness Testing Results</a:t>
            </a:r>
            <a:endParaRPr lang="en-US" sz="1400" dirty="0">
              <a:solidFill>
                <a:srgbClr val="4D4D4D"/>
              </a:solidFill>
              <a:latin typeface="SABIC Typeface Text Light" panose="020B0303060202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607B9E2-9742-07BA-0C2D-E8955095B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6858"/>
              </p:ext>
            </p:extLst>
          </p:nvPr>
        </p:nvGraphicFramePr>
        <p:xfrm>
          <a:off x="6019143" y="4002470"/>
          <a:ext cx="6202062" cy="1210564"/>
        </p:xfrm>
        <a:graphic>
          <a:graphicData uri="http://schemas.openxmlformats.org/drawingml/2006/table">
            <a:tbl>
              <a:tblPr firstRow="1" firstCol="1" bandRow="1"/>
              <a:tblGrid>
                <a:gridCol w="3124857">
                  <a:extLst>
                    <a:ext uri="{9D8B030D-6E8A-4147-A177-3AD203B41FA5}">
                      <a16:colId xmlns:a16="http://schemas.microsoft.com/office/drawing/2014/main" val="102935629"/>
                    </a:ext>
                  </a:extLst>
                </a:gridCol>
                <a:gridCol w="3077205">
                  <a:extLst>
                    <a:ext uri="{9D8B030D-6E8A-4147-A177-3AD203B41FA5}">
                      <a16:colId xmlns:a16="http://schemas.microsoft.com/office/drawing/2014/main" val="2062799243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bg1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Sample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bg1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Toughness (J) - Longitudinal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891355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4D4D4D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Average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4D4D4D"/>
                          </a:solidFill>
                          <a:latin typeface="Codec Pro ExtraBold" panose="020B0604020202020204" charset="0"/>
                          <a:ea typeface="+mn-ea"/>
                          <a:cs typeface="SABIC Typeface Text Light"/>
                        </a:rPr>
                        <a:t>138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903992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CB72CDB3-C682-534F-D425-AFF22DF265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6298" y="7205057"/>
            <a:ext cx="6210300" cy="26003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CDE291-8CF6-FB25-E5A5-8626FEE1235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246" y="6834889"/>
            <a:ext cx="3757760" cy="300375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0CC64D2-84A4-F04E-ED30-F22FD9975FCA}"/>
              </a:ext>
            </a:extLst>
          </p:cNvPr>
          <p:cNvSpPr/>
          <p:nvPr/>
        </p:nvSpPr>
        <p:spPr>
          <a:xfrm>
            <a:off x="14391929" y="7666454"/>
            <a:ext cx="3270286" cy="134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kern="0" dirty="0">
                <a:solidFill>
                  <a:srgbClr val="4D4D4D"/>
                </a:solidFill>
                <a:latin typeface="Codec Pro ExtraBold" panose="020B0604020202020204" charset="0"/>
                <a:cs typeface="SABIC Typeface Text Light"/>
              </a:rPr>
              <a:t>Figure 05: locations of micro-hardness measurements</a:t>
            </a:r>
          </a:p>
        </p:txBody>
      </p:sp>
    </p:spTree>
    <p:extLst>
      <p:ext uri="{BB962C8B-B14F-4D97-AF65-F5344CB8AC3E}">
        <p14:creationId xmlns:p14="http://schemas.microsoft.com/office/powerpoint/2010/main" val="65760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4470</TotalTime>
  <Words>2078</Words>
  <Application>Microsoft Office PowerPoint</Application>
  <PresentationFormat>Custom</PresentationFormat>
  <Paragraphs>267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SABIC Typeface Headline Light</vt:lpstr>
      <vt:lpstr>Tabarra Sans Heavy</vt:lpstr>
      <vt:lpstr>Calibri</vt:lpstr>
      <vt:lpstr>SABIC Typeface Text Light</vt:lpstr>
      <vt:lpstr>Canva Sans</vt:lpstr>
      <vt:lpstr>Codec Pro ExtraBold</vt:lpstr>
      <vt:lpstr>Glacial Indifference Bold</vt:lpstr>
      <vt:lpstr>Tabarra Sans</vt:lpstr>
      <vt:lpstr>Canva Sans Bold</vt:lpstr>
      <vt:lpstr>Office Theme</vt:lpstr>
      <vt:lpstr>Microsoft Office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JUBCOR 2024 Presentation Template</dc:title>
  <cp:lastModifiedBy>Ziani, Anis</cp:lastModifiedBy>
  <cp:revision>41</cp:revision>
  <dcterms:created xsi:type="dcterms:W3CDTF">2006-08-16T00:00:00Z</dcterms:created>
  <dcterms:modified xsi:type="dcterms:W3CDTF">2024-08-29T06:41:17Z</dcterms:modified>
  <dc:identifier>DAGG3nLRPf8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7d50848-5462-4933-a6ae-3f5aa423884b_Enabled">
    <vt:lpwstr>true</vt:lpwstr>
  </property>
  <property fmtid="{D5CDD505-2E9C-101B-9397-08002B2CF9AE}" pid="3" name="MSIP_Label_a7d50848-5462-4933-a6ae-3f5aa423884b_SetDate">
    <vt:lpwstr>2024-06-30T05:53:19Z</vt:lpwstr>
  </property>
  <property fmtid="{D5CDD505-2E9C-101B-9397-08002B2CF9AE}" pid="4" name="MSIP_Label_a7d50848-5462-4933-a6ae-3f5aa423884b_Method">
    <vt:lpwstr>Privileged</vt:lpwstr>
  </property>
  <property fmtid="{D5CDD505-2E9C-101B-9397-08002B2CF9AE}" pid="5" name="MSIP_Label_a7d50848-5462-4933-a6ae-3f5aa423884b_Name">
    <vt:lpwstr>a7d50848-5462-4933-a6ae-3f5aa423884b</vt:lpwstr>
  </property>
  <property fmtid="{D5CDD505-2E9C-101B-9397-08002B2CF9AE}" pid="6" name="MSIP_Label_a7d50848-5462-4933-a6ae-3f5aa423884b_SiteId">
    <vt:lpwstr>a77c517c-e95e-435b-bbb4-cb17e462491f</vt:lpwstr>
  </property>
  <property fmtid="{D5CDD505-2E9C-101B-9397-08002B2CF9AE}" pid="7" name="MSIP_Label_a7d50848-5462-4933-a6ae-3f5aa423884b_ActionId">
    <vt:lpwstr>824653ab-1f37-49cb-a882-925dc793685d</vt:lpwstr>
  </property>
  <property fmtid="{D5CDD505-2E9C-101B-9397-08002B2CF9AE}" pid="8" name="MSIP_Label_a7d50848-5462-4933-a6ae-3f5aa423884b_ContentBits">
    <vt:lpwstr>1</vt:lpwstr>
  </property>
</Properties>
</file>