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6" r:id="rId7"/>
    <p:sldId id="275" r:id="rId8"/>
    <p:sldId id="264" r:id="rId9"/>
    <p:sldId id="274" r:id="rId10"/>
    <p:sldId id="277" r:id="rId11"/>
    <p:sldId id="269" r:id="rId12"/>
    <p:sldId id="272" r:id="rId13"/>
    <p:sldId id="279" r:id="rId14"/>
    <p:sldId id="278" r:id="rId15"/>
    <p:sldId id="267" r:id="rId16"/>
    <p:sldId id="268" r:id="rId17"/>
    <p:sldId id="270" r:id="rId18"/>
    <p:sldId id="271" r:id="rId19"/>
    <p:sldId id="273" r:id="rId20"/>
    <p:sldId id="258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</p:embeddedFont>
    <p:embeddedFont>
      <p:font typeface="Canva Sans" panose="020B0604020202020204" charset="0"/>
      <p:regular r:id="rId25"/>
    </p:embeddedFont>
    <p:embeddedFont>
      <p:font typeface="Canva Sans Bold" panose="020B0604020202020204" charset="0"/>
      <p:regular r:id="rId26"/>
    </p:embeddedFont>
    <p:embeddedFont>
      <p:font typeface="Codec Pro ExtraBold" panose="020B0604020202020204" charset="0"/>
      <p:regular r:id="rId27"/>
    </p:embeddedFont>
    <p:embeddedFont>
      <p:font typeface="Glacial Indifference Bold" panose="020B0604020202020204" charset="0"/>
      <p:regular r:id="rId28"/>
    </p:embeddedFont>
    <p:embeddedFont>
      <p:font typeface="SABIC Typeface Headline Light" panose="020B0303060202020204" pitchFamily="34" charset="0"/>
      <p:regular r:id="rId29"/>
    </p:embeddedFont>
    <p:embeddedFont>
      <p:font typeface="SABIC Typeface Text" panose="020B0603060202020204" pitchFamily="34" charset="0"/>
      <p:regular r:id="rId30"/>
      <p:bold r:id="rId31"/>
    </p:embeddedFont>
    <p:embeddedFont>
      <p:font typeface="SABIC Typeface Text Light" panose="020B0303060202020204" pitchFamily="34" charset="0"/>
      <p:regular r:id="rId32"/>
    </p:embeddedFont>
    <p:embeddedFont>
      <p:font typeface="Tabarra Sans" panose="020B0604020202020204" charset="0"/>
      <p:regular r:id="rId33"/>
    </p:embeddedFont>
    <p:embeddedFont>
      <p:font typeface="Tabarra Sans Heavy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22" autoAdjust="0"/>
  </p:normalViewPr>
  <p:slideViewPr>
    <p:cSldViewPr>
      <p:cViewPr varScale="1">
        <p:scale>
          <a:sx n="70" d="100"/>
          <a:sy n="70" d="100"/>
        </p:scale>
        <p:origin x="7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3CE29-BB7B-438E-9F2D-271F63C358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03710E-539F-4B88-B4A2-3620022B9500}">
      <dgm:prSet phldrT="[Text]" custT="1"/>
      <dgm:spPr>
        <a:solidFill>
          <a:srgbClr val="041E42"/>
        </a:solidFill>
      </dgm:spPr>
      <dgm:t>
        <a:bodyPr/>
        <a:lstStyle/>
        <a:p>
          <a:r>
            <a:rPr lang="en-US" altLang="en-US" sz="3200" b="1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Shielding Mitigation</a:t>
          </a:r>
          <a:endParaRPr lang="en-US" sz="3200" dirty="0"/>
        </a:p>
      </dgm:t>
    </dgm:pt>
    <dgm:pt modelId="{1FB0AFE4-3A59-4FE6-AE3F-30191CFB9BEB}" type="parTrans" cxnId="{42B534DA-67CD-44DF-8685-158D2FC40544}">
      <dgm:prSet/>
      <dgm:spPr/>
      <dgm:t>
        <a:bodyPr/>
        <a:lstStyle/>
        <a:p>
          <a:endParaRPr lang="en-US"/>
        </a:p>
      </dgm:t>
    </dgm:pt>
    <dgm:pt modelId="{FD63A90F-BC45-4C0C-BCB6-929AAC4DD9E4}" type="sibTrans" cxnId="{42B534DA-67CD-44DF-8685-158D2FC40544}">
      <dgm:prSet/>
      <dgm:spPr/>
      <dgm:t>
        <a:bodyPr/>
        <a:lstStyle/>
        <a:p>
          <a:endParaRPr lang="en-US"/>
        </a:p>
      </dgm:t>
    </dgm:pt>
    <dgm:pt modelId="{E366EDD4-F9A6-4828-8B50-2A87109ED002}">
      <dgm:prSet phldrT="[Text]" custT="1"/>
      <dgm:spPr>
        <a:solidFill>
          <a:srgbClr val="939598"/>
        </a:solidFill>
      </dgm:spPr>
      <dgm:t>
        <a:bodyPr/>
        <a:lstStyle/>
        <a:p>
          <a:pPr marL="112713" indent="0" algn="l" rtl="0"/>
          <a:r>
            <a:rPr lang="en-US" altLang="en-US" sz="2400" b="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Pipeline Integrity is mostly managed by close interval  surveys (CP potentials) and remote coating surveys – DCVG, ACVG, Pearson survey and etc.</a:t>
          </a:r>
          <a:endParaRPr lang="en-US" sz="2400" dirty="0"/>
        </a:p>
      </dgm:t>
    </dgm:pt>
    <dgm:pt modelId="{28A23A9D-CDF3-4616-8E5B-C95A042C9DD5}" type="parTrans" cxnId="{4C19B8CF-73AA-4B22-BD62-9FECA8EAE7A9}">
      <dgm:prSet/>
      <dgm:spPr>
        <a:ln>
          <a:solidFill>
            <a:srgbClr val="939598"/>
          </a:solidFill>
        </a:ln>
      </dgm:spPr>
      <dgm:t>
        <a:bodyPr/>
        <a:lstStyle/>
        <a:p>
          <a:endParaRPr lang="en-US"/>
        </a:p>
      </dgm:t>
    </dgm:pt>
    <dgm:pt modelId="{65904B84-AAEB-45C0-A671-BB60850F9E89}" type="sibTrans" cxnId="{4C19B8CF-73AA-4B22-BD62-9FECA8EAE7A9}">
      <dgm:prSet/>
      <dgm:spPr/>
      <dgm:t>
        <a:bodyPr/>
        <a:lstStyle/>
        <a:p>
          <a:endParaRPr lang="en-US"/>
        </a:p>
      </dgm:t>
    </dgm:pt>
    <dgm:pt modelId="{7E355181-7C8A-4D02-AF67-13E5FC4DEE8D}">
      <dgm:prSet phldrT="[Text]" custT="1"/>
      <dgm:spPr>
        <a:solidFill>
          <a:srgbClr val="939598"/>
        </a:solidFill>
      </dgm:spPr>
      <dgm:t>
        <a:bodyPr/>
        <a:lstStyle/>
        <a:p>
          <a:pPr marL="112713" indent="0" algn="l" rtl="0"/>
          <a:r>
            <a:rPr lang="en-US" altLang="en-US" sz="2400" b="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Pipeline Integrity can be managed by ILI, but only in pig gable sections, and is a lagging indicator of a corrosion  mitigation problem</a:t>
          </a:r>
          <a:endParaRPr lang="en-US" sz="2400" dirty="0"/>
        </a:p>
      </dgm:t>
    </dgm:pt>
    <dgm:pt modelId="{08B5F3AE-5974-48CA-B3E3-5711B6413FA8}" type="parTrans" cxnId="{16FF3EEA-5AB2-4B19-88C9-F181DCCD25C0}">
      <dgm:prSet/>
      <dgm:spPr>
        <a:ln>
          <a:solidFill>
            <a:srgbClr val="939598"/>
          </a:solidFill>
        </a:ln>
      </dgm:spPr>
      <dgm:t>
        <a:bodyPr/>
        <a:lstStyle/>
        <a:p>
          <a:endParaRPr lang="en-US"/>
        </a:p>
      </dgm:t>
    </dgm:pt>
    <dgm:pt modelId="{9E37E5F8-71AF-4DF4-B01B-E5DDCEC73B0A}" type="sibTrans" cxnId="{16FF3EEA-5AB2-4B19-88C9-F181DCCD25C0}">
      <dgm:prSet/>
      <dgm:spPr/>
      <dgm:t>
        <a:bodyPr/>
        <a:lstStyle/>
        <a:p>
          <a:endParaRPr lang="en-US"/>
        </a:p>
      </dgm:t>
    </dgm:pt>
    <dgm:pt modelId="{DBFC5B9C-AE81-4765-97BA-AEC1A1143859}">
      <dgm:prSet phldrT="[Text]" custT="1"/>
      <dgm:spPr>
        <a:solidFill>
          <a:srgbClr val="939598"/>
        </a:solidFill>
      </dgm:spPr>
      <dgm:t>
        <a:bodyPr/>
        <a:lstStyle/>
        <a:p>
          <a:pPr marL="112713" indent="0" algn="l" rtl="0"/>
          <a:r>
            <a:rPr lang="en-US" altLang="en-US" sz="2400" b="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When CP shielding is present, must overlay (a) and (b), then  identify that a problem exists</a:t>
          </a:r>
          <a:endParaRPr lang="en-US" sz="2400" dirty="0"/>
        </a:p>
      </dgm:t>
    </dgm:pt>
    <dgm:pt modelId="{7EB88505-6DFA-4ED7-A335-476B3739BAFB}" type="parTrans" cxnId="{70AE6026-8C8C-4370-91A2-94D38350A65D}">
      <dgm:prSet/>
      <dgm:spPr>
        <a:ln>
          <a:solidFill>
            <a:srgbClr val="939598"/>
          </a:solidFill>
        </a:ln>
      </dgm:spPr>
      <dgm:t>
        <a:bodyPr/>
        <a:lstStyle/>
        <a:p>
          <a:endParaRPr lang="en-US"/>
        </a:p>
      </dgm:t>
    </dgm:pt>
    <dgm:pt modelId="{C9360E50-1369-48D8-93ED-A42ECBF4807D}" type="sibTrans" cxnId="{70AE6026-8C8C-4370-91A2-94D38350A65D}">
      <dgm:prSet/>
      <dgm:spPr/>
      <dgm:t>
        <a:bodyPr/>
        <a:lstStyle/>
        <a:p>
          <a:endParaRPr lang="en-US"/>
        </a:p>
      </dgm:t>
    </dgm:pt>
    <dgm:pt modelId="{B0F9C0C6-EFCC-4C9F-9FB9-6599E11E988F}" type="pres">
      <dgm:prSet presAssocID="{F373CE29-BB7B-438E-9F2D-271F63C358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5DD637-40AB-46EA-B393-4C79CD62E408}" type="pres">
      <dgm:prSet presAssocID="{2503710E-539F-4B88-B4A2-3620022B9500}" presName="root1" presStyleCnt="0"/>
      <dgm:spPr/>
    </dgm:pt>
    <dgm:pt modelId="{62D0781A-1B11-44BB-BAA8-B667ABB1CF5B}" type="pres">
      <dgm:prSet presAssocID="{2503710E-539F-4B88-B4A2-3620022B9500}" presName="LevelOneTextNode" presStyleLbl="node0" presStyleIdx="0" presStyleCnt="1">
        <dgm:presLayoutVars>
          <dgm:chPref val="3"/>
        </dgm:presLayoutVars>
      </dgm:prSet>
      <dgm:spPr/>
    </dgm:pt>
    <dgm:pt modelId="{F29D3F9B-2E69-4786-939E-A94AE5AFFF3A}" type="pres">
      <dgm:prSet presAssocID="{2503710E-539F-4B88-B4A2-3620022B9500}" presName="level2hierChild" presStyleCnt="0"/>
      <dgm:spPr/>
    </dgm:pt>
    <dgm:pt modelId="{6A4A178D-66CD-47FD-9D40-25024F0A962D}" type="pres">
      <dgm:prSet presAssocID="{28A23A9D-CDF3-4616-8E5B-C95A042C9DD5}" presName="conn2-1" presStyleLbl="parChTrans1D2" presStyleIdx="0" presStyleCnt="3"/>
      <dgm:spPr/>
    </dgm:pt>
    <dgm:pt modelId="{A267A498-BBB3-413D-8837-2859DB55207F}" type="pres">
      <dgm:prSet presAssocID="{28A23A9D-CDF3-4616-8E5B-C95A042C9DD5}" presName="connTx" presStyleLbl="parChTrans1D2" presStyleIdx="0" presStyleCnt="3"/>
      <dgm:spPr/>
    </dgm:pt>
    <dgm:pt modelId="{F44D3A0B-5DB5-449C-BE38-921BA4512C0D}" type="pres">
      <dgm:prSet presAssocID="{E366EDD4-F9A6-4828-8B50-2A87109ED002}" presName="root2" presStyleCnt="0"/>
      <dgm:spPr/>
    </dgm:pt>
    <dgm:pt modelId="{11329993-6234-498B-BAC0-CAB55387B662}" type="pres">
      <dgm:prSet presAssocID="{E366EDD4-F9A6-4828-8B50-2A87109ED002}" presName="LevelTwoTextNode" presStyleLbl="node2" presStyleIdx="0" presStyleCnt="3" custScaleX="336853" custScaleY="81104">
        <dgm:presLayoutVars>
          <dgm:chPref val="3"/>
        </dgm:presLayoutVars>
      </dgm:prSet>
      <dgm:spPr/>
    </dgm:pt>
    <dgm:pt modelId="{2E37C1BA-4627-4D58-990A-F2C1B4672CE9}" type="pres">
      <dgm:prSet presAssocID="{E366EDD4-F9A6-4828-8B50-2A87109ED002}" presName="level3hierChild" presStyleCnt="0"/>
      <dgm:spPr/>
    </dgm:pt>
    <dgm:pt modelId="{5BFA6F23-24C7-4EAE-BE73-742CC075F28C}" type="pres">
      <dgm:prSet presAssocID="{08B5F3AE-5974-48CA-B3E3-5711B6413FA8}" presName="conn2-1" presStyleLbl="parChTrans1D2" presStyleIdx="1" presStyleCnt="3"/>
      <dgm:spPr/>
    </dgm:pt>
    <dgm:pt modelId="{5357367D-E23D-4F29-B4B0-907FB13E02F4}" type="pres">
      <dgm:prSet presAssocID="{08B5F3AE-5974-48CA-B3E3-5711B6413FA8}" presName="connTx" presStyleLbl="parChTrans1D2" presStyleIdx="1" presStyleCnt="3"/>
      <dgm:spPr/>
    </dgm:pt>
    <dgm:pt modelId="{33EF9041-4FD3-479E-95DD-EB1EBE0A795F}" type="pres">
      <dgm:prSet presAssocID="{7E355181-7C8A-4D02-AF67-13E5FC4DEE8D}" presName="root2" presStyleCnt="0"/>
      <dgm:spPr/>
    </dgm:pt>
    <dgm:pt modelId="{7E00884D-0BD2-4028-8CC8-1B9AAA207F43}" type="pres">
      <dgm:prSet presAssocID="{7E355181-7C8A-4D02-AF67-13E5FC4DEE8D}" presName="LevelTwoTextNode" presStyleLbl="node2" presStyleIdx="1" presStyleCnt="3" custScaleX="336853" custScaleY="81104">
        <dgm:presLayoutVars>
          <dgm:chPref val="3"/>
        </dgm:presLayoutVars>
      </dgm:prSet>
      <dgm:spPr/>
    </dgm:pt>
    <dgm:pt modelId="{D0F457D7-0422-4E68-BA78-78106184AABE}" type="pres">
      <dgm:prSet presAssocID="{7E355181-7C8A-4D02-AF67-13E5FC4DEE8D}" presName="level3hierChild" presStyleCnt="0"/>
      <dgm:spPr/>
    </dgm:pt>
    <dgm:pt modelId="{10DEBCFD-FCF6-45AF-8FF8-01032688238A}" type="pres">
      <dgm:prSet presAssocID="{7EB88505-6DFA-4ED7-A335-476B3739BAFB}" presName="conn2-1" presStyleLbl="parChTrans1D2" presStyleIdx="2" presStyleCnt="3"/>
      <dgm:spPr/>
    </dgm:pt>
    <dgm:pt modelId="{1C866A18-8088-4B0D-96CB-7A0728B37005}" type="pres">
      <dgm:prSet presAssocID="{7EB88505-6DFA-4ED7-A335-476B3739BAFB}" presName="connTx" presStyleLbl="parChTrans1D2" presStyleIdx="2" presStyleCnt="3"/>
      <dgm:spPr/>
    </dgm:pt>
    <dgm:pt modelId="{93283DE7-6B2D-4886-8080-AA47FE0AC88D}" type="pres">
      <dgm:prSet presAssocID="{DBFC5B9C-AE81-4765-97BA-AEC1A1143859}" presName="root2" presStyleCnt="0"/>
      <dgm:spPr/>
    </dgm:pt>
    <dgm:pt modelId="{63E7776C-C0D2-4366-8876-8E987DE3B0BE}" type="pres">
      <dgm:prSet presAssocID="{DBFC5B9C-AE81-4765-97BA-AEC1A1143859}" presName="LevelTwoTextNode" presStyleLbl="node2" presStyleIdx="2" presStyleCnt="3" custScaleX="336853" custScaleY="81104">
        <dgm:presLayoutVars>
          <dgm:chPref val="3"/>
        </dgm:presLayoutVars>
      </dgm:prSet>
      <dgm:spPr/>
    </dgm:pt>
    <dgm:pt modelId="{F799B81D-0867-4387-8438-D7AD8AEEC414}" type="pres">
      <dgm:prSet presAssocID="{DBFC5B9C-AE81-4765-97BA-AEC1A1143859}" presName="level3hierChild" presStyleCnt="0"/>
      <dgm:spPr/>
    </dgm:pt>
  </dgm:ptLst>
  <dgm:cxnLst>
    <dgm:cxn modelId="{FA7E740A-660C-4346-BB12-67A8AD674582}" type="presOf" srcId="{7EB88505-6DFA-4ED7-A335-476B3739BAFB}" destId="{1C866A18-8088-4B0D-96CB-7A0728B37005}" srcOrd="1" destOrd="0" presId="urn:microsoft.com/office/officeart/2008/layout/HorizontalMultiLevelHierarchy"/>
    <dgm:cxn modelId="{58FC4E24-28E7-452E-9BEA-BA662441F0E7}" type="presOf" srcId="{2503710E-539F-4B88-B4A2-3620022B9500}" destId="{62D0781A-1B11-44BB-BAA8-B667ABB1CF5B}" srcOrd="0" destOrd="0" presId="urn:microsoft.com/office/officeart/2008/layout/HorizontalMultiLevelHierarchy"/>
    <dgm:cxn modelId="{70AE6026-8C8C-4370-91A2-94D38350A65D}" srcId="{2503710E-539F-4B88-B4A2-3620022B9500}" destId="{DBFC5B9C-AE81-4765-97BA-AEC1A1143859}" srcOrd="2" destOrd="0" parTransId="{7EB88505-6DFA-4ED7-A335-476B3739BAFB}" sibTransId="{C9360E50-1369-48D8-93ED-A42ECBF4807D}"/>
    <dgm:cxn modelId="{F0CD453E-B104-4B9C-BE20-A85697AF274E}" type="presOf" srcId="{7E355181-7C8A-4D02-AF67-13E5FC4DEE8D}" destId="{7E00884D-0BD2-4028-8CC8-1B9AAA207F43}" srcOrd="0" destOrd="0" presId="urn:microsoft.com/office/officeart/2008/layout/HorizontalMultiLevelHierarchy"/>
    <dgm:cxn modelId="{7A2F6543-25BE-408C-B8F6-AB0B30D0E94A}" type="presOf" srcId="{7EB88505-6DFA-4ED7-A335-476B3739BAFB}" destId="{10DEBCFD-FCF6-45AF-8FF8-01032688238A}" srcOrd="0" destOrd="0" presId="urn:microsoft.com/office/officeart/2008/layout/HorizontalMultiLevelHierarchy"/>
    <dgm:cxn modelId="{791CAE67-2659-42CF-B707-75205FFC99EF}" type="presOf" srcId="{08B5F3AE-5974-48CA-B3E3-5711B6413FA8}" destId="{5357367D-E23D-4F29-B4B0-907FB13E02F4}" srcOrd="1" destOrd="0" presId="urn:microsoft.com/office/officeart/2008/layout/HorizontalMultiLevelHierarchy"/>
    <dgm:cxn modelId="{0D123377-7903-41B4-8B0C-F7771552044F}" type="presOf" srcId="{E366EDD4-F9A6-4828-8B50-2A87109ED002}" destId="{11329993-6234-498B-BAC0-CAB55387B662}" srcOrd="0" destOrd="0" presId="urn:microsoft.com/office/officeart/2008/layout/HorizontalMultiLevelHierarchy"/>
    <dgm:cxn modelId="{5CFE8D99-79A2-421C-9151-814727DE68D6}" type="presOf" srcId="{28A23A9D-CDF3-4616-8E5B-C95A042C9DD5}" destId="{A267A498-BBB3-413D-8837-2859DB55207F}" srcOrd="1" destOrd="0" presId="urn:microsoft.com/office/officeart/2008/layout/HorizontalMultiLevelHierarchy"/>
    <dgm:cxn modelId="{A3212C9E-722E-412A-88EB-25E432E2E8F2}" type="presOf" srcId="{28A23A9D-CDF3-4616-8E5B-C95A042C9DD5}" destId="{6A4A178D-66CD-47FD-9D40-25024F0A962D}" srcOrd="0" destOrd="0" presId="urn:microsoft.com/office/officeart/2008/layout/HorizontalMultiLevelHierarchy"/>
    <dgm:cxn modelId="{5E8C1CA6-E060-44BA-9F66-A753E7134617}" type="presOf" srcId="{DBFC5B9C-AE81-4765-97BA-AEC1A1143859}" destId="{63E7776C-C0D2-4366-8876-8E987DE3B0BE}" srcOrd="0" destOrd="0" presId="urn:microsoft.com/office/officeart/2008/layout/HorizontalMultiLevelHierarchy"/>
    <dgm:cxn modelId="{4C19B8CF-73AA-4B22-BD62-9FECA8EAE7A9}" srcId="{2503710E-539F-4B88-B4A2-3620022B9500}" destId="{E366EDD4-F9A6-4828-8B50-2A87109ED002}" srcOrd="0" destOrd="0" parTransId="{28A23A9D-CDF3-4616-8E5B-C95A042C9DD5}" sibTransId="{65904B84-AAEB-45C0-A671-BB60850F9E89}"/>
    <dgm:cxn modelId="{42B534DA-67CD-44DF-8685-158D2FC40544}" srcId="{F373CE29-BB7B-438E-9F2D-271F63C35865}" destId="{2503710E-539F-4B88-B4A2-3620022B9500}" srcOrd="0" destOrd="0" parTransId="{1FB0AFE4-3A59-4FE6-AE3F-30191CFB9BEB}" sibTransId="{FD63A90F-BC45-4C0C-BCB6-929AAC4DD9E4}"/>
    <dgm:cxn modelId="{16FF3EEA-5AB2-4B19-88C9-F181DCCD25C0}" srcId="{2503710E-539F-4B88-B4A2-3620022B9500}" destId="{7E355181-7C8A-4D02-AF67-13E5FC4DEE8D}" srcOrd="1" destOrd="0" parTransId="{08B5F3AE-5974-48CA-B3E3-5711B6413FA8}" sibTransId="{9E37E5F8-71AF-4DF4-B01B-E5DDCEC73B0A}"/>
    <dgm:cxn modelId="{62E125F4-C6CF-4026-9A04-183F0EFFF3B5}" type="presOf" srcId="{08B5F3AE-5974-48CA-B3E3-5711B6413FA8}" destId="{5BFA6F23-24C7-4EAE-BE73-742CC075F28C}" srcOrd="0" destOrd="0" presId="urn:microsoft.com/office/officeart/2008/layout/HorizontalMultiLevelHierarchy"/>
    <dgm:cxn modelId="{68FF80FB-B025-4770-8E59-93FDEDBBCB5B}" type="presOf" srcId="{F373CE29-BB7B-438E-9F2D-271F63C35865}" destId="{B0F9C0C6-EFCC-4C9F-9FB9-6599E11E988F}" srcOrd="0" destOrd="0" presId="urn:microsoft.com/office/officeart/2008/layout/HorizontalMultiLevelHierarchy"/>
    <dgm:cxn modelId="{8386F428-A9E8-4293-9FE2-A044041613B9}" type="presParOf" srcId="{B0F9C0C6-EFCC-4C9F-9FB9-6599E11E988F}" destId="{155DD637-40AB-46EA-B393-4C79CD62E408}" srcOrd="0" destOrd="0" presId="urn:microsoft.com/office/officeart/2008/layout/HorizontalMultiLevelHierarchy"/>
    <dgm:cxn modelId="{417D0A75-ED60-4F69-94A3-E5A0A73E0CEC}" type="presParOf" srcId="{155DD637-40AB-46EA-B393-4C79CD62E408}" destId="{62D0781A-1B11-44BB-BAA8-B667ABB1CF5B}" srcOrd="0" destOrd="0" presId="urn:microsoft.com/office/officeart/2008/layout/HorizontalMultiLevelHierarchy"/>
    <dgm:cxn modelId="{106CBE74-9527-42D7-A1C4-F0F2B2ECFEE8}" type="presParOf" srcId="{155DD637-40AB-46EA-B393-4C79CD62E408}" destId="{F29D3F9B-2E69-4786-939E-A94AE5AFFF3A}" srcOrd="1" destOrd="0" presId="urn:microsoft.com/office/officeart/2008/layout/HorizontalMultiLevelHierarchy"/>
    <dgm:cxn modelId="{B50EAD38-ADAA-43B5-9196-C3EAEDBCB812}" type="presParOf" srcId="{F29D3F9B-2E69-4786-939E-A94AE5AFFF3A}" destId="{6A4A178D-66CD-47FD-9D40-25024F0A962D}" srcOrd="0" destOrd="0" presId="urn:microsoft.com/office/officeart/2008/layout/HorizontalMultiLevelHierarchy"/>
    <dgm:cxn modelId="{707B6879-DC25-4F70-9811-28B5FD933BD6}" type="presParOf" srcId="{6A4A178D-66CD-47FD-9D40-25024F0A962D}" destId="{A267A498-BBB3-413D-8837-2859DB55207F}" srcOrd="0" destOrd="0" presId="urn:microsoft.com/office/officeart/2008/layout/HorizontalMultiLevelHierarchy"/>
    <dgm:cxn modelId="{1ECF671D-66E0-4E69-830B-195CC86BDCF8}" type="presParOf" srcId="{F29D3F9B-2E69-4786-939E-A94AE5AFFF3A}" destId="{F44D3A0B-5DB5-449C-BE38-921BA4512C0D}" srcOrd="1" destOrd="0" presId="urn:microsoft.com/office/officeart/2008/layout/HorizontalMultiLevelHierarchy"/>
    <dgm:cxn modelId="{35B64D68-EE55-49DB-AACF-094ECB30A8F3}" type="presParOf" srcId="{F44D3A0B-5DB5-449C-BE38-921BA4512C0D}" destId="{11329993-6234-498B-BAC0-CAB55387B662}" srcOrd="0" destOrd="0" presId="urn:microsoft.com/office/officeart/2008/layout/HorizontalMultiLevelHierarchy"/>
    <dgm:cxn modelId="{F45CD0EC-252C-4C63-B9A8-2435B5674E5C}" type="presParOf" srcId="{F44D3A0B-5DB5-449C-BE38-921BA4512C0D}" destId="{2E37C1BA-4627-4D58-990A-F2C1B4672CE9}" srcOrd="1" destOrd="0" presId="urn:microsoft.com/office/officeart/2008/layout/HorizontalMultiLevelHierarchy"/>
    <dgm:cxn modelId="{4A35A8BF-0A79-4160-B72E-DB9DF49A94C7}" type="presParOf" srcId="{F29D3F9B-2E69-4786-939E-A94AE5AFFF3A}" destId="{5BFA6F23-24C7-4EAE-BE73-742CC075F28C}" srcOrd="2" destOrd="0" presId="urn:microsoft.com/office/officeart/2008/layout/HorizontalMultiLevelHierarchy"/>
    <dgm:cxn modelId="{A11C62D2-12C0-4092-8105-CDA7B220C756}" type="presParOf" srcId="{5BFA6F23-24C7-4EAE-BE73-742CC075F28C}" destId="{5357367D-E23D-4F29-B4B0-907FB13E02F4}" srcOrd="0" destOrd="0" presId="urn:microsoft.com/office/officeart/2008/layout/HorizontalMultiLevelHierarchy"/>
    <dgm:cxn modelId="{3DF5A314-0BF9-4CDD-A1C8-165CBF1107C0}" type="presParOf" srcId="{F29D3F9B-2E69-4786-939E-A94AE5AFFF3A}" destId="{33EF9041-4FD3-479E-95DD-EB1EBE0A795F}" srcOrd="3" destOrd="0" presId="urn:microsoft.com/office/officeart/2008/layout/HorizontalMultiLevelHierarchy"/>
    <dgm:cxn modelId="{53D453C3-9AFD-4182-8731-84DD35985F17}" type="presParOf" srcId="{33EF9041-4FD3-479E-95DD-EB1EBE0A795F}" destId="{7E00884D-0BD2-4028-8CC8-1B9AAA207F43}" srcOrd="0" destOrd="0" presId="urn:microsoft.com/office/officeart/2008/layout/HorizontalMultiLevelHierarchy"/>
    <dgm:cxn modelId="{53E5E8C9-7AD8-4345-BCFC-1848ADC3B9BF}" type="presParOf" srcId="{33EF9041-4FD3-479E-95DD-EB1EBE0A795F}" destId="{D0F457D7-0422-4E68-BA78-78106184AABE}" srcOrd="1" destOrd="0" presId="urn:microsoft.com/office/officeart/2008/layout/HorizontalMultiLevelHierarchy"/>
    <dgm:cxn modelId="{D6A4CD61-F6AA-4F16-8051-6EE28BC9F7D0}" type="presParOf" srcId="{F29D3F9B-2E69-4786-939E-A94AE5AFFF3A}" destId="{10DEBCFD-FCF6-45AF-8FF8-01032688238A}" srcOrd="4" destOrd="0" presId="urn:microsoft.com/office/officeart/2008/layout/HorizontalMultiLevelHierarchy"/>
    <dgm:cxn modelId="{115E1B18-EC58-4BFC-93C9-2EF66539EFD5}" type="presParOf" srcId="{10DEBCFD-FCF6-45AF-8FF8-01032688238A}" destId="{1C866A18-8088-4B0D-96CB-7A0728B37005}" srcOrd="0" destOrd="0" presId="urn:microsoft.com/office/officeart/2008/layout/HorizontalMultiLevelHierarchy"/>
    <dgm:cxn modelId="{4980E047-2B10-4473-A005-6E08896545F1}" type="presParOf" srcId="{F29D3F9B-2E69-4786-939E-A94AE5AFFF3A}" destId="{93283DE7-6B2D-4886-8080-AA47FE0AC88D}" srcOrd="5" destOrd="0" presId="urn:microsoft.com/office/officeart/2008/layout/HorizontalMultiLevelHierarchy"/>
    <dgm:cxn modelId="{DC768A94-2D56-4C35-A160-F85472D18662}" type="presParOf" srcId="{93283DE7-6B2D-4886-8080-AA47FE0AC88D}" destId="{63E7776C-C0D2-4366-8876-8E987DE3B0BE}" srcOrd="0" destOrd="0" presId="urn:microsoft.com/office/officeart/2008/layout/HorizontalMultiLevelHierarchy"/>
    <dgm:cxn modelId="{111F9E1B-15E9-4066-A3E4-C374EEB10B99}" type="presParOf" srcId="{93283DE7-6B2D-4886-8080-AA47FE0AC88D}" destId="{F799B81D-0867-4387-8438-D7AD8AEEC4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10C2A-8719-42A5-9AFB-B7C103D343B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DD55E1-7810-4F8E-8E38-111142637DB6}">
      <dgm:prSet phldrT="[Text]" custT="1"/>
      <dgm:spPr>
        <a:xfrm>
          <a:off x="0" y="0"/>
          <a:ext cx="2239959" cy="51287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00B0F0"/>
              </a:solidFill>
              <a:latin typeface="SABIC Typeface Text Light"/>
              <a:ea typeface="+mn-ea"/>
              <a:cs typeface="SABIC Typeface Text Light"/>
            </a:rPr>
            <a:t>Coating</a:t>
          </a:r>
        </a:p>
      </dgm:t>
    </dgm:pt>
    <dgm:pt modelId="{7E076370-8A3E-4FD5-9E4F-3DF84FBA87DC}" type="parTrans" cxnId="{C0FDBFCC-8A78-41F0-AB4A-39FC25BF3AF4}">
      <dgm:prSet/>
      <dgm:spPr/>
      <dgm:t>
        <a:bodyPr/>
        <a:lstStyle/>
        <a:p>
          <a:endParaRPr lang="en-US"/>
        </a:p>
      </dgm:t>
    </dgm:pt>
    <dgm:pt modelId="{4350B78F-1052-4B03-9DFF-3FE1A6E58ED1}" type="sibTrans" cxnId="{C0FDBFCC-8A78-41F0-AB4A-39FC25BF3AF4}">
      <dgm:prSet/>
      <dgm:spPr/>
      <dgm:t>
        <a:bodyPr/>
        <a:lstStyle/>
        <a:p>
          <a:endParaRPr lang="en-US"/>
        </a:p>
      </dgm:t>
    </dgm:pt>
    <dgm:pt modelId="{A5B5FC49-13FF-4F11-A591-4DA8C9833757}">
      <dgm:prSet phldrT="[Text]" custT="1"/>
      <dgm:spPr>
        <a:xfrm>
          <a:off x="2273440" y="166784"/>
          <a:ext cx="8791839" cy="33356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400" b="1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Thickness:</a:t>
          </a:r>
        </a:p>
        <a:p>
          <a:pPr>
            <a:buNone/>
          </a:pPr>
          <a:r>
            <a:rPr lang="ar-SA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&lt;</a:t>
          </a: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200 µm for atmospheric exposure</a:t>
          </a:r>
        </a:p>
        <a:p>
          <a:pPr>
            <a:buNone/>
          </a:pPr>
          <a:r>
            <a:rPr lang="ar-SA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&lt;</a:t>
          </a: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300 µm for immersed service, depends on duty </a:t>
          </a:r>
        </a:p>
      </dgm:t>
    </dgm:pt>
    <dgm:pt modelId="{938E5642-B8B8-487B-9AB1-549FB8393130}" type="parTrans" cxnId="{DDF1F2AD-0B76-485C-A210-CFE50110FCD9}">
      <dgm:prSet/>
      <dgm:spPr/>
      <dgm:t>
        <a:bodyPr/>
        <a:lstStyle/>
        <a:p>
          <a:endParaRPr lang="en-US"/>
        </a:p>
      </dgm:t>
    </dgm:pt>
    <dgm:pt modelId="{C9A6A08B-B906-4CE3-8E00-C52E00B18799}" type="sibTrans" cxnId="{DDF1F2AD-0B76-485C-A210-CFE50110FCD9}">
      <dgm:prSet/>
      <dgm:spPr/>
      <dgm:t>
        <a:bodyPr/>
        <a:lstStyle/>
        <a:p>
          <a:endParaRPr lang="en-US"/>
        </a:p>
      </dgm:t>
    </dgm:pt>
    <dgm:pt modelId="{409D08E4-BEB1-4ECF-BE54-E5865AA887C2}">
      <dgm:prSet phldrT="[Text]" custT="1"/>
      <dgm:spPr>
        <a:xfrm>
          <a:off x="2273528" y="1813547"/>
          <a:ext cx="8791839" cy="12863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en-US" sz="2400" b="1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Application:</a:t>
          </a:r>
        </a:p>
        <a:p>
          <a:pPr algn="just">
            <a:buNone/>
          </a:pP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Protect steel and concrete from environments and prevent/delay deterioration </a:t>
          </a:r>
        </a:p>
      </dgm:t>
    </dgm:pt>
    <dgm:pt modelId="{49D60262-1A7E-4E9C-AF8A-F7762975A924}" type="parTrans" cxnId="{9733F20A-AEEB-4D8A-9D17-B8CFE6B37A42}">
      <dgm:prSet/>
      <dgm:spPr/>
      <dgm:t>
        <a:bodyPr/>
        <a:lstStyle/>
        <a:p>
          <a:endParaRPr lang="en-US"/>
        </a:p>
      </dgm:t>
    </dgm:pt>
    <dgm:pt modelId="{A22C5E26-28DB-4F2C-BD1A-7D0E4582E916}" type="sibTrans" cxnId="{9733F20A-AEEB-4D8A-9D17-B8CFE6B37A42}">
      <dgm:prSet/>
      <dgm:spPr/>
      <dgm:t>
        <a:bodyPr/>
        <a:lstStyle/>
        <a:p>
          <a:endParaRPr lang="en-US"/>
        </a:p>
      </dgm:t>
    </dgm:pt>
    <dgm:pt modelId="{F599BD4F-FFBE-474F-94CC-DE59C9A0D901}" type="pres">
      <dgm:prSet presAssocID="{D4910C2A-8719-42A5-9AFB-B7C103D343BF}" presName="vert0" presStyleCnt="0">
        <dgm:presLayoutVars>
          <dgm:dir/>
          <dgm:animOne val="branch"/>
          <dgm:animLvl val="lvl"/>
        </dgm:presLayoutVars>
      </dgm:prSet>
      <dgm:spPr/>
    </dgm:pt>
    <dgm:pt modelId="{E7A3B197-4ABA-42E9-AEF1-9847EFA1DFE3}" type="pres">
      <dgm:prSet presAssocID="{99DD55E1-7810-4F8E-8E38-111142637DB6}" presName="thickLine" presStyleLbl="alignNode1" presStyleIdx="0" presStyleCnt="1"/>
      <dgm:spPr>
        <a:xfrm>
          <a:off x="0" y="0"/>
          <a:ext cx="11199796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A12AF1A-7DC9-4C1F-B57F-226BBB3F3616}" type="pres">
      <dgm:prSet presAssocID="{99DD55E1-7810-4F8E-8E38-111142637DB6}" presName="horz1" presStyleCnt="0"/>
      <dgm:spPr/>
    </dgm:pt>
    <dgm:pt modelId="{7241CC27-F267-4BC7-A42D-4F498CC9FB21}" type="pres">
      <dgm:prSet presAssocID="{99DD55E1-7810-4F8E-8E38-111142637DB6}" presName="tx1" presStyleLbl="revTx" presStyleIdx="0" presStyleCnt="3"/>
      <dgm:spPr/>
    </dgm:pt>
    <dgm:pt modelId="{25586ABE-2329-4271-A8FE-71FE35450369}" type="pres">
      <dgm:prSet presAssocID="{99DD55E1-7810-4F8E-8E38-111142637DB6}" presName="vert1" presStyleCnt="0"/>
      <dgm:spPr/>
    </dgm:pt>
    <dgm:pt modelId="{B98B9D61-3EFF-498D-971E-52F99D079844}" type="pres">
      <dgm:prSet presAssocID="{A5B5FC49-13FF-4F11-A591-4DA8C9833757}" presName="vertSpace2a" presStyleCnt="0"/>
      <dgm:spPr/>
    </dgm:pt>
    <dgm:pt modelId="{2E82FC6C-A81E-475F-9B76-6FF0AFE5D89C}" type="pres">
      <dgm:prSet presAssocID="{A5B5FC49-13FF-4F11-A591-4DA8C9833757}" presName="horz2" presStyleCnt="0"/>
      <dgm:spPr/>
    </dgm:pt>
    <dgm:pt modelId="{70285850-4074-42D2-A675-7FCBD4119130}" type="pres">
      <dgm:prSet presAssocID="{A5B5FC49-13FF-4F11-A591-4DA8C9833757}" presName="horzSpace2" presStyleCnt="0"/>
      <dgm:spPr/>
    </dgm:pt>
    <dgm:pt modelId="{4153E7B0-B536-4E2E-8493-B2E2F9515769}" type="pres">
      <dgm:prSet presAssocID="{A5B5FC49-13FF-4F11-A591-4DA8C9833757}" presName="tx2" presStyleLbl="revTx" presStyleIdx="1" presStyleCnt="3" custLinFactNeighborX="-1530"/>
      <dgm:spPr/>
    </dgm:pt>
    <dgm:pt modelId="{BB72CE97-D4AC-4AFF-80FC-3D423BB15315}" type="pres">
      <dgm:prSet presAssocID="{A5B5FC49-13FF-4F11-A591-4DA8C9833757}" presName="vert2" presStyleCnt="0"/>
      <dgm:spPr/>
    </dgm:pt>
    <dgm:pt modelId="{CCA4358F-792E-469D-9FC8-F6C8D4AE8BE8}" type="pres">
      <dgm:prSet presAssocID="{A5B5FC49-13FF-4F11-A591-4DA8C9833757}" presName="thinLine2b" presStyleLbl="callout" presStyleIdx="0" presStyleCnt="2" custLinFactY="-900000" custLinFactNeighborY="-939248"/>
      <dgm:spPr>
        <a:xfrm>
          <a:off x="2239959" y="1611953"/>
          <a:ext cx="8959836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B2AAA3D-E923-48B2-846A-4F15DEA3FAC2}" type="pres">
      <dgm:prSet presAssocID="{A5B5FC49-13FF-4F11-A591-4DA8C9833757}" presName="vertSpace2b" presStyleCnt="0"/>
      <dgm:spPr/>
    </dgm:pt>
    <dgm:pt modelId="{A33323B3-E098-4594-881B-24CF6CE0543A}" type="pres">
      <dgm:prSet presAssocID="{409D08E4-BEB1-4ECF-BE54-E5865AA887C2}" presName="horz2" presStyleCnt="0"/>
      <dgm:spPr/>
    </dgm:pt>
    <dgm:pt modelId="{E9662A95-C53B-4A73-92BB-8B75318EE453}" type="pres">
      <dgm:prSet presAssocID="{409D08E4-BEB1-4ECF-BE54-E5865AA887C2}" presName="horzSpace2" presStyleCnt="0"/>
      <dgm:spPr/>
    </dgm:pt>
    <dgm:pt modelId="{AAF5C69C-FC76-4BD9-B96F-12C4663BAA7B}" type="pres">
      <dgm:prSet presAssocID="{409D08E4-BEB1-4ECF-BE54-E5865AA887C2}" presName="tx2" presStyleLbl="revTx" presStyleIdx="2" presStyleCnt="3" custScaleX="99519" custScaleY="38562" custLinFactNeighborX="-1529" custLinFactNeighborY="-55632"/>
      <dgm:spPr/>
    </dgm:pt>
    <dgm:pt modelId="{24E151BF-EAC2-4708-8947-F86151D89DBC}" type="pres">
      <dgm:prSet presAssocID="{409D08E4-BEB1-4ECF-BE54-E5865AA887C2}" presName="vert2" presStyleCnt="0"/>
      <dgm:spPr/>
    </dgm:pt>
    <dgm:pt modelId="{618B4B25-E632-4252-BC1E-52CEF172B162}" type="pres">
      <dgm:prSet presAssocID="{409D08E4-BEB1-4ECF-BE54-E5865AA887C2}" presName="thinLine2b" presStyleLbl="callout" presStyleIdx="1" presStyleCnt="2" custLinFactY="-827735" custLinFactNeighborY="-900000"/>
      <dgm:spPr>
        <a:xfrm>
          <a:off x="2239959" y="3156521"/>
          <a:ext cx="8959836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A2EC8D7-C985-46DA-BED8-C81A5739B9A7}" type="pres">
      <dgm:prSet presAssocID="{409D08E4-BEB1-4ECF-BE54-E5865AA887C2}" presName="vertSpace2b" presStyleCnt="0"/>
      <dgm:spPr/>
    </dgm:pt>
  </dgm:ptLst>
  <dgm:cxnLst>
    <dgm:cxn modelId="{9733F20A-AEEB-4D8A-9D17-B8CFE6B37A42}" srcId="{99DD55E1-7810-4F8E-8E38-111142637DB6}" destId="{409D08E4-BEB1-4ECF-BE54-E5865AA887C2}" srcOrd="1" destOrd="0" parTransId="{49D60262-1A7E-4E9C-AF8A-F7762975A924}" sibTransId="{A22C5E26-28DB-4F2C-BD1A-7D0E4582E916}"/>
    <dgm:cxn modelId="{AFF4273F-B235-434C-B336-73894AEF9622}" type="presOf" srcId="{99DD55E1-7810-4F8E-8E38-111142637DB6}" destId="{7241CC27-F267-4BC7-A42D-4F498CC9FB21}" srcOrd="0" destOrd="0" presId="urn:microsoft.com/office/officeart/2008/layout/LinedList"/>
    <dgm:cxn modelId="{C6D7874B-3FA5-4D35-898B-F53771C17123}" type="presOf" srcId="{409D08E4-BEB1-4ECF-BE54-E5865AA887C2}" destId="{AAF5C69C-FC76-4BD9-B96F-12C4663BAA7B}" srcOrd="0" destOrd="0" presId="urn:microsoft.com/office/officeart/2008/layout/LinedList"/>
    <dgm:cxn modelId="{CDBA0E55-1FC8-42F3-912C-F0689CAF42B6}" type="presOf" srcId="{A5B5FC49-13FF-4F11-A591-4DA8C9833757}" destId="{4153E7B0-B536-4E2E-8493-B2E2F9515769}" srcOrd="0" destOrd="0" presId="urn:microsoft.com/office/officeart/2008/layout/LinedList"/>
    <dgm:cxn modelId="{DDF1F2AD-0B76-485C-A210-CFE50110FCD9}" srcId="{99DD55E1-7810-4F8E-8E38-111142637DB6}" destId="{A5B5FC49-13FF-4F11-A591-4DA8C9833757}" srcOrd="0" destOrd="0" parTransId="{938E5642-B8B8-487B-9AB1-549FB8393130}" sibTransId="{C9A6A08B-B906-4CE3-8E00-C52E00B18799}"/>
    <dgm:cxn modelId="{538722B7-2D91-462B-919F-644B0989E427}" type="presOf" srcId="{D4910C2A-8719-42A5-9AFB-B7C103D343BF}" destId="{F599BD4F-FFBE-474F-94CC-DE59C9A0D901}" srcOrd="0" destOrd="0" presId="urn:microsoft.com/office/officeart/2008/layout/LinedList"/>
    <dgm:cxn modelId="{C0FDBFCC-8A78-41F0-AB4A-39FC25BF3AF4}" srcId="{D4910C2A-8719-42A5-9AFB-B7C103D343BF}" destId="{99DD55E1-7810-4F8E-8E38-111142637DB6}" srcOrd="0" destOrd="0" parTransId="{7E076370-8A3E-4FD5-9E4F-3DF84FBA87DC}" sibTransId="{4350B78F-1052-4B03-9DFF-3FE1A6E58ED1}"/>
    <dgm:cxn modelId="{D05D3C76-B08F-4DE4-A347-5ED29106B3DA}" type="presParOf" srcId="{F599BD4F-FFBE-474F-94CC-DE59C9A0D901}" destId="{E7A3B197-4ABA-42E9-AEF1-9847EFA1DFE3}" srcOrd="0" destOrd="0" presId="urn:microsoft.com/office/officeart/2008/layout/LinedList"/>
    <dgm:cxn modelId="{006858ED-196F-4589-B614-DA2A306727AA}" type="presParOf" srcId="{F599BD4F-FFBE-474F-94CC-DE59C9A0D901}" destId="{9A12AF1A-7DC9-4C1F-B57F-226BBB3F3616}" srcOrd="1" destOrd="0" presId="urn:microsoft.com/office/officeart/2008/layout/LinedList"/>
    <dgm:cxn modelId="{A8C8B289-ECCE-4FFB-A63A-B97F4CBAE3EE}" type="presParOf" srcId="{9A12AF1A-7DC9-4C1F-B57F-226BBB3F3616}" destId="{7241CC27-F267-4BC7-A42D-4F498CC9FB21}" srcOrd="0" destOrd="0" presId="urn:microsoft.com/office/officeart/2008/layout/LinedList"/>
    <dgm:cxn modelId="{E8286A16-B89E-4590-86A7-CC615675C451}" type="presParOf" srcId="{9A12AF1A-7DC9-4C1F-B57F-226BBB3F3616}" destId="{25586ABE-2329-4271-A8FE-71FE35450369}" srcOrd="1" destOrd="0" presId="urn:microsoft.com/office/officeart/2008/layout/LinedList"/>
    <dgm:cxn modelId="{92ACC677-AE5A-47DA-B919-759593D182FD}" type="presParOf" srcId="{25586ABE-2329-4271-A8FE-71FE35450369}" destId="{B98B9D61-3EFF-498D-971E-52F99D079844}" srcOrd="0" destOrd="0" presId="urn:microsoft.com/office/officeart/2008/layout/LinedList"/>
    <dgm:cxn modelId="{A6E926B3-BA55-4A01-8184-EFFE85796221}" type="presParOf" srcId="{25586ABE-2329-4271-A8FE-71FE35450369}" destId="{2E82FC6C-A81E-475F-9B76-6FF0AFE5D89C}" srcOrd="1" destOrd="0" presId="urn:microsoft.com/office/officeart/2008/layout/LinedList"/>
    <dgm:cxn modelId="{E43C665A-51A8-4510-940C-2F4980045735}" type="presParOf" srcId="{2E82FC6C-A81E-475F-9B76-6FF0AFE5D89C}" destId="{70285850-4074-42D2-A675-7FCBD4119130}" srcOrd="0" destOrd="0" presId="urn:microsoft.com/office/officeart/2008/layout/LinedList"/>
    <dgm:cxn modelId="{E15DE24F-2CC7-45FB-957C-9101427973CA}" type="presParOf" srcId="{2E82FC6C-A81E-475F-9B76-6FF0AFE5D89C}" destId="{4153E7B0-B536-4E2E-8493-B2E2F9515769}" srcOrd="1" destOrd="0" presId="urn:microsoft.com/office/officeart/2008/layout/LinedList"/>
    <dgm:cxn modelId="{282953A7-765F-42A5-B1F7-0CA83CEB52AB}" type="presParOf" srcId="{2E82FC6C-A81E-475F-9B76-6FF0AFE5D89C}" destId="{BB72CE97-D4AC-4AFF-80FC-3D423BB15315}" srcOrd="2" destOrd="0" presId="urn:microsoft.com/office/officeart/2008/layout/LinedList"/>
    <dgm:cxn modelId="{24C70387-B414-4F1F-94F5-927F718A8646}" type="presParOf" srcId="{25586ABE-2329-4271-A8FE-71FE35450369}" destId="{CCA4358F-792E-469D-9FC8-F6C8D4AE8BE8}" srcOrd="2" destOrd="0" presId="urn:microsoft.com/office/officeart/2008/layout/LinedList"/>
    <dgm:cxn modelId="{2DEBC8FA-E877-43C1-B5BE-49E18E896025}" type="presParOf" srcId="{25586ABE-2329-4271-A8FE-71FE35450369}" destId="{7B2AAA3D-E923-48B2-846A-4F15DEA3FAC2}" srcOrd="3" destOrd="0" presId="urn:microsoft.com/office/officeart/2008/layout/LinedList"/>
    <dgm:cxn modelId="{60734972-EC2D-4C05-AC9F-6B14DD10603C}" type="presParOf" srcId="{25586ABE-2329-4271-A8FE-71FE35450369}" destId="{A33323B3-E098-4594-881B-24CF6CE0543A}" srcOrd="4" destOrd="0" presId="urn:microsoft.com/office/officeart/2008/layout/LinedList"/>
    <dgm:cxn modelId="{0B46DE03-8474-482C-91E6-B71F617EC575}" type="presParOf" srcId="{A33323B3-E098-4594-881B-24CF6CE0543A}" destId="{E9662A95-C53B-4A73-92BB-8B75318EE453}" srcOrd="0" destOrd="0" presId="urn:microsoft.com/office/officeart/2008/layout/LinedList"/>
    <dgm:cxn modelId="{55AC0C78-A923-498D-97F6-FF4C4660D75E}" type="presParOf" srcId="{A33323B3-E098-4594-881B-24CF6CE0543A}" destId="{AAF5C69C-FC76-4BD9-B96F-12C4663BAA7B}" srcOrd="1" destOrd="0" presId="urn:microsoft.com/office/officeart/2008/layout/LinedList"/>
    <dgm:cxn modelId="{4BC5F5C9-6022-4EE6-8CE8-CB8512CA040F}" type="presParOf" srcId="{A33323B3-E098-4594-881B-24CF6CE0543A}" destId="{24E151BF-EAC2-4708-8947-F86151D89DBC}" srcOrd="2" destOrd="0" presId="urn:microsoft.com/office/officeart/2008/layout/LinedList"/>
    <dgm:cxn modelId="{1D798FD4-1132-4A6E-91B0-97CD9F6BBA8A}" type="presParOf" srcId="{25586ABE-2329-4271-A8FE-71FE35450369}" destId="{618B4B25-E632-4252-BC1E-52CEF172B162}" srcOrd="5" destOrd="0" presId="urn:microsoft.com/office/officeart/2008/layout/LinedList"/>
    <dgm:cxn modelId="{711BE76A-AC5E-4544-B07E-70A006F3B5BB}" type="presParOf" srcId="{25586ABE-2329-4271-A8FE-71FE35450369}" destId="{BA2EC8D7-C985-46DA-BED8-C81A5739B9A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664EB-0345-4929-A808-31F05BC8DFE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7D9D62-5345-404F-A7A7-E649A5CCFADB}">
      <dgm:prSet phldrT="[Text]"/>
      <dgm:spPr>
        <a:xfrm>
          <a:off x="566919" y="386400"/>
          <a:ext cx="10557750" cy="773203"/>
        </a:xfrm>
        <a:prstGeom prst="rect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All coatings, given the right conditions, can shield CP</a:t>
          </a:r>
          <a:endParaRPr lang="en-US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gm:t>
    </dgm:pt>
    <dgm:pt modelId="{D223118F-8118-4790-B24F-B157A4D44838}" type="parTrans" cxnId="{479533F6-B8C2-41CC-984A-54EB606B8EDA}">
      <dgm:prSet/>
      <dgm:spPr/>
      <dgm:t>
        <a:bodyPr/>
        <a:lstStyle/>
        <a:p>
          <a:endParaRPr lang="en-US"/>
        </a:p>
      </dgm:t>
    </dgm:pt>
    <dgm:pt modelId="{5EF89366-F95B-4B00-93B9-801C8813DE0F}" type="sibTrans" cxnId="{479533F6-B8C2-41CC-984A-54EB606B8EDA}">
      <dgm:prSet/>
      <dgm:spPr>
        <a:xfrm>
          <a:off x="-5682753" y="-869876"/>
          <a:ext cx="6765777" cy="6765777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3A72931-CF15-475C-B851-7E1F47CA09D1}">
      <dgm:prSet/>
      <dgm:spPr>
        <a:xfrm>
          <a:off x="1010214" y="1546407"/>
          <a:ext cx="10114454" cy="773203"/>
        </a:xfrm>
        <a:prstGeom prst="rect">
          <a:avLst/>
        </a:prstGeom>
        <a:solidFill>
          <a:srgbClr val="041E4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No coating will shield CP if well bonded to the substrate</a:t>
          </a:r>
          <a:endParaRPr lang="en-US" b="1" dirty="0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gm:t>
    </dgm:pt>
    <dgm:pt modelId="{518C2063-92F7-4DC2-B776-E29262950891}" type="parTrans" cxnId="{926C7EC4-31C9-41F6-8D3D-7F2CEE562E46}">
      <dgm:prSet/>
      <dgm:spPr/>
      <dgm:t>
        <a:bodyPr/>
        <a:lstStyle/>
        <a:p>
          <a:endParaRPr lang="en-US"/>
        </a:p>
      </dgm:t>
    </dgm:pt>
    <dgm:pt modelId="{B591F809-42BB-485A-A2A8-6C8A7B25A309}" type="sibTrans" cxnId="{926C7EC4-31C9-41F6-8D3D-7F2CEE562E46}">
      <dgm:prSet/>
      <dgm:spPr/>
      <dgm:t>
        <a:bodyPr/>
        <a:lstStyle/>
        <a:p>
          <a:endParaRPr lang="en-US"/>
        </a:p>
      </dgm:t>
    </dgm:pt>
    <dgm:pt modelId="{67165778-D9F0-46F4-A799-7A6C3B5BF786}">
      <dgm:prSet/>
      <dgm:spPr>
        <a:xfrm>
          <a:off x="1010214" y="2706413"/>
          <a:ext cx="10114454" cy="773203"/>
        </a:xfrm>
        <a:prstGeom prst="rect">
          <a:avLst/>
        </a:prstGeom>
        <a:solidFill>
          <a:srgbClr val="E3520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In the absence of electrolyte, shielding cannot occur</a:t>
          </a:r>
          <a:endParaRPr lang="en-US" b="1" dirty="0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gm:t>
    </dgm:pt>
    <dgm:pt modelId="{470FABB1-ACCB-49EF-8AE7-A2D25204900B}" type="parTrans" cxnId="{9C2F5072-2206-40BA-BC4E-68995A6530F3}">
      <dgm:prSet/>
      <dgm:spPr/>
      <dgm:t>
        <a:bodyPr/>
        <a:lstStyle/>
        <a:p>
          <a:endParaRPr lang="en-US"/>
        </a:p>
      </dgm:t>
    </dgm:pt>
    <dgm:pt modelId="{DA083914-FE31-4E97-9C94-7B3EACF4FE5A}" type="sibTrans" cxnId="{9C2F5072-2206-40BA-BC4E-68995A6530F3}">
      <dgm:prSet/>
      <dgm:spPr/>
      <dgm:t>
        <a:bodyPr/>
        <a:lstStyle/>
        <a:p>
          <a:endParaRPr lang="en-US"/>
        </a:p>
      </dgm:t>
    </dgm:pt>
    <dgm:pt modelId="{A62463C7-AF96-445C-886D-D04419A07D55}">
      <dgm:prSet/>
      <dgm:spPr>
        <a:xfrm>
          <a:off x="566919" y="3866420"/>
          <a:ext cx="10557750" cy="773203"/>
        </a:xfrm>
        <a:prstGeom prst="rect">
          <a:avLst/>
        </a:prstGeom>
        <a:solidFill>
          <a:srgbClr val="9395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CP shielding is in fact an outlier regarding pipeline service, But shielding has been the cause of notable failures</a:t>
          </a:r>
        </a:p>
      </dgm:t>
    </dgm:pt>
    <dgm:pt modelId="{90744D47-FC7B-4065-AF0F-D154B0F855A4}" type="parTrans" cxnId="{72D0EB6B-2562-439D-9F41-60B21560CE56}">
      <dgm:prSet/>
      <dgm:spPr/>
      <dgm:t>
        <a:bodyPr/>
        <a:lstStyle/>
        <a:p>
          <a:endParaRPr lang="en-US"/>
        </a:p>
      </dgm:t>
    </dgm:pt>
    <dgm:pt modelId="{F69663CA-21E0-4535-A73E-61030DB4802E}" type="sibTrans" cxnId="{72D0EB6B-2562-439D-9F41-60B21560CE56}">
      <dgm:prSet/>
      <dgm:spPr/>
      <dgm:t>
        <a:bodyPr/>
        <a:lstStyle/>
        <a:p>
          <a:endParaRPr lang="en-US"/>
        </a:p>
      </dgm:t>
    </dgm:pt>
    <dgm:pt modelId="{7EA15760-9D56-4708-85BD-0440B7974F03}" type="pres">
      <dgm:prSet presAssocID="{864664EB-0345-4929-A808-31F05BC8DFEB}" presName="Name0" presStyleCnt="0">
        <dgm:presLayoutVars>
          <dgm:chMax val="7"/>
          <dgm:chPref val="7"/>
          <dgm:dir/>
        </dgm:presLayoutVars>
      </dgm:prSet>
      <dgm:spPr/>
    </dgm:pt>
    <dgm:pt modelId="{663328F9-55C1-422A-B0E1-546575762089}" type="pres">
      <dgm:prSet presAssocID="{864664EB-0345-4929-A808-31F05BC8DFEB}" presName="Name1" presStyleCnt="0"/>
      <dgm:spPr/>
    </dgm:pt>
    <dgm:pt modelId="{1FDB0A1E-2F47-4DE7-A72D-DE03C18DC3FC}" type="pres">
      <dgm:prSet presAssocID="{864664EB-0345-4929-A808-31F05BC8DFEB}" presName="cycle" presStyleCnt="0"/>
      <dgm:spPr/>
    </dgm:pt>
    <dgm:pt modelId="{9E7CFFFE-F955-4E22-B612-4CAF286846FD}" type="pres">
      <dgm:prSet presAssocID="{864664EB-0345-4929-A808-31F05BC8DFEB}" presName="srcNode" presStyleLbl="node1" presStyleIdx="0" presStyleCnt="4"/>
      <dgm:spPr/>
    </dgm:pt>
    <dgm:pt modelId="{8399EEAD-9DF7-4E1D-88CB-23A2BE4A1573}" type="pres">
      <dgm:prSet presAssocID="{864664EB-0345-4929-A808-31F05BC8DFEB}" presName="conn" presStyleLbl="parChTrans1D2" presStyleIdx="0" presStyleCnt="1"/>
      <dgm:spPr/>
    </dgm:pt>
    <dgm:pt modelId="{07E88C4F-765F-4D35-873C-8880129BBCC7}" type="pres">
      <dgm:prSet presAssocID="{864664EB-0345-4929-A808-31F05BC8DFEB}" presName="extraNode" presStyleLbl="node1" presStyleIdx="0" presStyleCnt="4"/>
      <dgm:spPr/>
    </dgm:pt>
    <dgm:pt modelId="{239F8A55-B43F-4770-827B-A9F02C7677F4}" type="pres">
      <dgm:prSet presAssocID="{864664EB-0345-4929-A808-31F05BC8DFEB}" presName="dstNode" presStyleLbl="node1" presStyleIdx="0" presStyleCnt="4"/>
      <dgm:spPr/>
    </dgm:pt>
    <dgm:pt modelId="{538F68C8-7F8D-4C9A-B51A-D4AB0CAB4071}" type="pres">
      <dgm:prSet presAssocID="{117D9D62-5345-404F-A7A7-E649A5CCFADB}" presName="text_1" presStyleLbl="node1" presStyleIdx="0" presStyleCnt="4">
        <dgm:presLayoutVars>
          <dgm:bulletEnabled val="1"/>
        </dgm:presLayoutVars>
      </dgm:prSet>
      <dgm:spPr/>
    </dgm:pt>
    <dgm:pt modelId="{0D66628D-4A61-48AF-811B-D6E732CD0432}" type="pres">
      <dgm:prSet presAssocID="{117D9D62-5345-404F-A7A7-E649A5CCFADB}" presName="accent_1" presStyleCnt="0"/>
      <dgm:spPr/>
    </dgm:pt>
    <dgm:pt modelId="{917B2280-F1A8-46F6-86DE-10F64C5D9D10}" type="pres">
      <dgm:prSet presAssocID="{117D9D62-5345-404F-A7A7-E649A5CCFADB}" presName="accentRepeatNode" presStyleLbl="solidFgAcc1" presStyleIdx="0" presStyleCnt="4"/>
      <dgm:spPr>
        <a:xfrm>
          <a:off x="83666" y="289750"/>
          <a:ext cx="966504" cy="9665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AFD5DC9-2F52-4FCF-8B2D-CDC763A67E0A}" type="pres">
      <dgm:prSet presAssocID="{53A72931-CF15-475C-B851-7E1F47CA09D1}" presName="text_2" presStyleLbl="node1" presStyleIdx="1" presStyleCnt="4">
        <dgm:presLayoutVars>
          <dgm:bulletEnabled val="1"/>
        </dgm:presLayoutVars>
      </dgm:prSet>
      <dgm:spPr/>
    </dgm:pt>
    <dgm:pt modelId="{F1A1322A-98FB-4A33-9E76-C5157C27FBFA}" type="pres">
      <dgm:prSet presAssocID="{53A72931-CF15-475C-B851-7E1F47CA09D1}" presName="accent_2" presStyleCnt="0"/>
      <dgm:spPr/>
    </dgm:pt>
    <dgm:pt modelId="{F8E5A11F-13DD-46B7-B2AD-3614549D662A}" type="pres">
      <dgm:prSet presAssocID="{53A72931-CF15-475C-B851-7E1F47CA09D1}" presName="accentRepeatNode" presStyleLbl="solidFgAcc1" presStyleIdx="1" presStyleCnt="4"/>
      <dgm:spPr>
        <a:xfrm>
          <a:off x="526962" y="1449756"/>
          <a:ext cx="966504" cy="9665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41E4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20EF38-385A-4C2C-A9E5-B659B4B2BF74}" type="pres">
      <dgm:prSet presAssocID="{67165778-D9F0-46F4-A799-7A6C3B5BF786}" presName="text_3" presStyleLbl="node1" presStyleIdx="2" presStyleCnt="4">
        <dgm:presLayoutVars>
          <dgm:bulletEnabled val="1"/>
        </dgm:presLayoutVars>
      </dgm:prSet>
      <dgm:spPr/>
    </dgm:pt>
    <dgm:pt modelId="{31529650-C484-4C99-AF58-97D08E003DBE}" type="pres">
      <dgm:prSet presAssocID="{67165778-D9F0-46F4-A799-7A6C3B5BF786}" presName="accent_3" presStyleCnt="0"/>
      <dgm:spPr/>
    </dgm:pt>
    <dgm:pt modelId="{1E0052F7-4AE3-4CB6-91B2-0E3B0EB8FD55}" type="pres">
      <dgm:prSet presAssocID="{67165778-D9F0-46F4-A799-7A6C3B5BF786}" presName="accentRepeatNode" presStyleLbl="solidFgAcc1" presStyleIdx="2" presStyleCnt="4"/>
      <dgm:spPr>
        <a:xfrm>
          <a:off x="526962" y="2609763"/>
          <a:ext cx="966504" cy="9665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3520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5DF31D0-24E4-4340-A2FE-9F28F5728943}" type="pres">
      <dgm:prSet presAssocID="{A62463C7-AF96-445C-886D-D04419A07D55}" presName="text_4" presStyleLbl="node1" presStyleIdx="3" presStyleCnt="4">
        <dgm:presLayoutVars>
          <dgm:bulletEnabled val="1"/>
        </dgm:presLayoutVars>
      </dgm:prSet>
      <dgm:spPr/>
    </dgm:pt>
    <dgm:pt modelId="{4F063DB7-AF17-481B-AE9E-54671D604E21}" type="pres">
      <dgm:prSet presAssocID="{A62463C7-AF96-445C-886D-D04419A07D55}" presName="accent_4" presStyleCnt="0"/>
      <dgm:spPr/>
    </dgm:pt>
    <dgm:pt modelId="{22E0DE1A-62E7-4631-933D-9F277DF37E20}" type="pres">
      <dgm:prSet presAssocID="{A62463C7-AF96-445C-886D-D04419A07D55}" presName="accentRepeatNode" presStyleLbl="solidFgAcc1" presStyleIdx="3" presStyleCnt="4"/>
      <dgm:spPr>
        <a:xfrm>
          <a:off x="83666" y="3769770"/>
          <a:ext cx="966504" cy="9665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395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D146EE0E-3DA6-4FD9-978B-45A24D4BB651}" type="presOf" srcId="{5EF89366-F95B-4B00-93B9-801C8813DE0F}" destId="{8399EEAD-9DF7-4E1D-88CB-23A2BE4A1573}" srcOrd="0" destOrd="0" presId="urn:microsoft.com/office/officeart/2008/layout/VerticalCurvedList"/>
    <dgm:cxn modelId="{64591F37-B882-4084-9672-668B842DEE67}" type="presOf" srcId="{53A72931-CF15-475C-B851-7E1F47CA09D1}" destId="{0AFD5DC9-2F52-4FCF-8B2D-CDC763A67E0A}" srcOrd="0" destOrd="0" presId="urn:microsoft.com/office/officeart/2008/layout/VerticalCurvedList"/>
    <dgm:cxn modelId="{C39E243C-9770-42F9-B455-D495DF2FBC29}" type="presOf" srcId="{864664EB-0345-4929-A808-31F05BC8DFEB}" destId="{7EA15760-9D56-4708-85BD-0440B7974F03}" srcOrd="0" destOrd="0" presId="urn:microsoft.com/office/officeart/2008/layout/VerticalCurvedList"/>
    <dgm:cxn modelId="{72D0EB6B-2562-439D-9F41-60B21560CE56}" srcId="{864664EB-0345-4929-A808-31F05BC8DFEB}" destId="{A62463C7-AF96-445C-886D-D04419A07D55}" srcOrd="3" destOrd="0" parTransId="{90744D47-FC7B-4065-AF0F-D154B0F855A4}" sibTransId="{F69663CA-21E0-4535-A73E-61030DB4802E}"/>
    <dgm:cxn modelId="{1A01646F-354C-43A9-9693-ECBB30D5DECF}" type="presOf" srcId="{117D9D62-5345-404F-A7A7-E649A5CCFADB}" destId="{538F68C8-7F8D-4C9A-B51A-D4AB0CAB4071}" srcOrd="0" destOrd="0" presId="urn:microsoft.com/office/officeart/2008/layout/VerticalCurvedList"/>
    <dgm:cxn modelId="{9C2F5072-2206-40BA-BC4E-68995A6530F3}" srcId="{864664EB-0345-4929-A808-31F05BC8DFEB}" destId="{67165778-D9F0-46F4-A799-7A6C3B5BF786}" srcOrd="2" destOrd="0" parTransId="{470FABB1-ACCB-49EF-8AE7-A2D25204900B}" sibTransId="{DA083914-FE31-4E97-9C94-7B3EACF4FE5A}"/>
    <dgm:cxn modelId="{F5CC0ABA-C885-498D-BAA8-3B15A50E9062}" type="presOf" srcId="{A62463C7-AF96-445C-886D-D04419A07D55}" destId="{05DF31D0-24E4-4340-A2FE-9F28F5728943}" srcOrd="0" destOrd="0" presId="urn:microsoft.com/office/officeart/2008/layout/VerticalCurvedList"/>
    <dgm:cxn modelId="{926C7EC4-31C9-41F6-8D3D-7F2CEE562E46}" srcId="{864664EB-0345-4929-A808-31F05BC8DFEB}" destId="{53A72931-CF15-475C-B851-7E1F47CA09D1}" srcOrd="1" destOrd="0" parTransId="{518C2063-92F7-4DC2-B776-E29262950891}" sibTransId="{B591F809-42BB-485A-A2A8-6C8A7B25A309}"/>
    <dgm:cxn modelId="{479533F6-B8C2-41CC-984A-54EB606B8EDA}" srcId="{864664EB-0345-4929-A808-31F05BC8DFEB}" destId="{117D9D62-5345-404F-A7A7-E649A5CCFADB}" srcOrd="0" destOrd="0" parTransId="{D223118F-8118-4790-B24F-B157A4D44838}" sibTransId="{5EF89366-F95B-4B00-93B9-801C8813DE0F}"/>
    <dgm:cxn modelId="{7DE46BF7-FCFE-4AD7-B47A-97603EA94166}" type="presOf" srcId="{67165778-D9F0-46F4-A799-7A6C3B5BF786}" destId="{9F20EF38-385A-4C2C-A9E5-B659B4B2BF74}" srcOrd="0" destOrd="0" presId="urn:microsoft.com/office/officeart/2008/layout/VerticalCurvedList"/>
    <dgm:cxn modelId="{F61D083B-9DEE-4BAA-8A60-E14AA683E794}" type="presParOf" srcId="{7EA15760-9D56-4708-85BD-0440B7974F03}" destId="{663328F9-55C1-422A-B0E1-546575762089}" srcOrd="0" destOrd="0" presId="urn:microsoft.com/office/officeart/2008/layout/VerticalCurvedList"/>
    <dgm:cxn modelId="{DE67B858-5567-45D7-A50E-BBF3DA743BA6}" type="presParOf" srcId="{663328F9-55C1-422A-B0E1-546575762089}" destId="{1FDB0A1E-2F47-4DE7-A72D-DE03C18DC3FC}" srcOrd="0" destOrd="0" presId="urn:microsoft.com/office/officeart/2008/layout/VerticalCurvedList"/>
    <dgm:cxn modelId="{6CB82ADB-FC96-4C41-9326-11062E940D21}" type="presParOf" srcId="{1FDB0A1E-2F47-4DE7-A72D-DE03C18DC3FC}" destId="{9E7CFFFE-F955-4E22-B612-4CAF286846FD}" srcOrd="0" destOrd="0" presId="urn:microsoft.com/office/officeart/2008/layout/VerticalCurvedList"/>
    <dgm:cxn modelId="{65242F47-4B62-43B6-B214-3E1A86362DC5}" type="presParOf" srcId="{1FDB0A1E-2F47-4DE7-A72D-DE03C18DC3FC}" destId="{8399EEAD-9DF7-4E1D-88CB-23A2BE4A1573}" srcOrd="1" destOrd="0" presId="urn:microsoft.com/office/officeart/2008/layout/VerticalCurvedList"/>
    <dgm:cxn modelId="{584B4BC5-3F14-48BF-B082-AC551D43CD96}" type="presParOf" srcId="{1FDB0A1E-2F47-4DE7-A72D-DE03C18DC3FC}" destId="{07E88C4F-765F-4D35-873C-8880129BBCC7}" srcOrd="2" destOrd="0" presId="urn:microsoft.com/office/officeart/2008/layout/VerticalCurvedList"/>
    <dgm:cxn modelId="{D375E58A-3D3D-4E87-B2E9-CC5B0C4A81E8}" type="presParOf" srcId="{1FDB0A1E-2F47-4DE7-A72D-DE03C18DC3FC}" destId="{239F8A55-B43F-4770-827B-A9F02C7677F4}" srcOrd="3" destOrd="0" presId="urn:microsoft.com/office/officeart/2008/layout/VerticalCurvedList"/>
    <dgm:cxn modelId="{038A34B3-4A3A-46BD-8980-9BB4D4C40F7F}" type="presParOf" srcId="{663328F9-55C1-422A-B0E1-546575762089}" destId="{538F68C8-7F8D-4C9A-B51A-D4AB0CAB4071}" srcOrd="1" destOrd="0" presId="urn:microsoft.com/office/officeart/2008/layout/VerticalCurvedList"/>
    <dgm:cxn modelId="{316DD4C6-3C4F-40A1-BC97-AB4BA5415CE6}" type="presParOf" srcId="{663328F9-55C1-422A-B0E1-546575762089}" destId="{0D66628D-4A61-48AF-811B-D6E732CD0432}" srcOrd="2" destOrd="0" presId="urn:microsoft.com/office/officeart/2008/layout/VerticalCurvedList"/>
    <dgm:cxn modelId="{621FF101-0412-4B7B-8A91-76D2A59882A2}" type="presParOf" srcId="{0D66628D-4A61-48AF-811B-D6E732CD0432}" destId="{917B2280-F1A8-46F6-86DE-10F64C5D9D10}" srcOrd="0" destOrd="0" presId="urn:microsoft.com/office/officeart/2008/layout/VerticalCurvedList"/>
    <dgm:cxn modelId="{76C4BDA2-93C2-4597-9187-2A99C1642613}" type="presParOf" srcId="{663328F9-55C1-422A-B0E1-546575762089}" destId="{0AFD5DC9-2F52-4FCF-8B2D-CDC763A67E0A}" srcOrd="3" destOrd="0" presId="urn:microsoft.com/office/officeart/2008/layout/VerticalCurvedList"/>
    <dgm:cxn modelId="{DEE545A5-FAAD-46CB-956C-2DC71FB18AAE}" type="presParOf" srcId="{663328F9-55C1-422A-B0E1-546575762089}" destId="{F1A1322A-98FB-4A33-9E76-C5157C27FBFA}" srcOrd="4" destOrd="0" presId="urn:microsoft.com/office/officeart/2008/layout/VerticalCurvedList"/>
    <dgm:cxn modelId="{CB8BE5A8-CD20-42E9-89D4-187E478BCA54}" type="presParOf" srcId="{F1A1322A-98FB-4A33-9E76-C5157C27FBFA}" destId="{F8E5A11F-13DD-46B7-B2AD-3614549D662A}" srcOrd="0" destOrd="0" presId="urn:microsoft.com/office/officeart/2008/layout/VerticalCurvedList"/>
    <dgm:cxn modelId="{6BF4BE5D-8447-494B-B242-373D8CE5D593}" type="presParOf" srcId="{663328F9-55C1-422A-B0E1-546575762089}" destId="{9F20EF38-385A-4C2C-A9E5-B659B4B2BF74}" srcOrd="5" destOrd="0" presId="urn:microsoft.com/office/officeart/2008/layout/VerticalCurvedList"/>
    <dgm:cxn modelId="{D25F2640-C6C4-4989-8328-460F8E5314A4}" type="presParOf" srcId="{663328F9-55C1-422A-B0E1-546575762089}" destId="{31529650-C484-4C99-AF58-97D08E003DBE}" srcOrd="6" destOrd="0" presId="urn:microsoft.com/office/officeart/2008/layout/VerticalCurvedList"/>
    <dgm:cxn modelId="{9C83CAE3-61C2-45AB-9BC2-2E1C17715493}" type="presParOf" srcId="{31529650-C484-4C99-AF58-97D08E003DBE}" destId="{1E0052F7-4AE3-4CB6-91B2-0E3B0EB8FD55}" srcOrd="0" destOrd="0" presId="urn:microsoft.com/office/officeart/2008/layout/VerticalCurvedList"/>
    <dgm:cxn modelId="{24751D89-A185-4C9F-80F8-5C7CB2C688CC}" type="presParOf" srcId="{663328F9-55C1-422A-B0E1-546575762089}" destId="{05DF31D0-24E4-4340-A2FE-9F28F5728943}" srcOrd="7" destOrd="0" presId="urn:microsoft.com/office/officeart/2008/layout/VerticalCurvedList"/>
    <dgm:cxn modelId="{B2B2ED6E-A6F4-492E-A514-303C2F5511DF}" type="presParOf" srcId="{663328F9-55C1-422A-B0E1-546575762089}" destId="{4F063DB7-AF17-481B-AE9E-54671D604E21}" srcOrd="8" destOrd="0" presId="urn:microsoft.com/office/officeart/2008/layout/VerticalCurvedList"/>
    <dgm:cxn modelId="{C7F2267A-CB32-4059-96DE-0DFE48E6EBA1}" type="presParOf" srcId="{4F063DB7-AF17-481B-AE9E-54671D604E21}" destId="{22E0DE1A-62E7-4631-933D-9F277DF37E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BCFD-FCF6-45AF-8FF8-01032688238A}">
      <dsp:nvSpPr>
        <dsp:cNvPr id="0" name=""/>
        <dsp:cNvSpPr/>
      </dsp:nvSpPr>
      <dsp:spPr>
        <a:xfrm>
          <a:off x="1248713" y="3898900"/>
          <a:ext cx="813565" cy="1315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6782" y="0"/>
              </a:lnTo>
              <a:lnTo>
                <a:pt x="406782" y="1315892"/>
              </a:lnTo>
              <a:lnTo>
                <a:pt x="813565" y="1315892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6818" y="4518169"/>
        <a:ext cx="77354" cy="77354"/>
      </dsp:txXfrm>
    </dsp:sp>
    <dsp:sp modelId="{5BFA6F23-24C7-4EAE-BE73-742CC075F28C}">
      <dsp:nvSpPr>
        <dsp:cNvPr id="0" name=""/>
        <dsp:cNvSpPr/>
      </dsp:nvSpPr>
      <dsp:spPr>
        <a:xfrm>
          <a:off x="1248713" y="3853180"/>
          <a:ext cx="8135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3565" y="4572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5156" y="3878560"/>
        <a:ext cx="40678" cy="40678"/>
      </dsp:txXfrm>
    </dsp:sp>
    <dsp:sp modelId="{6A4A178D-66CD-47FD-9D40-25024F0A962D}">
      <dsp:nvSpPr>
        <dsp:cNvPr id="0" name=""/>
        <dsp:cNvSpPr/>
      </dsp:nvSpPr>
      <dsp:spPr>
        <a:xfrm>
          <a:off x="1248713" y="2583007"/>
          <a:ext cx="813565" cy="1315892"/>
        </a:xfrm>
        <a:custGeom>
          <a:avLst/>
          <a:gdLst/>
          <a:ahLst/>
          <a:cxnLst/>
          <a:rect l="0" t="0" r="0" b="0"/>
          <a:pathLst>
            <a:path>
              <a:moveTo>
                <a:pt x="0" y="1315892"/>
              </a:moveTo>
              <a:lnTo>
                <a:pt x="406782" y="1315892"/>
              </a:lnTo>
              <a:lnTo>
                <a:pt x="406782" y="0"/>
              </a:lnTo>
              <a:lnTo>
                <a:pt x="813565" y="0"/>
              </a:lnTo>
            </a:path>
          </a:pathLst>
        </a:custGeom>
        <a:noFill/>
        <a:ln w="25400" cap="flat" cmpd="sng" algn="ctr">
          <a:solidFill>
            <a:srgbClr val="93959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16818" y="3202276"/>
        <a:ext cx="77354" cy="77354"/>
      </dsp:txXfrm>
    </dsp:sp>
    <dsp:sp modelId="{62D0781A-1B11-44BB-BAA8-B667ABB1CF5B}">
      <dsp:nvSpPr>
        <dsp:cNvPr id="0" name=""/>
        <dsp:cNvSpPr/>
      </dsp:nvSpPr>
      <dsp:spPr>
        <a:xfrm rot="16200000">
          <a:off x="-2635043" y="3278804"/>
          <a:ext cx="6527322" cy="1240191"/>
        </a:xfrm>
        <a:prstGeom prst="rect">
          <a:avLst/>
        </a:prstGeom>
        <a:solidFill>
          <a:srgbClr val="041E4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Shielding Mitigation</a:t>
          </a:r>
          <a:endParaRPr lang="en-US" sz="3200" kern="1200" dirty="0"/>
        </a:p>
      </dsp:txBody>
      <dsp:txXfrm>
        <a:off x="-2635043" y="3278804"/>
        <a:ext cx="6527322" cy="1240191"/>
      </dsp:txXfrm>
    </dsp:sp>
    <dsp:sp modelId="{11329993-6234-498B-BAC0-CAB55387B662}">
      <dsp:nvSpPr>
        <dsp:cNvPr id="0" name=""/>
        <dsp:cNvSpPr/>
      </dsp:nvSpPr>
      <dsp:spPr>
        <a:xfrm>
          <a:off x="2062278" y="2080084"/>
          <a:ext cx="13702599" cy="1005844"/>
        </a:xfrm>
        <a:prstGeom prst="rect">
          <a:avLst/>
        </a:prstGeom>
        <a:solidFill>
          <a:srgbClr val="93959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12713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Pipeline Integrity is mostly managed by close interval  surveys (CP potentials) and remote coating surveys – DCVG, ACVG, Pearson survey and etc.</a:t>
          </a:r>
          <a:endParaRPr lang="en-US" sz="2400" kern="1200" dirty="0"/>
        </a:p>
      </dsp:txBody>
      <dsp:txXfrm>
        <a:off x="2062278" y="2080084"/>
        <a:ext cx="13702599" cy="1005844"/>
      </dsp:txXfrm>
    </dsp:sp>
    <dsp:sp modelId="{7E00884D-0BD2-4028-8CC8-1B9AAA207F43}">
      <dsp:nvSpPr>
        <dsp:cNvPr id="0" name=""/>
        <dsp:cNvSpPr/>
      </dsp:nvSpPr>
      <dsp:spPr>
        <a:xfrm>
          <a:off x="2062278" y="3395977"/>
          <a:ext cx="13702599" cy="1005844"/>
        </a:xfrm>
        <a:prstGeom prst="rect">
          <a:avLst/>
        </a:prstGeom>
        <a:solidFill>
          <a:srgbClr val="93959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12713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Pipeline Integrity can be managed by ILI, but only in pig gable sections, and is a lagging indicator of a corrosion  mitigation problem</a:t>
          </a:r>
          <a:endParaRPr lang="en-US" sz="2400" kern="1200" dirty="0"/>
        </a:p>
      </dsp:txBody>
      <dsp:txXfrm>
        <a:off x="2062278" y="3395977"/>
        <a:ext cx="13702599" cy="1005844"/>
      </dsp:txXfrm>
    </dsp:sp>
    <dsp:sp modelId="{63E7776C-C0D2-4366-8876-8E987DE3B0BE}">
      <dsp:nvSpPr>
        <dsp:cNvPr id="0" name=""/>
        <dsp:cNvSpPr/>
      </dsp:nvSpPr>
      <dsp:spPr>
        <a:xfrm>
          <a:off x="2062278" y="4711870"/>
          <a:ext cx="13702599" cy="1005844"/>
        </a:xfrm>
        <a:prstGeom prst="rect">
          <a:avLst/>
        </a:prstGeom>
        <a:solidFill>
          <a:srgbClr val="93959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12713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When CP shielding is present, must overlay (a) and (b), then  identify that a problem exists</a:t>
          </a:r>
          <a:endParaRPr lang="en-US" sz="2400" kern="1200" dirty="0"/>
        </a:p>
      </dsp:txBody>
      <dsp:txXfrm>
        <a:off x="2062278" y="4711870"/>
        <a:ext cx="13702599" cy="100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3B197-4ABA-42E9-AEF1-9847EFA1DFE3}">
      <dsp:nvSpPr>
        <dsp:cNvPr id="0" name=""/>
        <dsp:cNvSpPr/>
      </dsp:nvSpPr>
      <dsp:spPr>
        <a:xfrm>
          <a:off x="0" y="2504"/>
          <a:ext cx="14652010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1CC27-F267-4BC7-A42D-4F498CC9FB21}">
      <dsp:nvSpPr>
        <dsp:cNvPr id="0" name=""/>
        <dsp:cNvSpPr/>
      </dsp:nvSpPr>
      <dsp:spPr>
        <a:xfrm>
          <a:off x="0" y="2504"/>
          <a:ext cx="2930402" cy="512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B0F0"/>
              </a:solidFill>
              <a:latin typeface="SABIC Typeface Text Light"/>
              <a:ea typeface="+mn-ea"/>
              <a:cs typeface="SABIC Typeface Text Light"/>
            </a:rPr>
            <a:t>Coating</a:t>
          </a:r>
        </a:p>
      </dsp:txBody>
      <dsp:txXfrm>
        <a:off x="0" y="2504"/>
        <a:ext cx="2930402" cy="5123738"/>
      </dsp:txXfrm>
    </dsp:sp>
    <dsp:sp modelId="{4153E7B0-B536-4E2E-8493-B2E2F9515769}">
      <dsp:nvSpPr>
        <dsp:cNvPr id="0" name=""/>
        <dsp:cNvSpPr/>
      </dsp:nvSpPr>
      <dsp:spPr>
        <a:xfrm>
          <a:off x="2974204" y="169125"/>
          <a:ext cx="11501827" cy="333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Thickness: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&lt;</a:t>
          </a: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200 µm for atmospheric exposure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&lt;</a:t>
          </a: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300 µm for immersed service, depends on duty </a:t>
          </a:r>
        </a:p>
      </dsp:txBody>
      <dsp:txXfrm>
        <a:off x="2974204" y="169125"/>
        <a:ext cx="11501827" cy="3332431"/>
      </dsp:txXfrm>
    </dsp:sp>
    <dsp:sp modelId="{CCA4358F-792E-469D-9FC8-F6C8D4AE8BE8}">
      <dsp:nvSpPr>
        <dsp:cNvPr id="0" name=""/>
        <dsp:cNvSpPr/>
      </dsp:nvSpPr>
      <dsp:spPr>
        <a:xfrm>
          <a:off x="2930402" y="1612567"/>
          <a:ext cx="11721608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5C69C-FC76-4BD9-B96F-12C4663BAA7B}">
      <dsp:nvSpPr>
        <dsp:cNvPr id="0" name=""/>
        <dsp:cNvSpPr/>
      </dsp:nvSpPr>
      <dsp:spPr>
        <a:xfrm>
          <a:off x="2974319" y="1814280"/>
          <a:ext cx="11446504" cy="128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Application: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0" dirty="0">
              <a:solidFill>
                <a:srgbClr val="4D4D4D"/>
              </a:solidFill>
              <a:latin typeface="SABIC Typeface Text Light"/>
              <a:ea typeface="+mn-ea"/>
              <a:cs typeface="SABIC Typeface Text" panose="020B0603060202020204" pitchFamily="34" charset="0"/>
            </a:rPr>
            <a:t>Protect steel and concrete from environments and prevent/delay deterioration </a:t>
          </a:r>
        </a:p>
      </dsp:txBody>
      <dsp:txXfrm>
        <a:off x="2974319" y="1814280"/>
        <a:ext cx="11446504" cy="1285052"/>
      </dsp:txXfrm>
    </dsp:sp>
    <dsp:sp modelId="{618B4B25-E632-4252-BC1E-52CEF172B162}">
      <dsp:nvSpPr>
        <dsp:cNvPr id="0" name=""/>
        <dsp:cNvSpPr/>
      </dsp:nvSpPr>
      <dsp:spPr>
        <a:xfrm>
          <a:off x="2930402" y="3155652"/>
          <a:ext cx="11721608" cy="0"/>
        </a:xfrm>
        <a:prstGeom prst="line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9EEAD-9DF7-4E1D-88CB-23A2BE4A1573}">
      <dsp:nvSpPr>
        <dsp:cNvPr id="0" name=""/>
        <dsp:cNvSpPr/>
      </dsp:nvSpPr>
      <dsp:spPr>
        <a:xfrm>
          <a:off x="-8272684" y="-1263614"/>
          <a:ext cx="9842428" cy="9842428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F68C8-7F8D-4C9A-B51A-D4AB0CAB4071}">
      <dsp:nvSpPr>
        <dsp:cNvPr id="0" name=""/>
        <dsp:cNvSpPr/>
      </dsp:nvSpPr>
      <dsp:spPr>
        <a:xfrm>
          <a:off x="821031" y="562392"/>
          <a:ext cx="15684032" cy="1125370"/>
        </a:xfrm>
        <a:prstGeom prst="rect">
          <a:avLst/>
        </a:prstGeom>
        <a:solidFill>
          <a:srgbClr val="FFCD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26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All coatings, given the right conditions, can shield CP</a:t>
          </a:r>
          <a:endParaRPr lang="en-US" sz="3200" kern="1200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sp:txBody>
      <dsp:txXfrm>
        <a:off x="821031" y="562392"/>
        <a:ext cx="15684032" cy="1125370"/>
      </dsp:txXfrm>
    </dsp:sp>
    <dsp:sp modelId="{917B2280-F1A8-46F6-86DE-10F64C5D9D10}">
      <dsp:nvSpPr>
        <dsp:cNvPr id="0" name=""/>
        <dsp:cNvSpPr/>
      </dsp:nvSpPr>
      <dsp:spPr>
        <a:xfrm>
          <a:off x="117675" y="421721"/>
          <a:ext cx="1406712" cy="1406712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C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D5DC9-2F52-4FCF-8B2D-CDC763A67E0A}">
      <dsp:nvSpPr>
        <dsp:cNvPr id="0" name=""/>
        <dsp:cNvSpPr/>
      </dsp:nvSpPr>
      <dsp:spPr>
        <a:xfrm>
          <a:off x="1466232" y="2250740"/>
          <a:ext cx="15038832" cy="1125370"/>
        </a:xfrm>
        <a:prstGeom prst="rect">
          <a:avLst/>
        </a:prstGeom>
        <a:solidFill>
          <a:srgbClr val="041E4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26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No coating will shield CP if well bonded to the substrate</a:t>
          </a:r>
          <a:endParaRPr lang="en-US" sz="3200" b="1" kern="1200" dirty="0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sp:txBody>
      <dsp:txXfrm>
        <a:off x="1466232" y="2250740"/>
        <a:ext cx="15038832" cy="1125370"/>
      </dsp:txXfrm>
    </dsp:sp>
    <dsp:sp modelId="{F8E5A11F-13DD-46B7-B2AD-3614549D662A}">
      <dsp:nvSpPr>
        <dsp:cNvPr id="0" name=""/>
        <dsp:cNvSpPr/>
      </dsp:nvSpPr>
      <dsp:spPr>
        <a:xfrm>
          <a:off x="762875" y="2110069"/>
          <a:ext cx="1406712" cy="1406712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41E4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0EF38-385A-4C2C-A9E5-B659B4B2BF74}">
      <dsp:nvSpPr>
        <dsp:cNvPr id="0" name=""/>
        <dsp:cNvSpPr/>
      </dsp:nvSpPr>
      <dsp:spPr>
        <a:xfrm>
          <a:off x="1466232" y="3939088"/>
          <a:ext cx="15038832" cy="1125370"/>
        </a:xfrm>
        <a:prstGeom prst="rect">
          <a:avLst/>
        </a:prstGeom>
        <a:solidFill>
          <a:srgbClr val="E3520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26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In the absence of electrolyte, shielding cannot occur</a:t>
          </a:r>
          <a:endParaRPr lang="en-US" sz="3200" b="1" kern="1200" dirty="0">
            <a:solidFill>
              <a:srgbClr val="FFFFFF"/>
            </a:solidFill>
            <a:latin typeface="SABIC Typeface Text Light"/>
            <a:ea typeface="+mn-ea"/>
            <a:cs typeface="SABIC Typeface Text Light"/>
          </a:endParaRPr>
        </a:p>
      </dsp:txBody>
      <dsp:txXfrm>
        <a:off x="1466232" y="3939088"/>
        <a:ext cx="15038832" cy="1125370"/>
      </dsp:txXfrm>
    </dsp:sp>
    <dsp:sp modelId="{1E0052F7-4AE3-4CB6-91B2-0E3B0EB8FD55}">
      <dsp:nvSpPr>
        <dsp:cNvPr id="0" name=""/>
        <dsp:cNvSpPr/>
      </dsp:nvSpPr>
      <dsp:spPr>
        <a:xfrm>
          <a:off x="762875" y="3798417"/>
          <a:ext cx="1406712" cy="1406712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3520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F31D0-24E4-4340-A2FE-9F28F5728943}">
      <dsp:nvSpPr>
        <dsp:cNvPr id="0" name=""/>
        <dsp:cNvSpPr/>
      </dsp:nvSpPr>
      <dsp:spPr>
        <a:xfrm>
          <a:off x="821031" y="5627437"/>
          <a:ext cx="15684032" cy="1125370"/>
        </a:xfrm>
        <a:prstGeom prst="rect">
          <a:avLst/>
        </a:prstGeom>
        <a:solidFill>
          <a:srgbClr val="93959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26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FF"/>
              </a:solidFill>
              <a:latin typeface="SABIC Typeface Text Light"/>
              <a:ea typeface="+mn-ea"/>
              <a:cs typeface="SABIC Typeface Text Light"/>
            </a:rPr>
            <a:t>CP shielding is in fact an outlier regarding pipeline service, But shielding has been the cause of notable failures</a:t>
          </a:r>
        </a:p>
      </dsp:txBody>
      <dsp:txXfrm>
        <a:off x="821031" y="5627437"/>
        <a:ext cx="15684032" cy="1125370"/>
      </dsp:txXfrm>
    </dsp:sp>
    <dsp:sp modelId="{22E0DE1A-62E7-4631-933D-9F277DF37E20}">
      <dsp:nvSpPr>
        <dsp:cNvPr id="0" name=""/>
        <dsp:cNvSpPr/>
      </dsp:nvSpPr>
      <dsp:spPr>
        <a:xfrm>
          <a:off x="117675" y="5486765"/>
          <a:ext cx="1406712" cy="1406712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3959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FBAE-1499-4F41-91B7-E45CF4905BE3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1AC7-B35E-4FDB-B7A1-7B20CE513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1AC7-B35E-4FDB-B7A1-7B20CE5138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B1AC7-B35E-4FDB-B7A1-7B20CE5138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2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374511375,&quot;Placement&quot;:&quot;Header&quot;,&quot;Top&quot;:0.0,&quot;Left&quot;:0.0,&quot;SlideWidth&quot;:1440,&quot;SlideHeight&quot;:81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sv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1.sv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31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svg"/><Relationship Id="rId5" Type="http://schemas.openxmlformats.org/officeDocument/2006/relationships/image" Target="../media/image29.sv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Jubcor Presentation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91968" y="7292088"/>
            <a:ext cx="7200900" cy="1051812"/>
            <a:chOff x="-6031" y="-19050"/>
            <a:chExt cx="1349030" cy="154978"/>
          </a:xfrm>
        </p:grpSpPr>
        <p:sp>
          <p:nvSpPr>
            <p:cNvPr id="8" name="Freeform 8"/>
            <p:cNvSpPr/>
            <p:nvPr/>
          </p:nvSpPr>
          <p:spPr>
            <a:xfrm>
              <a:off x="-6031" y="-9525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ctr" rtl="1"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Coating in conjunction with Cathodic protection and Coating shielding behavior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77643" y="6226555"/>
            <a:ext cx="4481657" cy="136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Khalid Aldossary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 dirty="0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 dirty="0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 dirty="0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 dirty="0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8624" y="1127003"/>
            <a:ext cx="2152950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itle 2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Mitigating Shielding is Important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8706306"/>
            <a:ext cx="1395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E35205">
                    <a:lumMod val="75000"/>
                  </a:srgbClr>
                </a:solidFill>
                <a:latin typeface="SABIC Typeface Text Light"/>
                <a:cs typeface="SABIC Typeface Text Light"/>
              </a:rPr>
              <a:t>There is no actual inspection tool for CP shielding, so difficult to address with integrity management plans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8517047"/>
              </p:ext>
            </p:extLst>
          </p:nvPr>
        </p:nvGraphicFramePr>
        <p:xfrm>
          <a:off x="1219200" y="1324005"/>
          <a:ext cx="15773400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596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/>
              <a:t>Damages from CP Shielding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2158" y="2060972"/>
            <a:ext cx="10599242" cy="68163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dirty="0">
                <a:cs typeface="Calibri"/>
              </a:rPr>
              <a:t>In </a:t>
            </a:r>
            <a:r>
              <a:rPr lang="en-US" sz="2800" b="1" spc="-4" dirty="0">
                <a:cs typeface="Calibri"/>
              </a:rPr>
              <a:t>cases where </a:t>
            </a:r>
            <a:r>
              <a:rPr lang="en-US" sz="2800" b="1" dirty="0">
                <a:cs typeface="Calibri"/>
              </a:rPr>
              <a:t>CP shielding is </a:t>
            </a:r>
            <a:r>
              <a:rPr lang="en-US" sz="2800" b="1" spc="-8" dirty="0">
                <a:cs typeface="Calibri"/>
              </a:rPr>
              <a:t>present, </a:t>
            </a:r>
            <a:r>
              <a:rPr lang="en-US" sz="2800" b="1" spc="-4" dirty="0">
                <a:cs typeface="Calibri"/>
              </a:rPr>
              <a:t>there </a:t>
            </a:r>
            <a:r>
              <a:rPr lang="en-US" sz="2800" b="1" spc="-8" dirty="0">
                <a:cs typeface="Calibri"/>
              </a:rPr>
              <a:t>are two  degradative</a:t>
            </a:r>
            <a:r>
              <a:rPr lang="en-US" sz="2800" b="1" spc="-30" dirty="0">
                <a:cs typeface="Calibri"/>
              </a:rPr>
              <a:t> </a:t>
            </a:r>
            <a:r>
              <a:rPr lang="en-US" sz="2800" b="1" dirty="0">
                <a:cs typeface="Calibri"/>
              </a:rPr>
              <a:t>mechanisms:</a:t>
            </a:r>
          </a:p>
          <a:p>
            <a:pPr marL="573088" marR="525780" indent="-285750" algn="just">
              <a:lnSpc>
                <a:spcPct val="150000"/>
              </a:lnSpc>
              <a:spcBef>
                <a:spcPts val="761"/>
              </a:spcBef>
              <a:buFont typeface="Wingdings" panose="05000000000000000000" pitchFamily="2" charset="2"/>
              <a:buChar char="§"/>
              <a:tabLst>
                <a:tab pos="395764" algn="l"/>
              </a:tabLst>
            </a:pPr>
            <a:r>
              <a:rPr lang="en-US" sz="2800" spc="-4" dirty="0">
                <a:cs typeface="Calibri"/>
              </a:rPr>
              <a:t>Corrosion </a:t>
            </a:r>
            <a:r>
              <a:rPr lang="en-US" sz="2800" spc="-19" dirty="0">
                <a:cs typeface="Calibri"/>
              </a:rPr>
              <a:t>rate </a:t>
            </a:r>
            <a:r>
              <a:rPr lang="en-US" sz="2800" dirty="0">
                <a:cs typeface="Calibri"/>
              </a:rPr>
              <a:t>will </a:t>
            </a:r>
            <a:r>
              <a:rPr lang="en-US" sz="2800" spc="-4" dirty="0">
                <a:cs typeface="Calibri"/>
              </a:rPr>
              <a:t>be </a:t>
            </a:r>
            <a:r>
              <a:rPr lang="en-US" sz="2800" spc="-11" dirty="0">
                <a:cs typeface="Calibri"/>
              </a:rPr>
              <a:t>at </a:t>
            </a:r>
            <a:r>
              <a:rPr lang="en-US" sz="2800" spc="-4" dirty="0">
                <a:cs typeface="Calibri"/>
              </a:rPr>
              <a:t>or </a:t>
            </a:r>
            <a:r>
              <a:rPr lang="en-US" sz="2800" dirty="0">
                <a:cs typeface="Calibri"/>
              </a:rPr>
              <a:t>less than </a:t>
            </a:r>
            <a:r>
              <a:rPr lang="en-US" sz="2800" spc="-8" dirty="0">
                <a:cs typeface="Calibri"/>
              </a:rPr>
              <a:t>ordinary  corrosion </a:t>
            </a:r>
            <a:r>
              <a:rPr lang="en-US" sz="2800" spc="-15" dirty="0">
                <a:cs typeface="Calibri"/>
              </a:rPr>
              <a:t>rates </a:t>
            </a:r>
            <a:r>
              <a:rPr lang="en-US" sz="2800" dirty="0">
                <a:cs typeface="Calibri"/>
              </a:rPr>
              <a:t>in the </a:t>
            </a:r>
            <a:r>
              <a:rPr lang="en-US" sz="2800" spc="-4" dirty="0">
                <a:cs typeface="Calibri"/>
              </a:rPr>
              <a:t>local</a:t>
            </a:r>
            <a:r>
              <a:rPr lang="en-US" sz="2800" spc="-8" dirty="0">
                <a:cs typeface="Calibri"/>
              </a:rPr>
              <a:t> </a:t>
            </a:r>
            <a:r>
              <a:rPr lang="en-US" sz="2800" spc="-11" dirty="0">
                <a:cs typeface="Calibri"/>
              </a:rPr>
              <a:t>groundwater.</a:t>
            </a:r>
          </a:p>
          <a:p>
            <a:pPr marL="573088" marR="525780" indent="-285750" algn="just">
              <a:lnSpc>
                <a:spcPct val="150000"/>
              </a:lnSpc>
              <a:spcBef>
                <a:spcPts val="761"/>
              </a:spcBef>
              <a:buFont typeface="Wingdings" panose="05000000000000000000" pitchFamily="2" charset="2"/>
              <a:buChar char="§"/>
              <a:tabLst>
                <a:tab pos="395764" algn="l"/>
              </a:tabLst>
            </a:pPr>
            <a:r>
              <a:rPr lang="en-US" sz="2800" spc="-11" dirty="0">
                <a:cs typeface="Calibri"/>
              </a:rPr>
              <a:t>Crevices corrosion damage mechanism can be occurred.</a:t>
            </a:r>
          </a:p>
          <a:p>
            <a:pPr marL="287338" marR="525780" indent="0" algn="just">
              <a:lnSpc>
                <a:spcPct val="150000"/>
              </a:lnSpc>
              <a:spcBef>
                <a:spcPts val="761"/>
              </a:spcBef>
              <a:buNone/>
              <a:tabLst>
                <a:tab pos="395764" algn="l"/>
              </a:tabLst>
            </a:pPr>
            <a:endParaRPr lang="en-US" sz="1050" spc="-11" dirty="0">
              <a:cs typeface="Calibri"/>
            </a:endParaRPr>
          </a:p>
          <a:p>
            <a:pPr marR="52578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35205">
                  <a:lumMod val="75000"/>
                </a:srgbClr>
              </a:buClr>
              <a:buFont typeface="Wingdings" panose="05000000000000000000" pitchFamily="2" charset="2"/>
              <a:buChar char="v"/>
              <a:tabLst>
                <a:tab pos="395764" algn="l"/>
              </a:tabLst>
            </a:pPr>
            <a:r>
              <a:rPr lang="en-US" sz="2400" kern="0" dirty="0">
                <a:solidFill>
                  <a:srgbClr val="E35205">
                    <a:lumMod val="75000"/>
                  </a:srgbClr>
                </a:solidFill>
                <a:cs typeface="SABIC Typeface Text Light"/>
              </a:rPr>
              <a:t>The most insidious factor for CP shielding is that it can exist for decades and will not be recognized, detected,  or mitigated until an incident (Corrosion/SCC) occurs.</a:t>
            </a:r>
          </a:p>
          <a:p>
            <a:pPr marL="287338" marR="525780" algn="just">
              <a:lnSpc>
                <a:spcPct val="150000"/>
              </a:lnSpc>
              <a:spcBef>
                <a:spcPts val="761"/>
              </a:spcBef>
              <a:tabLst>
                <a:tab pos="395764" algn="l"/>
              </a:tabLst>
            </a:pPr>
            <a:endParaRPr lang="en-US" dirty="0">
              <a:cs typeface="Calibri"/>
            </a:endParaRPr>
          </a:p>
          <a:p>
            <a:pPr algn="just"/>
            <a:endParaRPr lang="en-US" b="1" dirty="0">
              <a:cs typeface="Calibri"/>
            </a:endParaRPr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401" y="27813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Facts About CP Shielding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5747" y="1866900"/>
            <a:ext cx="15541325" cy="786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CP shielding is not an inherent coating property, it is a set of conditions which must be met “Proofing” shielding is very difficult – always other factors/features can result in CP shielding: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238500"/>
            <a:ext cx="12645474" cy="59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>
                <a:solidFill>
                  <a:srgbClr val="4D4D4D"/>
                </a:solidFill>
              </a:rPr>
              <a:t>Common types of coatings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60C12C-366D-9E97-F4F6-3A6306A85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197850"/>
              </p:ext>
            </p:extLst>
          </p:nvPr>
        </p:nvGraphicFramePr>
        <p:xfrm>
          <a:off x="1654790" y="3086100"/>
          <a:ext cx="14652010" cy="512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9206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228600" y="419100"/>
            <a:ext cx="11636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latin typeface="+mj-lt"/>
                <a:ea typeface="+mj-ea"/>
                <a:cs typeface="+mj-cs"/>
              </a:rPr>
              <a:t>Coating specifications address the shielding issues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38200" y="7213109"/>
            <a:ext cx="12268200" cy="1244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E3520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E35205">
                    <a:lumMod val="75000"/>
                  </a:srgbClr>
                </a:solidFill>
                <a:cs typeface="SABIC Typeface Text Light"/>
              </a:rPr>
              <a:t>Not clear or obvious what is meant by non-shielding coating.</a:t>
            </a:r>
          </a:p>
          <a:p>
            <a:pPr marL="342900" indent="-342900">
              <a:lnSpc>
                <a:spcPct val="150000"/>
              </a:lnSpc>
              <a:buClr>
                <a:srgbClr val="E35205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n-US" sz="2400" kern="0" dirty="0">
                <a:solidFill>
                  <a:srgbClr val="E35205">
                    <a:lumMod val="75000"/>
                  </a:srgbClr>
                </a:solidFill>
                <a:cs typeface="SABIC Typeface Text Light"/>
              </a:rPr>
              <a:t>Interpretation left to individual, or to a regulator.</a:t>
            </a:r>
          </a:p>
          <a:p>
            <a:pPr marL="342900" indent="-342900">
              <a:lnSpc>
                <a:spcPct val="150000"/>
              </a:lnSpc>
              <a:buClr>
                <a:srgbClr val="4D4D4D"/>
              </a:buClr>
              <a:buFont typeface="Wingdings" panose="05000000000000000000" pitchFamily="2" charset="2"/>
              <a:buChar char="v"/>
            </a:pPr>
            <a:endParaRPr lang="en-US" sz="2400" kern="0" dirty="0">
              <a:solidFill>
                <a:srgbClr val="4D4D4D"/>
              </a:solidFill>
              <a:cs typeface="SABIC Typeface Text Ligh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15121" y="3925163"/>
            <a:ext cx="5333998" cy="8667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lvl="0" algn="ctr">
              <a:buClr>
                <a:srgbClr val="4D4D4D"/>
              </a:buClr>
            </a:pPr>
            <a:r>
              <a:rPr lang="en-US" sz="2400" kern="0" dirty="0">
                <a:cs typeface="SABIC Typeface Text" panose="020B0603060202020204" pitchFamily="34" charset="0"/>
              </a:rPr>
              <a:t>The pipe must be protected against external corrosion by non-shielding coating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9FDF"/>
              </a:solidFill>
              <a:effectLst/>
              <a:uLnTx/>
              <a:uFillTx/>
              <a:latin typeface="SABIC Typeface Text" panose="020B0603060202020204" pitchFamily="34" charset="0"/>
              <a:ea typeface="+mn-ea"/>
              <a:cs typeface="SABIC Typeface Text" panose="020B060306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2274856" y="1714500"/>
            <a:ext cx="88600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0000" kern="0" dirty="0">
                <a:solidFill>
                  <a:srgbClr val="041E42"/>
                </a:solidFill>
                <a:latin typeface="SABIC Typeface Text" panose="020B0603060202020204" pitchFamily="34" charset="0"/>
                <a:ea typeface="PMingLiU-ExtB" pitchFamily="18" charset="-120"/>
                <a:cs typeface="SABIC Typeface Text" panose="020B0603060202020204" pitchFamily="34" charset="0"/>
              </a:rPr>
              <a:t>1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gray">
          <a:xfrm>
            <a:off x="5715000" y="1867763"/>
            <a:ext cx="0" cy="4114800"/>
          </a:xfrm>
          <a:prstGeom prst="line">
            <a:avLst/>
          </a:prstGeom>
          <a:noFill/>
          <a:ln w="9525">
            <a:solidFill>
              <a:srgbClr val="C7C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SABIC Typeface Text Light"/>
              <a:cs typeface="SABIC Typeface Text Light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gray">
          <a:xfrm>
            <a:off x="8223618" y="1714500"/>
            <a:ext cx="88600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0000" kern="0" dirty="0">
                <a:solidFill>
                  <a:srgbClr val="041E42"/>
                </a:solidFill>
                <a:latin typeface="SABIC Typeface Text" panose="020B0603060202020204" pitchFamily="34" charset="0"/>
                <a:ea typeface="PMingLiU-ExtB" pitchFamily="18" charset="-120"/>
                <a:cs typeface="SABIC Typeface Text" panose="020B0603060202020204" pitchFamily="34" charset="0"/>
              </a:rPr>
              <a:t>2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029765" y="3779342"/>
            <a:ext cx="5618871" cy="10943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algn="ctr">
              <a:buClr>
                <a:srgbClr val="4D4D4D"/>
              </a:buClr>
            </a:pPr>
            <a:r>
              <a:rPr lang="en-US" sz="2400" kern="0" dirty="0">
                <a:cs typeface="SABIC Typeface Text" panose="020B0603060202020204" pitchFamily="34" charset="0"/>
              </a:rPr>
              <a:t>Coating on pipe used for trenchless installation must be non-shielding and resist abrasions.</a:t>
            </a:r>
          </a:p>
          <a:p>
            <a:pPr>
              <a:buClr>
                <a:srgbClr val="4D4D4D"/>
              </a:buClr>
            </a:pPr>
            <a:endParaRPr lang="en-GB" sz="1400" kern="0" dirty="0">
              <a:solidFill>
                <a:srgbClr val="4D4D4D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gray">
          <a:xfrm>
            <a:off x="11963400" y="1874951"/>
            <a:ext cx="0" cy="4114800"/>
          </a:xfrm>
          <a:prstGeom prst="line">
            <a:avLst/>
          </a:prstGeom>
          <a:noFill/>
          <a:ln w="9525">
            <a:solidFill>
              <a:srgbClr val="C7C8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SABIC Typeface Text Light"/>
              <a:cs typeface="SABIC Typeface Text Light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14736462" y="1714500"/>
            <a:ext cx="88600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37373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0000" kern="0" dirty="0">
                <a:solidFill>
                  <a:srgbClr val="041E42"/>
                </a:solidFill>
                <a:latin typeface="SABIC Typeface Text" panose="020B0603060202020204" pitchFamily="34" charset="0"/>
                <a:ea typeface="PMingLiU-ExtB" pitchFamily="18" charset="-120"/>
                <a:cs typeface="SABIC Typeface Text" panose="020B0603060202020204" pitchFamily="34" charset="0"/>
              </a:rPr>
              <a:t>3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2207666" y="3376016"/>
            <a:ext cx="5943600" cy="15388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algn="ctr">
              <a:buClr>
                <a:srgbClr val="4D4D4D"/>
              </a:buClr>
            </a:pPr>
            <a:r>
              <a:rPr lang="en-US" sz="2400" kern="0" dirty="0">
                <a:cs typeface="SABIC Typeface Text" panose="020B0603060202020204" pitchFamily="34" charset="0"/>
              </a:rPr>
              <a:t>A quality assurance inspection and testing program for the coating</a:t>
            </a:r>
          </a:p>
          <a:p>
            <a:pPr>
              <a:buClr>
                <a:srgbClr val="4D4D4D"/>
              </a:buClr>
            </a:pPr>
            <a:endParaRPr lang="en-GB" sz="1200" kern="0" dirty="0">
              <a:solidFill>
                <a:srgbClr val="4D4D4D"/>
              </a:solidFill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450850"/>
            <a:ext cx="14478000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Cathodic Protection Shielding by Electrically Insulator Coating 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5746" y="1714500"/>
            <a:ext cx="16964053" cy="800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457200" marR="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dirty="0"/>
              <a:t>Possibility of undetectable external corrosion if it disbanded.</a:t>
            </a:r>
          </a:p>
          <a:p>
            <a:pPr marL="457200" marR="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3200" dirty="0"/>
              <a:t>Extra bell-hole digs required to verify CIS/ILI overlays.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ABIC Typeface Text Light"/>
              <a:ea typeface="+mn-ea"/>
              <a:cs typeface="SABIC Typeface Text Ligh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181601" y="8888413"/>
            <a:ext cx="78300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CORROSION  DUE TO  CP SHIELDING AT  GIRTH WELD </a:t>
            </a:r>
          </a:p>
          <a:p>
            <a:pPr algn="ctr"/>
            <a:r>
              <a:rPr lang="en-US" sz="20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(HEAT SHRINK  SLEEVE)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1C60D3-2B53-C9B9-4A44-B24A77104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736066"/>
            <a:ext cx="7830061" cy="49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object 3"/>
          <p:cNvSpPr/>
          <p:nvPr/>
        </p:nvSpPr>
        <p:spPr>
          <a:xfrm>
            <a:off x="1524000" y="2324100"/>
            <a:ext cx="6781800" cy="5262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4"/>
          <p:cNvSpPr/>
          <p:nvPr/>
        </p:nvSpPr>
        <p:spPr>
          <a:xfrm>
            <a:off x="9906000" y="2324100"/>
            <a:ext cx="6815954" cy="5268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5"/>
          <p:cNvSpPr txBox="1"/>
          <p:nvPr/>
        </p:nvSpPr>
        <p:spPr>
          <a:xfrm>
            <a:off x="9911862" y="7658100"/>
            <a:ext cx="681595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ctr">
              <a:spcBef>
                <a:spcPts val="79"/>
              </a:spcBef>
            </a:pPr>
            <a:r>
              <a:rPr sz="2400" spc="-4" dirty="0">
                <a:latin typeface="Calibri"/>
                <a:cs typeface="Calibri"/>
              </a:rPr>
              <a:t>Soil </a:t>
            </a:r>
            <a:r>
              <a:rPr sz="2400" spc="-8" dirty="0">
                <a:latin typeface="Calibri"/>
                <a:cs typeface="Calibri"/>
              </a:rPr>
              <a:t>stress  </a:t>
            </a:r>
            <a:r>
              <a:rPr sz="2400" spc="-4" dirty="0">
                <a:latin typeface="Calibri"/>
                <a:cs typeface="Calibri"/>
              </a:rPr>
              <a:t>leading </a:t>
            </a:r>
            <a:r>
              <a:rPr sz="2400" spc="-11" dirty="0">
                <a:latin typeface="Calibri"/>
                <a:cs typeface="Calibri"/>
              </a:rPr>
              <a:t>to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tape  wrinkling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4" dirty="0">
                <a:latin typeface="Calibri"/>
                <a:cs typeface="Calibri"/>
              </a:rPr>
              <a:t>disbonding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534551" y="7658580"/>
            <a:ext cx="677124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9"/>
              </a:spcBef>
            </a:pPr>
            <a:r>
              <a:rPr sz="2400" spc="-4" dirty="0">
                <a:latin typeface="Calibri"/>
                <a:cs typeface="Calibri"/>
              </a:rPr>
              <a:t>Spiral  corrosion  on tape- wrapped  pipelines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/>
              <a:t>CP Shielding –Polyethylene Tape Wrap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9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/>
              <a:t>Facts of Damages from CP Shielding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468263"/>
              </p:ext>
            </p:extLst>
          </p:nvPr>
        </p:nvGraphicFramePr>
        <p:xfrm>
          <a:off x="990600" y="1790700"/>
          <a:ext cx="166116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1688786" y="2631282"/>
            <a:ext cx="396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292605" y="4322945"/>
            <a:ext cx="396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92604" y="6004604"/>
            <a:ext cx="396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12104" y="7713702"/>
            <a:ext cx="3690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kern="0" dirty="0">
                <a:solidFill>
                  <a:srgbClr val="4D4D4D"/>
                </a:solidFill>
                <a:latin typeface="SABIC Typeface Text Light"/>
                <a:cs typeface="SABIC Typeface Text Ligh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427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2"/>
          <p:cNvSpPr txBox="1">
            <a:spLocks/>
          </p:cNvSpPr>
          <p:nvPr/>
        </p:nvSpPr>
        <p:spPr>
          <a:xfrm>
            <a:off x="490180" y="406400"/>
            <a:ext cx="11854220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None Shielding FBE and Liquid Epoxy Coatings 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914400" y="1992000"/>
            <a:ext cx="16154400" cy="13022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50000"/>
              </a:lnSpc>
              <a:spcBef>
                <a:spcPts val="75"/>
              </a:spcBef>
              <a:tabLst>
                <a:tab pos="224314" algn="l"/>
              </a:tabLst>
            </a:pPr>
            <a:r>
              <a:rPr lang="en-US" sz="2800" spc="-4" dirty="0">
                <a:cs typeface="Calibri"/>
              </a:rPr>
              <a:t>Blistered FBE discovered with no corrosion evidences and high PH solution indicative of active CP under the blisters.</a:t>
            </a:r>
            <a:endParaRPr sz="28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8B67D-3D22-34D9-DF73-88BDDEEE93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94"/>
          <a:stretch/>
        </p:blipFill>
        <p:spPr>
          <a:xfrm>
            <a:off x="10287000" y="3619500"/>
            <a:ext cx="6454397" cy="5120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476B-3FCE-31E6-DC5C-0C33AEE8D8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7"/>
          <a:stretch/>
        </p:blipFill>
        <p:spPr>
          <a:xfrm>
            <a:off x="1066800" y="3619500"/>
            <a:ext cx="6548266" cy="5120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41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4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Conclusion 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5638800" y="2247900"/>
            <a:ext cx="5884065" cy="5922537"/>
            <a:chOff x="3149446" y="1605983"/>
            <a:chExt cx="3495347" cy="3505512"/>
          </a:xfrm>
        </p:grpSpPr>
        <p:sp>
          <p:nvSpPr>
            <p:cNvPr id="92" name="Rectangle 91"/>
            <p:cNvSpPr/>
            <p:nvPr/>
          </p:nvSpPr>
          <p:spPr bwMode="auto">
            <a:xfrm rot="18915145">
              <a:off x="4747924" y="2297465"/>
              <a:ext cx="1706470" cy="651941"/>
            </a:xfrm>
            <a:prstGeom prst="rect">
              <a:avLst/>
            </a:prstGeom>
            <a:solidFill>
              <a:srgbClr val="009FDF"/>
            </a:solidFill>
            <a:ln w="9525" cap="flat" cmpd="sng" algn="ctr">
              <a:solidFill>
                <a:srgbClr val="009FD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cxnSp>
          <p:nvCxnSpPr>
            <p:cNvPr id="93" name="Straight Connector 92"/>
            <p:cNvCxnSpPr>
              <a:stCxn id="92" idx="3"/>
              <a:endCxn id="92" idx="1"/>
            </p:cNvCxnSpPr>
            <p:nvPr/>
          </p:nvCxnSpPr>
          <p:spPr bwMode="auto">
            <a:xfrm flipH="1">
              <a:off x="4995179" y="2022771"/>
              <a:ext cx="1211961" cy="1201329"/>
            </a:xfrm>
            <a:prstGeom prst="line">
              <a:avLst/>
            </a:prstGeom>
            <a:noFill/>
            <a:ln w="25400" cap="flat" cmpd="sng" algn="ctr">
              <a:solidFill>
                <a:srgbClr val="009FD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4" name="Rectangle 93"/>
            <p:cNvSpPr/>
            <p:nvPr/>
          </p:nvSpPr>
          <p:spPr bwMode="auto">
            <a:xfrm rot="18915145">
              <a:off x="3276832" y="3458916"/>
              <a:ext cx="2292958" cy="651941"/>
            </a:xfrm>
            <a:prstGeom prst="rect">
              <a:avLst/>
            </a:prstGeom>
            <a:solidFill>
              <a:srgbClr val="E35205"/>
            </a:solidFill>
            <a:ln w="9525" cap="flat" cmpd="sng" algn="ctr">
              <a:solidFill>
                <a:srgbClr val="E352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cxnSp>
          <p:nvCxnSpPr>
            <p:cNvPr id="95" name="Straight Connector 94"/>
            <p:cNvCxnSpPr>
              <a:stCxn id="94" idx="3"/>
              <a:endCxn id="94" idx="1"/>
            </p:cNvCxnSpPr>
            <p:nvPr/>
          </p:nvCxnSpPr>
          <p:spPr bwMode="auto">
            <a:xfrm flipH="1">
              <a:off x="3609065" y="2977783"/>
              <a:ext cx="1628493" cy="1614208"/>
            </a:xfrm>
            <a:prstGeom prst="line">
              <a:avLst/>
            </a:prstGeom>
            <a:noFill/>
            <a:ln w="25400" cap="flat" cmpd="sng" algn="ctr">
              <a:solidFill>
                <a:srgbClr val="E35205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6" name="Rectangle 95"/>
            <p:cNvSpPr/>
            <p:nvPr/>
          </p:nvSpPr>
          <p:spPr bwMode="auto">
            <a:xfrm rot="2742020">
              <a:off x="4747924" y="3659210"/>
              <a:ext cx="1706470" cy="651941"/>
            </a:xfrm>
            <a:prstGeom prst="rect">
              <a:avLst/>
            </a:prstGeom>
            <a:solidFill>
              <a:srgbClr val="041E42"/>
            </a:solidFill>
            <a:ln w="9525" cap="flat" cmpd="sng" algn="ctr">
              <a:solidFill>
                <a:srgbClr val="041E4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cxnSp>
          <p:nvCxnSpPr>
            <p:cNvPr id="97" name="Straight Connector 96"/>
            <p:cNvCxnSpPr>
              <a:stCxn id="96" idx="3"/>
              <a:endCxn id="96" idx="1"/>
            </p:cNvCxnSpPr>
            <p:nvPr/>
          </p:nvCxnSpPr>
          <p:spPr bwMode="auto">
            <a:xfrm flipH="1" flipV="1">
              <a:off x="5005250" y="3374523"/>
              <a:ext cx="1191817" cy="1221315"/>
            </a:xfrm>
            <a:prstGeom prst="line">
              <a:avLst/>
            </a:prstGeom>
            <a:noFill/>
            <a:ln w="25400" cap="flat" cmpd="sng" algn="ctr">
              <a:solidFill>
                <a:srgbClr val="041E42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8" name="Rectangle 97"/>
            <p:cNvSpPr/>
            <p:nvPr/>
          </p:nvSpPr>
          <p:spPr bwMode="auto">
            <a:xfrm rot="13559231">
              <a:off x="3353627" y="2305416"/>
              <a:ext cx="1706470" cy="651941"/>
            </a:xfrm>
            <a:prstGeom prst="rect">
              <a:avLst/>
            </a:prstGeom>
            <a:solidFill>
              <a:srgbClr val="FFCD00"/>
            </a:solidFill>
            <a:ln w="9525" cap="flat" cmpd="sng" algn="ctr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cxnSp>
          <p:nvCxnSpPr>
            <p:cNvPr id="99" name="Straight Connector 98"/>
            <p:cNvCxnSpPr>
              <a:stCxn id="98" idx="1"/>
              <a:endCxn id="98" idx="3"/>
            </p:cNvCxnSpPr>
            <p:nvPr/>
          </p:nvCxnSpPr>
          <p:spPr bwMode="auto">
            <a:xfrm flipH="1" flipV="1">
              <a:off x="3614018" y="2017753"/>
              <a:ext cx="1185688" cy="1227266"/>
            </a:xfrm>
            <a:prstGeom prst="line">
              <a:avLst/>
            </a:prstGeom>
            <a:noFill/>
            <a:ln w="25400" cap="flat" cmpd="sng" algn="ctr">
              <a:solidFill>
                <a:srgbClr val="FFCD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0" name="Oval 99"/>
            <p:cNvSpPr/>
            <p:nvPr/>
          </p:nvSpPr>
          <p:spPr bwMode="auto">
            <a:xfrm>
              <a:off x="3149446" y="2584816"/>
              <a:ext cx="1120949" cy="111318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098845" y="1605983"/>
              <a:ext cx="1184237" cy="111663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493111" y="2584816"/>
              <a:ext cx="1151682" cy="107512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176415" y="1670416"/>
              <a:ext cx="914400" cy="914400"/>
            </a:xfrm>
            <a:prstGeom prst="ellipse">
              <a:avLst/>
            </a:prstGeom>
            <a:solidFill>
              <a:srgbClr val="FFCD00"/>
            </a:solidFill>
            <a:ln w="9525" cap="flat" cmpd="sng" algn="ctr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176166" y="2895218"/>
              <a:ext cx="1094229" cy="114217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4090815" y="3969322"/>
              <a:ext cx="1120980" cy="114217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3185041" y="3985180"/>
              <a:ext cx="914400" cy="914400"/>
            </a:xfrm>
            <a:prstGeom prst="ellipse">
              <a:avLst/>
            </a:prstGeom>
            <a:solidFill>
              <a:srgbClr val="E35205"/>
            </a:solidFill>
            <a:ln w="9525" cap="flat" cmpd="sng" algn="ctr">
              <a:solidFill>
                <a:srgbClr val="E352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473566" y="3924377"/>
              <a:ext cx="1155919" cy="114217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521837" y="2886499"/>
              <a:ext cx="1094229" cy="114217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515964" y="3969322"/>
              <a:ext cx="914400" cy="914400"/>
            </a:xfrm>
            <a:prstGeom prst="ellipse">
              <a:avLst/>
            </a:prstGeom>
            <a:solidFill>
              <a:srgbClr val="041E42"/>
            </a:solidFill>
            <a:ln w="9525" cap="flat" cmpd="sng" algn="ctr">
              <a:solidFill>
                <a:srgbClr val="041E4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418671" y="1652782"/>
              <a:ext cx="1155919" cy="114217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5533216" y="1670416"/>
              <a:ext cx="914400" cy="914400"/>
            </a:xfrm>
            <a:prstGeom prst="ellipse">
              <a:avLst/>
            </a:prstGeom>
            <a:solidFill>
              <a:srgbClr val="009FDF"/>
            </a:solidFill>
            <a:ln w="9525" cap="flat" cmpd="sng" algn="ctr">
              <a:solidFill>
                <a:srgbClr val="009FD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SABIC Typeface Text Light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4143977" y="2619235"/>
              <a:ext cx="1467706" cy="13872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cs typeface="SABIC Typeface Text Light"/>
                </a:rPr>
                <a:t>Conclusion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ABIC Typeface Headline Light"/>
                <a:cs typeface="SABIC Typeface Text Light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5624656" y="1770561"/>
              <a:ext cx="731520" cy="73152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2800" b="1" kern="0" dirty="0">
                  <a:solidFill>
                    <a:srgbClr val="4D4D4D"/>
                  </a:solidFill>
                  <a:latin typeface="SABIC Typeface Text Light"/>
                  <a:cs typeface="SABIC Typeface Text Light"/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3275885" y="1769388"/>
              <a:ext cx="731520" cy="73152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2800" b="1" kern="0" dirty="0">
                  <a:solidFill>
                    <a:srgbClr val="4D4D4D"/>
                  </a:solidFill>
                  <a:latin typeface="SABIC Typeface Text Light"/>
                  <a:cs typeface="SABIC Typeface Text Light"/>
                </a:rPr>
                <a:t>1</a:t>
              </a: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3266211" y="4093904"/>
              <a:ext cx="731520" cy="73152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SABIC Typeface Text Light"/>
                  <a:cs typeface="SABIC Typeface Text Light"/>
                </a:rPr>
                <a:t>3</a:t>
              </a: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5617639" y="4087733"/>
              <a:ext cx="731520" cy="73152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sz="2800" b="1" kern="0" dirty="0">
                  <a:solidFill>
                    <a:srgbClr val="4D4D4D"/>
                  </a:solidFill>
                  <a:latin typeface="SABIC Typeface Text Light"/>
                  <a:cs typeface="SABIC Typeface Text Light"/>
                </a:rPr>
                <a:t>4</a:t>
              </a:r>
            </a:p>
          </p:txBody>
        </p:sp>
      </p:grpSp>
      <p:sp>
        <p:nvSpPr>
          <p:cNvPr id="121" name="TextBox 120"/>
          <p:cNvSpPr txBox="1"/>
          <p:nvPr/>
        </p:nvSpPr>
        <p:spPr bwMode="auto">
          <a:xfrm>
            <a:off x="11555956" y="2775252"/>
            <a:ext cx="45984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kern="0">
                <a:solidFill>
                  <a:srgbClr val="4D4D4D"/>
                </a:solidFill>
                <a:cs typeface="SABIC Typeface Text Light"/>
              </a:defRPr>
            </a:lvl1pPr>
          </a:lstStyle>
          <a:p>
            <a:r>
              <a:rPr lang="en-US" dirty="0"/>
              <a:t>FBE coatings show lowest tendency to shield CP. 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609600" y="6548120"/>
            <a:ext cx="480133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kern="0">
                <a:solidFill>
                  <a:srgbClr val="4D4D4D"/>
                </a:solidFill>
                <a:cs typeface="SABIC Typeface Text Light"/>
              </a:defRPr>
            </a:lvl1pPr>
          </a:lstStyle>
          <a:p>
            <a:r>
              <a:rPr lang="en-US" dirty="0"/>
              <a:t>All coatings designed to be good insulators – key is knowing how a coating tends to fail.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42305" y="2837228"/>
            <a:ext cx="4743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4D4D4D"/>
                </a:solidFill>
                <a:cs typeface="SABIC Typeface Text Light"/>
              </a:rPr>
              <a:t>CP shielding is a complex issue, it is not an intrinsic coating property.</a:t>
            </a:r>
          </a:p>
        </p:txBody>
      </p:sp>
      <p:sp>
        <p:nvSpPr>
          <p:cNvPr id="124" name="Content Placeholder 1"/>
          <p:cNvSpPr txBox="1">
            <a:spLocks/>
          </p:cNvSpPr>
          <p:nvPr/>
        </p:nvSpPr>
        <p:spPr>
          <a:xfrm>
            <a:off x="11684125" y="6697758"/>
            <a:ext cx="523227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kern="0">
                <a:solidFill>
                  <a:srgbClr val="4D4D4D"/>
                </a:solidFill>
                <a:cs typeface="SABIC Typeface Text Light"/>
              </a:defRPr>
            </a:lvl1pPr>
          </a:lstStyle>
          <a:p>
            <a:r>
              <a:rPr lang="en-US" dirty="0"/>
              <a:t>PE tape wraps show highest tendency to shield CP.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8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90180" y="1460401"/>
            <a:ext cx="10436060" cy="8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4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5pPr>
            <a:lvl6pPr marL="580461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6pPr>
            <a:lvl7pPr marL="116092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7pPr>
            <a:lvl8pPr marL="174138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8pPr>
            <a:lvl9pPr marL="2321844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539">
                <a:solidFill>
                  <a:srgbClr val="808080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BIC Typeface Headline Light"/>
                <a:ea typeface="+mj-ea"/>
                <a:cs typeface="SABIC Typeface Text Light"/>
              </a:rPr>
              <a:t>Table of Contents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55343" y="2933700"/>
            <a:ext cx="10299032" cy="419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CP Shielding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Coating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CP Shielding by Coating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Conclusion</a:t>
            </a:r>
          </a:p>
          <a:p>
            <a:pPr algn="l">
              <a:lnSpc>
                <a:spcPct val="150000"/>
              </a:lnSpc>
            </a:pPr>
            <a:endParaRPr lang="en-US" sz="24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 dirty="0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 dirty="0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38732" y="7866608"/>
            <a:ext cx="459626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Aldossaryka@ibnzahr.sabic.com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0539580808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68000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 dirty="0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 dirty="0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 dirty="0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 dirty="0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 dirty="0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28624" y="1127003"/>
            <a:ext cx="2152950" cy="11907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itle 2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/>
              <a:t>Introduction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DB7C8-488F-8836-87B6-30B9E30CB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2541494"/>
            <a:ext cx="8339273" cy="520401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E9970D3-ADEC-506F-E109-B76D1071F88E}"/>
              </a:ext>
            </a:extLst>
          </p:cNvPr>
          <p:cNvSpPr txBox="1">
            <a:spLocks/>
          </p:cNvSpPr>
          <p:nvPr/>
        </p:nvSpPr>
        <p:spPr>
          <a:xfrm>
            <a:off x="1350236" y="3009900"/>
            <a:ext cx="7620000" cy="33074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400" dirty="0">
                <a:solidFill>
                  <a:srgbClr val="4D4D4D"/>
                </a:solidFill>
              </a:rPr>
              <a:t>Corrosion poses a significant threat to the integrity of metal structures, in underground piping. There</a:t>
            </a:r>
            <a:r>
              <a:rPr lang="ar-SA" altLang="en-US" sz="2400" dirty="0">
                <a:solidFill>
                  <a:srgbClr val="4D4D4D"/>
                </a:solidFill>
              </a:rPr>
              <a:t> </a:t>
            </a:r>
            <a:r>
              <a:rPr lang="en-US" altLang="en-US" sz="2400" dirty="0">
                <a:solidFill>
                  <a:srgbClr val="4D4D4D"/>
                </a:solidFill>
              </a:rPr>
              <a:t>are two essential strategies for mitigating corrosion which are coating and cathodic protection. </a:t>
            </a:r>
            <a:r>
              <a:rPr lang="en-US" altLang="en-US" sz="2400" b="1" dirty="0">
                <a:solidFill>
                  <a:srgbClr val="4D4D4D"/>
                </a:solidFill>
              </a:rPr>
              <a:t>However,</a:t>
            </a:r>
            <a:r>
              <a:rPr lang="en-US" altLang="en-US" sz="2400" dirty="0">
                <a:solidFill>
                  <a:srgbClr val="4D4D4D"/>
                </a:solidFill>
              </a:rPr>
              <a:t> there is a phenomenon of coating shielding, where protective coatings can hinder the effectiveness of cathodic protection. </a:t>
            </a:r>
          </a:p>
          <a:p>
            <a:pPr algn="just">
              <a:defRPr/>
            </a:pPr>
            <a:endParaRPr lang="en-US" altLang="en-US" sz="2400" dirty="0">
              <a:solidFill>
                <a:srgbClr val="4D4D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F2C0B-8BD3-8778-B268-FF5D96418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200" y="2705100"/>
            <a:ext cx="60911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2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>
                <a:solidFill>
                  <a:srgbClr val="4D4D4D"/>
                </a:solidFill>
              </a:rPr>
              <a:t>Electrochemical Corrosion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F73DF7-C525-939B-0433-BF99C5A3D4FE}"/>
              </a:ext>
            </a:extLst>
          </p:cNvPr>
          <p:cNvSpPr txBox="1">
            <a:spLocks/>
          </p:cNvSpPr>
          <p:nvPr/>
        </p:nvSpPr>
        <p:spPr>
          <a:xfrm>
            <a:off x="813746" y="1943100"/>
            <a:ext cx="16660508" cy="50264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4D4D4D"/>
                </a:solidFill>
              </a:rPr>
              <a:t>Corrosion is defined as the deterioration of a material that results from a reaction with its environment.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4D4D4D"/>
                </a:solidFill>
              </a:rPr>
              <a:t>For a metal in contact with an aqueous solution, the reaction is electrochemical in nature involving the transfer of electrons across the metal/solution interface.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4D4D4D"/>
                </a:solidFill>
              </a:rPr>
              <a:t>The corrosion reaction can be generalized for any metal as follows: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1C9E1-BC2D-CF0C-0426-0FB3D1631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740318"/>
            <a:ext cx="10452174" cy="44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7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Coating</a:t>
            </a:r>
            <a:endParaRPr lang="en-GB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5400000">
            <a:off x="1220837" y="67090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CP Shielding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5400000">
            <a:off x="1200910" y="40883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Cathodic protection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5400000">
            <a:off x="1205350" y="1472050"/>
            <a:ext cx="2500664" cy="2556235"/>
          </a:xfrm>
          <a:prstGeom prst="homePlate">
            <a:avLst>
              <a:gd name="adj" fmla="val 15458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solidFill>
                  <a:srgbClr val="009FDF"/>
                </a:solidFill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Coating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463076" y="2334668"/>
            <a:ext cx="564578" cy="909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solidFill>
                  <a:srgbClr val="009FDF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362087" y="4913571"/>
            <a:ext cx="665567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63076" y="7534271"/>
            <a:ext cx="692818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3</a:t>
            </a:r>
            <a:endParaRPr lang="en-US" sz="6000" dirty="0"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79733" y="2137629"/>
            <a:ext cx="491357" cy="830996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17023" y="1499835"/>
            <a:ext cx="12075578" cy="43692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3565A"/>
              </a:solidFill>
              <a:latin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947131" y="1653822"/>
            <a:ext cx="12045470" cy="4977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None/>
              <a:defRPr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323850" indent="-19685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3pPr>
            <a:lvl4pPr marL="8128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4pPr>
            <a:lvl5pPr marL="10985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5pPr>
            <a:lvl6pPr marL="15557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0129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24701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29273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R="139065" lvl="0" fontAlgn="auto">
              <a:spcBef>
                <a:spcPts val="311"/>
              </a:spcBef>
              <a:spcAft>
                <a:spcPts val="0"/>
              </a:spcAft>
              <a:buClrTx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Inorganic and organic based coating systems are the most widely used method for corrosion control, especially on carbon steel fabrications. </a:t>
            </a:r>
          </a:p>
          <a:p>
            <a:pPr marR="139065" lvl="0" fontAlgn="auto">
              <a:spcBef>
                <a:spcPts val="311"/>
              </a:spcBef>
              <a:spcAft>
                <a:spcPts val="0"/>
              </a:spcAft>
              <a:buClrTx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Coatings provide :</a:t>
            </a:r>
          </a:p>
          <a:p>
            <a:pPr marR="139065" lvl="0" fontAlgn="auto">
              <a:spcBef>
                <a:spcPts val="311"/>
              </a:spcBef>
              <a:spcAft>
                <a:spcPts val="0"/>
              </a:spcAft>
              <a:buClrTx/>
              <a:tabLst>
                <a:tab pos="1920716" algn="l"/>
              </a:tabLst>
            </a:pPr>
            <a:endParaRPr lang="en-US" sz="100" spc="-4" dirty="0">
              <a:solidFill>
                <a:srgbClr val="4D4D4D"/>
              </a:solidFill>
              <a:latin typeface="SABIC Typeface Headline Light"/>
              <a:cs typeface="Calibri"/>
            </a:endParaRPr>
          </a:p>
          <a:p>
            <a:pPr marL="457200" marR="139065" lvl="0" indent="-285750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A physical barrier between the metal and the electrolyte. </a:t>
            </a:r>
          </a:p>
          <a:p>
            <a:pPr marL="457200" marR="139065" lvl="0" indent="-285750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Decreases the amount of water and oxygen or hydrogen ions that diffuse to  the metal surface.</a:t>
            </a:r>
          </a:p>
          <a:p>
            <a:pPr marL="457200" marR="139065" lvl="0" indent="-285750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increases the total electrical resistance of corrosion cell.</a:t>
            </a:r>
          </a:p>
          <a:p>
            <a:pPr marL="457200" marR="139065" lvl="0" indent="-285750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Provide Cathodic protection. </a:t>
            </a:r>
          </a:p>
          <a:p>
            <a:pPr marL="457200" marR="139065" lvl="0" indent="-285750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Work as corrosion inhibitor. </a:t>
            </a:r>
          </a:p>
          <a:p>
            <a:pPr marL="53975" marR="139065" lvl="0" indent="-46038" fontAlgn="auto">
              <a:lnSpc>
                <a:spcPct val="150000"/>
              </a:lnSpc>
              <a:spcBef>
                <a:spcPts val="311"/>
              </a:spcBef>
              <a:spcAft>
                <a:spcPts val="0"/>
              </a:spcAft>
              <a:buClrTx/>
              <a:tabLst>
                <a:tab pos="1920716" algn="l"/>
              </a:tabLst>
            </a:pPr>
            <a:r>
              <a:rPr lang="en-US" sz="2000" spc="-4" dirty="0">
                <a:solidFill>
                  <a:srgbClr val="4D4D4D"/>
                </a:solidFill>
                <a:latin typeface="SABIC Typeface Headline Light"/>
                <a:cs typeface="Calibri"/>
              </a:rPr>
              <a:t>These processes limit the amount of corrosion current that can flow in the corrosion cell.</a:t>
            </a:r>
            <a:endParaRPr lang="en-US" sz="2000" dirty="0">
              <a:solidFill>
                <a:srgbClr val="4D4D4D"/>
              </a:solidFill>
              <a:latin typeface="SABIC Typeface Headline Light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6245481"/>
            <a:ext cx="5105400" cy="33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Coating</a:t>
            </a:r>
            <a:endParaRPr lang="en-GB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5400000">
            <a:off x="1220837" y="67090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CP Shielding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5400000">
            <a:off x="1200910" y="40883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FFC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solidFill>
                  <a:srgbClr val="FFCD00"/>
                </a:solidFill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Cathodic protection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5400000">
            <a:off x="1205350" y="1472050"/>
            <a:ext cx="2500664" cy="2556235"/>
          </a:xfrm>
          <a:prstGeom prst="homePlate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Coating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463076" y="2334668"/>
            <a:ext cx="564578" cy="909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362087" y="4913571"/>
            <a:ext cx="665567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solidFill>
                  <a:srgbClr val="FFCD00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63076" y="7534271"/>
            <a:ext cx="692818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3</a:t>
            </a:r>
            <a:endParaRPr lang="en-US" sz="6000" dirty="0">
              <a:latin typeface="SABIC Typeface Text" panose="020B0603060202020204" pitchFamily="34" charset="0"/>
              <a:cs typeface="SABIC Typeface Text" panose="020B060306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64678" y="4913571"/>
            <a:ext cx="491357" cy="830996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rgbClr val="FFC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02989" y="4229380"/>
            <a:ext cx="11124083" cy="16913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3565A"/>
              </a:solidFill>
              <a:latin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27203" y="4294609"/>
            <a:ext cx="10998597" cy="206809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None/>
              <a:defRPr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323850" indent="-19685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3pPr>
            <a:lvl4pPr marL="8128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4pPr>
            <a:lvl5pPr marL="10985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5pPr>
            <a:lvl6pPr marL="15557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0129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24701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29273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To stop corrosion of steel part located in a conductive electrolyte (water, soil, conductive liquid, concrete –etc.) by </a:t>
            </a:r>
            <a:r>
              <a:rPr lang="en-US" sz="2000" dirty="0" err="1">
                <a:solidFill>
                  <a:schemeClr val="tx1"/>
                </a:solidFill>
              </a:rPr>
              <a:t>cathodic</a:t>
            </a:r>
            <a:r>
              <a:rPr lang="en-US" sz="2000" dirty="0">
                <a:solidFill>
                  <a:schemeClr val="tx1"/>
                </a:solidFill>
              </a:rPr>
              <a:t> protection: we shall keep tis steel part a fully cathode to an external anode .This anode can be a more active metal /alloy (sacrificial Andes) or introduce a DC power source and ICCP anodes.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55892-AD18-6DD0-A4C8-83AA28AEA3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421"/>
          <a:stretch/>
        </p:blipFill>
        <p:spPr>
          <a:xfrm>
            <a:off x="7004573" y="6142364"/>
            <a:ext cx="6920914" cy="30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itle 1"/>
          <p:cNvSpPr txBox="1">
            <a:spLocks/>
          </p:cNvSpPr>
          <p:nvPr/>
        </p:nvSpPr>
        <p:spPr>
          <a:xfrm>
            <a:off x="490180" y="406400"/>
            <a:ext cx="9942654" cy="57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Coating</a:t>
            </a:r>
            <a:endParaRPr lang="en-GB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5400000">
            <a:off x="1220837" y="67090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E352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solidFill>
                  <a:srgbClr val="E35205"/>
                </a:solidFill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CP Shielding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5400000">
            <a:off x="1200910" y="4088312"/>
            <a:ext cx="2505456" cy="2560320"/>
          </a:xfrm>
          <a:prstGeom prst="chevron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Cathodic protection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5400000">
            <a:off x="1205350" y="1472050"/>
            <a:ext cx="2500664" cy="2556235"/>
          </a:xfrm>
          <a:prstGeom prst="homePlate">
            <a:avLst>
              <a:gd name="adj" fmla="val 15458"/>
            </a:avLst>
          </a:prstGeom>
          <a:solidFill>
            <a:schemeClr val="bg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tIns="91440" bIns="91440" anchor="ctr"/>
          <a:lstStyle/>
          <a:p>
            <a:pPr marL="3175" algn="ctr" eaLnBrk="0" hangingPunct="0"/>
            <a:r>
              <a:rPr lang="en-US" altLang="zh-CN" sz="2000" dirty="0">
                <a:latin typeface="SABIC Typeface Text" panose="020B0603060202020204" pitchFamily="34" charset="0"/>
                <a:ea typeface="SimSun" pitchFamily="2" charset="-122"/>
                <a:cs typeface="SABIC Typeface Text" panose="020B0603060202020204" pitchFamily="34" charset="0"/>
              </a:rPr>
              <a:t>Coating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463076" y="2334668"/>
            <a:ext cx="564578" cy="909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362087" y="4913571"/>
            <a:ext cx="665567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SABIC Typeface Text" panose="020B0603060202020204" pitchFamily="34" charset="0"/>
                <a:cs typeface="SABIC Typeface Text" panose="020B0603060202020204" pitchFamily="34" charset="0"/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63076" y="7534271"/>
            <a:ext cx="692818" cy="9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solidFill>
                  <a:srgbClr val="E35205"/>
                </a:solidFill>
                <a:latin typeface="SABIC Typeface Text" panose="020B0603060202020204" pitchFamily="34" charset="0"/>
                <a:cs typeface="SABIC Typeface Text" panose="020B0603060202020204" pitchFamily="34" charset="0"/>
              </a:rPr>
              <a:t>3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4067754" y="7573673"/>
            <a:ext cx="491357" cy="830996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rgbClr val="E35205"/>
          </a:solidFill>
          <a:ln w="9525" cap="flat" cmpd="sng" algn="ctr">
            <a:solidFill>
              <a:srgbClr val="E352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53211" y="5295900"/>
            <a:ext cx="11682189" cy="399045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E3520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53565A"/>
              </a:solidFill>
              <a:latin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47130" y="5397460"/>
            <a:ext cx="11435870" cy="37873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None/>
              <a:defRPr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323850" indent="-19685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2pPr>
            <a:lvl3pPr marL="538163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3pPr>
            <a:lvl4pPr marL="8128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4pPr>
            <a:lvl5pPr marL="10985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5pPr>
            <a:lvl6pPr marL="15557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0129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24701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2927350" indent="-1905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Cathodic Protection Shielding definition from NACE SP0169: </a:t>
            </a:r>
            <a:r>
              <a:rPr lang="en-US" sz="2000" dirty="0">
                <a:solidFill>
                  <a:schemeClr val="tx1"/>
                </a:solidFill>
              </a:rPr>
              <a:t>Preventing or diverting the Cathodic protection current from its intended path.</a:t>
            </a:r>
          </a:p>
          <a:p>
            <a:pPr marL="342900" indent="-342900" algn="just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How this shielding can happen:</a:t>
            </a:r>
          </a:p>
          <a:p>
            <a:pPr marL="627063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Complicated network with parts suffering from coating defects/low resistance pass will consume most of CP current and remaining current which reaching other parts will not be able to protect them so CP is inherently shielded.</a:t>
            </a:r>
          </a:p>
          <a:p>
            <a:pPr marL="627063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Electrical insulation material as coating and asphalt under tank bottom plate can isolate the metal from the anode current .</a:t>
            </a:r>
          </a:p>
          <a:p>
            <a:pPr algn="just">
              <a:lnSpc>
                <a:spcPct val="150000"/>
              </a:lnSpc>
              <a:buClrTx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228600" y="495300"/>
            <a:ext cx="11399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latin typeface="+mj-lt"/>
                <a:ea typeface="+mj-ea"/>
                <a:cs typeface="+mj-cs"/>
              </a:rPr>
              <a:t>Cases for Cathodic Protection  Shielding happen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2000" kern="0" dirty="0"/>
          </a:p>
          <a:p>
            <a:endParaRPr lang="en-US" kern="0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B63D5A7-4F77-5F6D-CFFE-182D336B6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22649"/>
              </p:ext>
            </p:extLst>
          </p:nvPr>
        </p:nvGraphicFramePr>
        <p:xfrm>
          <a:off x="1295400" y="1809549"/>
          <a:ext cx="16168838" cy="7617386"/>
        </p:xfrm>
        <a:graphic>
          <a:graphicData uri="http://schemas.openxmlformats.org/drawingml/2006/table">
            <a:tbl>
              <a:tblPr firstRow="1" bandRow="1"/>
              <a:tblGrid>
                <a:gridCol w="7974428">
                  <a:extLst>
                    <a:ext uri="{9D8B030D-6E8A-4147-A177-3AD203B41FA5}">
                      <a16:colId xmlns:a16="http://schemas.microsoft.com/office/drawing/2014/main" val="3484779946"/>
                    </a:ext>
                  </a:extLst>
                </a:gridCol>
                <a:gridCol w="8194410">
                  <a:extLst>
                    <a:ext uri="{9D8B030D-6E8A-4147-A177-3AD203B41FA5}">
                      <a16:colId xmlns:a16="http://schemas.microsoft.com/office/drawing/2014/main" val="3088018336"/>
                    </a:ext>
                  </a:extLst>
                </a:gridCol>
              </a:tblGrid>
              <a:tr h="85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Shielding by short circuit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Shielding in Congested Area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51945"/>
                  </a:ext>
                </a:extLst>
              </a:tr>
              <a:tr h="6757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6232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7DACA0E-7B88-A1D1-31F3-8AD4682B9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360" y="2700709"/>
            <a:ext cx="7910120" cy="6711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8541C-91AE-9160-D5AC-0457BC181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962" y="2686179"/>
            <a:ext cx="8167838" cy="67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228600" y="495300"/>
            <a:ext cx="11399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>
                <a:latin typeface="+mj-lt"/>
                <a:ea typeface="+mj-ea"/>
                <a:cs typeface="+mj-cs"/>
              </a:rPr>
              <a:t>Cases for Cathodic Protection  Shielding happen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5747" y="1281018"/>
            <a:ext cx="11194840" cy="502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54864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296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097280" indent="-27432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975181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6pPr>
            <a:lvl7pPr marL="2555643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7pPr>
            <a:lvl8pPr marL="3136104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8pPr>
            <a:lvl9pPr marL="3716566" indent="-241859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sz="2000" kern="0" dirty="0"/>
          </a:p>
          <a:p>
            <a:endParaRPr lang="en-US" kern="0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B63D5A7-4F77-5F6D-CFFE-182D336B6E3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809549"/>
          <a:ext cx="16168838" cy="7617386"/>
        </p:xfrm>
        <a:graphic>
          <a:graphicData uri="http://schemas.openxmlformats.org/drawingml/2006/table">
            <a:tbl>
              <a:tblPr firstRow="1" bandRow="1"/>
              <a:tblGrid>
                <a:gridCol w="7974428">
                  <a:extLst>
                    <a:ext uri="{9D8B030D-6E8A-4147-A177-3AD203B41FA5}">
                      <a16:colId xmlns:a16="http://schemas.microsoft.com/office/drawing/2014/main" val="3484779946"/>
                    </a:ext>
                  </a:extLst>
                </a:gridCol>
                <a:gridCol w="8194410">
                  <a:extLst>
                    <a:ext uri="{9D8B030D-6E8A-4147-A177-3AD203B41FA5}">
                      <a16:colId xmlns:a16="http://schemas.microsoft.com/office/drawing/2014/main" val="3088018336"/>
                    </a:ext>
                  </a:extLst>
                </a:gridCol>
              </a:tblGrid>
              <a:tr h="85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Shielding by short circuit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Shielding in Congested Area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51945"/>
                  </a:ext>
                </a:extLst>
              </a:tr>
              <a:tr h="6757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6232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473" y="2682240"/>
            <a:ext cx="7896727" cy="6658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399" y="2705100"/>
            <a:ext cx="8167839" cy="66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995</Words>
  <Application>Microsoft Office PowerPoint</Application>
  <PresentationFormat>Custom</PresentationFormat>
  <Paragraphs>131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Codec Pro ExtraBold</vt:lpstr>
      <vt:lpstr>SABIC Typeface Headline Light</vt:lpstr>
      <vt:lpstr>Tabarra Sans Heavy</vt:lpstr>
      <vt:lpstr>Wingdings</vt:lpstr>
      <vt:lpstr>Tabarra Sans</vt:lpstr>
      <vt:lpstr>Calibri</vt:lpstr>
      <vt:lpstr>Canva Sans</vt:lpstr>
      <vt:lpstr>SABIC Typeface Text</vt:lpstr>
      <vt:lpstr>Arial</vt:lpstr>
      <vt:lpstr>Canva Sans Bold</vt:lpstr>
      <vt:lpstr>Glacial Indifference Bold</vt:lpstr>
      <vt:lpstr>SABIC Typeface Text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ALDOSSARY, KHALID ALI</dc:creator>
  <cp:lastModifiedBy>ALDOSSARY, KHALID ALI</cp:lastModifiedBy>
  <cp:revision>16</cp:revision>
  <dcterms:created xsi:type="dcterms:W3CDTF">2006-08-16T00:00:00Z</dcterms:created>
  <dcterms:modified xsi:type="dcterms:W3CDTF">2024-08-26T06:42:39Z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2024-06-25T07:38:07Z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f7edf820-9b4e-4908-b226-7d594412d22e</vt:lpwstr>
  </property>
  <property fmtid="{D5CDD505-2E9C-101B-9397-08002B2CF9AE}" pid="8" name="MSIP_Label_13321747-f206-4919-9520-29762f698e8e_ContentBits">
    <vt:lpwstr>1</vt:lpwstr>
  </property>
</Properties>
</file>